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Default Extension="pict" ContentType="image/pict"/>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theme/themeOverride1.xml" ContentType="application/vnd.openxmlformats-officedocument.themeOverr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Default Extension="vml" ContentType="application/vnd.openxmlformats-officedocument.vmlDrawing"/>
  <Override PartName="/ppt/theme/theme3.xml" ContentType="application/vnd.openxmlformats-officedocument.theme+xml"/>
  <Override PartName="/ppt/notesMasters/notesMaster1.xml" ContentType="application/vnd.openxmlformats-officedocument.presentationml.notesMaster+xml"/>
  <Override PartName="/docProps/custom.xml" ContentType="application/vnd.openxmlformats-officedocument.custom-properties+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51206400" cy="32918400"/>
  <p:notesSz cx="32918400" cy="51206400"/>
  <p:defaultTextStyle>
    <a:defPPr>
      <a:defRPr lang="en-US"/>
    </a:defPPr>
    <a:lvl1pPr algn="l" rtl="0" fontAlgn="base">
      <a:spcBef>
        <a:spcPct val="0"/>
      </a:spcBef>
      <a:spcAft>
        <a:spcPct val="0"/>
      </a:spcAft>
      <a:defRPr sz="3200" kern="1200">
        <a:solidFill>
          <a:schemeClr val="tx1"/>
        </a:solidFill>
        <a:latin typeface="Helvetica" pitchFamily="-106" charset="0"/>
        <a:ea typeface="ＭＳ Ｐゴシック" pitchFamily="-106" charset="-128"/>
        <a:cs typeface="ＭＳ Ｐゴシック" pitchFamily="-106" charset="-128"/>
      </a:defRPr>
    </a:lvl1pPr>
    <a:lvl2pPr marL="457200" algn="l" rtl="0" fontAlgn="base">
      <a:spcBef>
        <a:spcPct val="0"/>
      </a:spcBef>
      <a:spcAft>
        <a:spcPct val="0"/>
      </a:spcAft>
      <a:defRPr sz="3200" kern="1200">
        <a:solidFill>
          <a:schemeClr val="tx1"/>
        </a:solidFill>
        <a:latin typeface="Helvetica" pitchFamily="-106" charset="0"/>
        <a:ea typeface="ＭＳ Ｐゴシック" pitchFamily="-106" charset="-128"/>
        <a:cs typeface="ＭＳ Ｐゴシック" pitchFamily="-106" charset="-128"/>
      </a:defRPr>
    </a:lvl2pPr>
    <a:lvl3pPr marL="914400" algn="l" rtl="0" fontAlgn="base">
      <a:spcBef>
        <a:spcPct val="0"/>
      </a:spcBef>
      <a:spcAft>
        <a:spcPct val="0"/>
      </a:spcAft>
      <a:defRPr sz="3200" kern="1200">
        <a:solidFill>
          <a:schemeClr val="tx1"/>
        </a:solidFill>
        <a:latin typeface="Helvetica" pitchFamily="-106" charset="0"/>
        <a:ea typeface="ＭＳ Ｐゴシック" pitchFamily="-106" charset="-128"/>
        <a:cs typeface="ＭＳ Ｐゴシック" pitchFamily="-106" charset="-128"/>
      </a:defRPr>
    </a:lvl3pPr>
    <a:lvl4pPr marL="1371600" algn="l" rtl="0" fontAlgn="base">
      <a:spcBef>
        <a:spcPct val="0"/>
      </a:spcBef>
      <a:spcAft>
        <a:spcPct val="0"/>
      </a:spcAft>
      <a:defRPr sz="3200" kern="1200">
        <a:solidFill>
          <a:schemeClr val="tx1"/>
        </a:solidFill>
        <a:latin typeface="Helvetica" pitchFamily="-106" charset="0"/>
        <a:ea typeface="ＭＳ Ｐゴシック" pitchFamily="-106" charset="-128"/>
        <a:cs typeface="ＭＳ Ｐゴシック" pitchFamily="-106" charset="-128"/>
      </a:defRPr>
    </a:lvl4pPr>
    <a:lvl5pPr marL="1828800" algn="l" rtl="0" fontAlgn="base">
      <a:spcBef>
        <a:spcPct val="0"/>
      </a:spcBef>
      <a:spcAft>
        <a:spcPct val="0"/>
      </a:spcAft>
      <a:defRPr sz="3200" kern="1200">
        <a:solidFill>
          <a:schemeClr val="tx1"/>
        </a:solidFill>
        <a:latin typeface="Helvetica" pitchFamily="-106" charset="0"/>
        <a:ea typeface="ＭＳ Ｐゴシック" pitchFamily="-106" charset="-128"/>
        <a:cs typeface="ＭＳ Ｐゴシック" pitchFamily="-106" charset="-128"/>
      </a:defRPr>
    </a:lvl5pPr>
    <a:lvl6pPr marL="2286000" algn="l" defTabSz="457200" rtl="0" eaLnBrk="1" latinLnBrk="0" hangingPunct="1">
      <a:defRPr sz="3200" kern="1200">
        <a:solidFill>
          <a:schemeClr val="tx1"/>
        </a:solidFill>
        <a:latin typeface="Helvetica" pitchFamily="-106" charset="0"/>
        <a:ea typeface="ＭＳ Ｐゴシック" pitchFamily="-106" charset="-128"/>
        <a:cs typeface="ＭＳ Ｐゴシック" pitchFamily="-106" charset="-128"/>
      </a:defRPr>
    </a:lvl6pPr>
    <a:lvl7pPr marL="2743200" algn="l" defTabSz="457200" rtl="0" eaLnBrk="1" latinLnBrk="0" hangingPunct="1">
      <a:defRPr sz="3200" kern="1200">
        <a:solidFill>
          <a:schemeClr val="tx1"/>
        </a:solidFill>
        <a:latin typeface="Helvetica" pitchFamily="-106" charset="0"/>
        <a:ea typeface="ＭＳ Ｐゴシック" pitchFamily="-106" charset="-128"/>
        <a:cs typeface="ＭＳ Ｐゴシック" pitchFamily="-106" charset="-128"/>
      </a:defRPr>
    </a:lvl7pPr>
    <a:lvl8pPr marL="3200400" algn="l" defTabSz="457200" rtl="0" eaLnBrk="1" latinLnBrk="0" hangingPunct="1">
      <a:defRPr sz="3200" kern="1200">
        <a:solidFill>
          <a:schemeClr val="tx1"/>
        </a:solidFill>
        <a:latin typeface="Helvetica" pitchFamily="-106" charset="0"/>
        <a:ea typeface="ＭＳ Ｐゴシック" pitchFamily="-106" charset="-128"/>
        <a:cs typeface="ＭＳ Ｐゴシック" pitchFamily="-106" charset="-128"/>
      </a:defRPr>
    </a:lvl8pPr>
    <a:lvl9pPr marL="3657600" algn="l" defTabSz="457200" rtl="0" eaLnBrk="1" latinLnBrk="0" hangingPunct="1">
      <a:defRPr sz="3200" kern="1200">
        <a:solidFill>
          <a:schemeClr val="tx1"/>
        </a:solidFill>
        <a:latin typeface="Helvetica" pitchFamily="-106" charset="0"/>
        <a:ea typeface="ＭＳ Ｐゴシック" pitchFamily="-106" charset="-128"/>
        <a:cs typeface="ＭＳ Ｐゴシック" pitchFamily="-106"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scaleToFitPaper="1"/>
  <p:showPr showNarration="1">
    <p:present/>
    <p:sldAll/>
    <p:penClr>
      <a:prstClr val="red"/>
    </p:penClr>
    <p:extLst>
      <p:ext uri="{EC167BDD-8182-4AB7-AECC-EB403E3ABB37}">
        <p14:laserClr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FFFEA7"/>
    <a:srgbClr val="FFFD8D"/>
    <a:srgbClr val="F6F289"/>
    <a:srgbClr val="E7F18C"/>
    <a:srgbClr val="D11805"/>
    <a:srgbClr val="FFFFE1"/>
    <a:srgbClr val="FFF3F3"/>
    <a:srgbClr val="800040"/>
    <a:srgbClr val="004080"/>
    <a:srgbClr val="FF6FCF"/>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p:restoredLeft sz="15620"/>
    <p:restoredTop sz="95709" autoAdjust="0"/>
  </p:normalViewPr>
  <p:slideViewPr>
    <p:cSldViewPr snapToGrid="0">
      <p:cViewPr>
        <p:scale>
          <a:sx n="55" d="100"/>
          <a:sy n="55" d="100"/>
        </p:scale>
        <p:origin x="7816" y="4144"/>
      </p:cViewPr>
      <p:guideLst>
        <p:guide orient="horz" pos="717"/>
        <p:guide orient="horz" pos="19632"/>
        <p:guide orient="horz" pos="3729"/>
        <p:guide orient="horz" pos="2129"/>
        <p:guide pos="7439"/>
        <p:guide pos="8412"/>
        <p:guide pos="15311"/>
        <p:guide pos="24535"/>
        <p:guide pos="1150"/>
        <p:guide pos="16330"/>
        <p:guide pos="23563"/>
        <p:guide pos="30871"/>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14265275" cy="256063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latin typeface="Helvetica" pitchFamily="-111" charset="0"/>
                <a:ea typeface="ＭＳ Ｐゴシック" pitchFamily="-111" charset="-128"/>
                <a:cs typeface="+mn-cs"/>
              </a:defRPr>
            </a:lvl1pPr>
          </a:lstStyle>
          <a:p>
            <a:pPr>
              <a:defRPr/>
            </a:pPr>
            <a:endParaRPr lang="en-US"/>
          </a:p>
        </p:txBody>
      </p:sp>
      <p:sp>
        <p:nvSpPr>
          <p:cNvPr id="16387" name="Rectangle 3"/>
          <p:cNvSpPr>
            <a:spLocks noGrp="1" noChangeArrowheads="1"/>
          </p:cNvSpPr>
          <p:nvPr>
            <p:ph type="dt" sz="quarter" idx="1"/>
          </p:nvPr>
        </p:nvSpPr>
        <p:spPr bwMode="auto">
          <a:xfrm>
            <a:off x="18646775" y="0"/>
            <a:ext cx="14263688" cy="256063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vl1pPr>
          </a:lstStyle>
          <a:p>
            <a:fld id="{8A527536-DEFD-774E-B501-EEB4BA63CB0E}" type="datetime1">
              <a:rPr lang="en-US"/>
              <a:pPr/>
              <a:t>4/5/13</a:t>
            </a:fld>
            <a:endParaRPr lang="en-US"/>
          </a:p>
        </p:txBody>
      </p:sp>
      <p:sp>
        <p:nvSpPr>
          <p:cNvPr id="16388" name="Rectangle 4"/>
          <p:cNvSpPr>
            <a:spLocks noGrp="1" noChangeArrowheads="1"/>
          </p:cNvSpPr>
          <p:nvPr>
            <p:ph type="ftr" sz="quarter" idx="2"/>
          </p:nvPr>
        </p:nvSpPr>
        <p:spPr bwMode="auto">
          <a:xfrm>
            <a:off x="0" y="48637825"/>
            <a:ext cx="14265275" cy="25590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0" hangingPunct="0">
              <a:defRPr sz="1200">
                <a:latin typeface="Helvetica" pitchFamily="-111" charset="0"/>
                <a:ea typeface="ＭＳ Ｐゴシック" pitchFamily="-111" charset="-128"/>
                <a:cs typeface="+mn-cs"/>
              </a:defRPr>
            </a:lvl1pPr>
          </a:lstStyle>
          <a:p>
            <a:pPr>
              <a:defRPr/>
            </a:pPr>
            <a:endParaRPr lang="en-US"/>
          </a:p>
        </p:txBody>
      </p:sp>
      <p:sp>
        <p:nvSpPr>
          <p:cNvPr id="16389" name="Rectangle 5"/>
          <p:cNvSpPr>
            <a:spLocks noGrp="1" noChangeArrowheads="1"/>
          </p:cNvSpPr>
          <p:nvPr>
            <p:ph type="sldNum" sz="quarter" idx="3"/>
          </p:nvPr>
        </p:nvSpPr>
        <p:spPr bwMode="auto">
          <a:xfrm>
            <a:off x="18646775" y="48637825"/>
            <a:ext cx="14263688" cy="25590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0" hangingPunct="0">
              <a:defRPr sz="1200"/>
            </a:lvl1pPr>
          </a:lstStyle>
          <a:p>
            <a:fld id="{1E288995-24A8-484E-BC69-B5A5778EE3D5}" type="slidenum">
              <a:rPr lang="en-US"/>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37437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lIns="91440" tIns="45720" rIns="91440" bIns="45720" rtlCol="0"/>
          <a:lstStyle>
            <a:lvl1pPr algn="l">
              <a:defRPr sz="1200">
                <a:latin typeface="Helvetica" pitchFamily="-111" charset="0"/>
                <a:ea typeface="+mn-ea"/>
                <a:cs typeface="+mn-cs"/>
              </a:defRPr>
            </a:lvl1pPr>
          </a:lstStyle>
          <a:p>
            <a:pPr>
              <a:defRPr/>
            </a:pPr>
            <a:endParaRPr lang="en-US"/>
          </a:p>
        </p:txBody>
      </p:sp>
      <p:sp>
        <p:nvSpPr>
          <p:cNvPr id="3" name="Date Placeholder 2"/>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BBD5C352-294E-324A-97AD-A5D21A64C599}" type="datetime1">
              <a:rPr lang="en-US"/>
              <a:pPr/>
              <a:t>4/4/13</a:t>
            </a:fld>
            <a:endParaRPr lang="en-US"/>
          </a:p>
        </p:txBody>
      </p:sp>
      <p:sp>
        <p:nvSpPr>
          <p:cNvPr id="4" name="Slide Image Placeholder 3"/>
          <p:cNvSpPr>
            <a:spLocks noGrp="1" noRot="1" noChangeAspect="1"/>
          </p:cNvSpPr>
          <p:nvPr>
            <p:ph type="sldImg" idx="2"/>
          </p:nvPr>
        </p:nvSpPr>
        <p:spPr>
          <a:xfrm>
            <a:off x="1524000" y="3840163"/>
            <a:ext cx="29870400" cy="192024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3292475" y="24323675"/>
            <a:ext cx="26333450" cy="230425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48637825"/>
            <a:ext cx="14265275" cy="2559050"/>
          </a:xfrm>
          <a:prstGeom prst="rect">
            <a:avLst/>
          </a:prstGeom>
        </p:spPr>
        <p:txBody>
          <a:bodyPr vert="horz" lIns="91440" tIns="45720" rIns="91440" bIns="45720" rtlCol="0" anchor="b"/>
          <a:lstStyle>
            <a:lvl1pPr algn="l">
              <a:defRPr sz="1200">
                <a:latin typeface="Helvetica" pitchFamily="-111"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BBCB4730-F1D9-1F4D-92B1-F1AE26758765}" type="slidenum">
              <a:rPr lang="en-US"/>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6525006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pitchFamily="-11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106" charset="-128"/>
                <a:cs typeface="ＭＳ Ｐゴシック" pitchFamily="-106" charset="-128"/>
              </a:rPr>
              <a:t>In</a:t>
            </a:r>
            <a:r>
              <a:rPr lang="en-US" baseline="0" dirty="0" smtClean="0">
                <a:ea typeface="ＭＳ Ｐゴシック" pitchFamily="-106" charset="-128"/>
                <a:cs typeface="ＭＳ Ｐゴシック" pitchFamily="-106" charset="-128"/>
              </a:rPr>
              <a:t> response to an NIH stipulation regarding the use of ECG devices verses pulse </a:t>
            </a:r>
            <a:r>
              <a:rPr lang="en-US" baseline="0" dirty="0" err="1" smtClean="0">
                <a:ea typeface="ＭＳ Ｐゴシック" pitchFamily="-106" charset="-128"/>
                <a:cs typeface="ＭＳ Ｐゴシック" pitchFamily="-106" charset="-128"/>
              </a:rPr>
              <a:t>oximetery</a:t>
            </a:r>
            <a:r>
              <a:rPr lang="en-US" baseline="0" smtClean="0">
                <a:ea typeface="ＭＳ Ｐゴシック" pitchFamily="-106" charset="-128"/>
                <a:cs typeface="ＭＳ Ｐゴシック" pitchFamily="-106" charset="-128"/>
              </a:rPr>
              <a:t> </a:t>
            </a:r>
            <a:endParaRPr lang="en-US" dirty="0">
              <a:ea typeface="ＭＳ Ｐゴシック" pitchFamily="-106" charset="-128"/>
              <a:cs typeface="ＭＳ Ｐゴシック" pitchFamily="-106" charset="-128"/>
            </a:endParaRPr>
          </a:p>
        </p:txBody>
      </p:sp>
      <p:sp>
        <p:nvSpPr>
          <p:cNvPr id="4100" name="Slide Number Placeholder 3"/>
          <p:cNvSpPr>
            <a:spLocks noGrp="1"/>
          </p:cNvSpPr>
          <p:nvPr>
            <p:ph type="sldNum" sz="quarter" idx="5"/>
          </p:nvPr>
        </p:nvSpPr>
        <p:spPr bwMode="auto">
          <a:noFill/>
          <a:ln>
            <a:miter lim="800000"/>
            <a:headEnd/>
            <a:tailEnd/>
          </a:ln>
        </p:spPr>
        <p:txBody>
          <a:bodyPr/>
          <a:lstStyle/>
          <a:p>
            <a:fld id="{F01BD799-2081-A14C-A835-6B9D52F5CEC1}" type="slidenum">
              <a:rPr lang="en-US"/>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0226675"/>
            <a:ext cx="43526075"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325" y="18653125"/>
            <a:ext cx="35845750"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0381638-DB07-BA40-8BE6-6B87ABB7C88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9090EA2-CA3B-F347-8C6A-9865530D327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2925763"/>
            <a:ext cx="10880725" cy="26335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0163" y="2925763"/>
            <a:ext cx="32492950" cy="26335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9DF10CF-A8DE-3D42-A342-3CD9B6233FB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2B25784-1003-8E4A-B1C6-3FEFE8424E0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1153438"/>
            <a:ext cx="43526075"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0" y="13952538"/>
            <a:ext cx="43526075"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AA8842C-3F4E-B84B-B992-9ABD87F1C3D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40163" y="9510713"/>
            <a:ext cx="21686837"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79400" y="9510713"/>
            <a:ext cx="21686838"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7A74B73-C3BE-CB4A-96C4-98599B04941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7625"/>
            <a:ext cx="46085125"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638" y="7369175"/>
            <a:ext cx="2262505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0439400"/>
            <a:ext cx="2262505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775" y="7369175"/>
            <a:ext cx="22632988"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0439400"/>
            <a:ext cx="22632988"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4C6B0EF9-8F00-4F41-AF8A-6130F0F824E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41323BF2-6B8D-7E41-9DCD-71ADE81366B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BF71D76-F1BF-2A43-855F-092F749A8DD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1275"/>
            <a:ext cx="1684655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0019963" y="1311275"/>
            <a:ext cx="286258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638" y="6888163"/>
            <a:ext cx="1684655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1F6EE35-1137-B743-927B-921731AAD9E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3042563"/>
            <a:ext cx="30724475"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0036175" y="2941638"/>
            <a:ext cx="30724475"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0036175" y="25763538"/>
            <a:ext cx="30724475"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21FE5FC-EC97-FF4B-87AE-5902F22AC5C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925763"/>
            <a:ext cx="43526075" cy="5486400"/>
          </a:xfrm>
          <a:prstGeom prst="rect">
            <a:avLst/>
          </a:prstGeom>
          <a:noFill/>
          <a:ln w="9525">
            <a:noFill/>
            <a:miter lim="800000"/>
            <a:headEnd/>
            <a:tailEnd/>
          </a:ln>
        </p:spPr>
        <p:txBody>
          <a:bodyPr vert="horz" wrap="square" lIns="407557" tIns="203779" rIns="407557" bIns="203779"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40163" y="9510713"/>
            <a:ext cx="43526075" cy="19750087"/>
          </a:xfrm>
          <a:prstGeom prst="rect">
            <a:avLst/>
          </a:prstGeom>
          <a:noFill/>
          <a:ln w="9525">
            <a:noFill/>
            <a:miter lim="800000"/>
            <a:headEnd/>
            <a:tailEnd/>
          </a:ln>
        </p:spPr>
        <p:txBody>
          <a:bodyPr vert="horz" wrap="square" lIns="407557" tIns="203779" rIns="407557" bIns="20377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840163" y="29992638"/>
            <a:ext cx="10668000" cy="2193925"/>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defRPr sz="6200">
                <a:latin typeface="Times New Roman" pitchFamily="-111"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17495838" y="29992638"/>
            <a:ext cx="16214725" cy="2193925"/>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ctr">
              <a:defRPr sz="6200">
                <a:latin typeface="Times New Roman" pitchFamily="-111"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36698238" y="29992638"/>
            <a:ext cx="10668000" cy="2193925"/>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r">
              <a:defRPr sz="6200">
                <a:latin typeface="Times New Roman" pitchFamily="-106" charset="0"/>
              </a:defRPr>
            </a:lvl1pPr>
          </a:lstStyle>
          <a:p>
            <a:fld id="{963F2832-235F-AB44-9F5A-AE9BC5E5EED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113" rtl="0" eaLnBrk="0" fontAlgn="base" hangingPunct="0">
        <a:spcBef>
          <a:spcPct val="0"/>
        </a:spcBef>
        <a:spcAft>
          <a:spcPct val="0"/>
        </a:spcAft>
        <a:defRPr sz="19600">
          <a:solidFill>
            <a:schemeClr val="tx2"/>
          </a:solidFill>
          <a:latin typeface="+mj-lt"/>
          <a:ea typeface="ＭＳ Ｐゴシック" pitchFamily="-65" charset="-128"/>
          <a:cs typeface="ＭＳ Ｐゴシック" pitchFamily="-65" charset="-128"/>
        </a:defRPr>
      </a:lvl1pPr>
      <a:lvl2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2pPr>
      <a:lvl3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3pPr>
      <a:lvl4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4pPr>
      <a:lvl5pPr algn="ctr" defTabSz="4075113" rtl="0" eaLnBrk="0" fontAlgn="base" hangingPunct="0">
        <a:spcBef>
          <a:spcPct val="0"/>
        </a:spcBef>
        <a:spcAft>
          <a:spcPct val="0"/>
        </a:spcAft>
        <a:defRPr sz="19600">
          <a:solidFill>
            <a:schemeClr val="tx2"/>
          </a:solidFill>
          <a:latin typeface="Times New Roman" pitchFamily="-65" charset="0"/>
          <a:ea typeface="ＭＳ Ｐゴシック" pitchFamily="-65" charset="-128"/>
          <a:cs typeface="ＭＳ Ｐゴシック" pitchFamily="-65" charset="-128"/>
        </a:defRPr>
      </a:lvl5pPr>
      <a:lvl6pPr marL="457200" algn="ctr" defTabSz="4075113" rtl="0" fontAlgn="base">
        <a:spcBef>
          <a:spcPct val="0"/>
        </a:spcBef>
        <a:spcAft>
          <a:spcPct val="0"/>
        </a:spcAft>
        <a:defRPr sz="19600">
          <a:solidFill>
            <a:schemeClr val="tx2"/>
          </a:solidFill>
          <a:latin typeface="Times New Roman" pitchFamily="-65" charset="0"/>
        </a:defRPr>
      </a:lvl6pPr>
      <a:lvl7pPr marL="914400" algn="ctr" defTabSz="4075113" rtl="0" fontAlgn="base">
        <a:spcBef>
          <a:spcPct val="0"/>
        </a:spcBef>
        <a:spcAft>
          <a:spcPct val="0"/>
        </a:spcAft>
        <a:defRPr sz="19600">
          <a:solidFill>
            <a:schemeClr val="tx2"/>
          </a:solidFill>
          <a:latin typeface="Times New Roman" pitchFamily="-65" charset="0"/>
        </a:defRPr>
      </a:lvl7pPr>
      <a:lvl8pPr marL="1371600" algn="ctr" defTabSz="4075113" rtl="0" fontAlgn="base">
        <a:spcBef>
          <a:spcPct val="0"/>
        </a:spcBef>
        <a:spcAft>
          <a:spcPct val="0"/>
        </a:spcAft>
        <a:defRPr sz="19600">
          <a:solidFill>
            <a:schemeClr val="tx2"/>
          </a:solidFill>
          <a:latin typeface="Times New Roman" pitchFamily="-65" charset="0"/>
        </a:defRPr>
      </a:lvl8pPr>
      <a:lvl9pPr marL="1828800" algn="ctr" defTabSz="4075113" rtl="0" fontAlgn="base">
        <a:spcBef>
          <a:spcPct val="0"/>
        </a:spcBef>
        <a:spcAft>
          <a:spcPct val="0"/>
        </a:spcAft>
        <a:defRPr sz="19600">
          <a:solidFill>
            <a:schemeClr val="tx2"/>
          </a:solidFill>
          <a:latin typeface="Times New Roman" pitchFamily="-65" charset="0"/>
        </a:defRPr>
      </a:lvl9pPr>
    </p:titleStyle>
    <p:bodyStyle>
      <a:lvl1pPr marL="1528763" indent="-1528763" algn="l" defTabSz="4075113" rtl="0" eaLnBrk="0" fontAlgn="base" hangingPunct="0">
        <a:spcBef>
          <a:spcPct val="20000"/>
        </a:spcBef>
        <a:spcAft>
          <a:spcPct val="0"/>
        </a:spcAft>
        <a:buChar char="•"/>
        <a:defRPr sz="14300">
          <a:solidFill>
            <a:schemeClr val="tx1"/>
          </a:solidFill>
          <a:latin typeface="+mn-lt"/>
          <a:ea typeface="ＭＳ Ｐゴシック" pitchFamily="-65" charset="-128"/>
          <a:cs typeface="ＭＳ Ｐゴシック" pitchFamily="-65" charset="-128"/>
        </a:defRPr>
      </a:lvl1pPr>
      <a:lvl2pPr marL="3311525" indent="-1273175" algn="l" defTabSz="4075113" rtl="0" eaLnBrk="0" fontAlgn="base" hangingPunct="0">
        <a:spcBef>
          <a:spcPct val="20000"/>
        </a:spcBef>
        <a:spcAft>
          <a:spcPct val="0"/>
        </a:spcAft>
        <a:buChar char="–"/>
        <a:defRPr sz="12500">
          <a:solidFill>
            <a:schemeClr val="tx1"/>
          </a:solidFill>
          <a:latin typeface="+mn-lt"/>
          <a:ea typeface="ＭＳ Ｐゴシック" pitchFamily="-65" charset="-128"/>
        </a:defRPr>
      </a:lvl2pPr>
      <a:lvl3pPr marL="5094288" indent="-1019175" algn="l" defTabSz="4075113" rtl="0" eaLnBrk="0" fontAlgn="base" hangingPunct="0">
        <a:spcBef>
          <a:spcPct val="20000"/>
        </a:spcBef>
        <a:spcAft>
          <a:spcPct val="0"/>
        </a:spcAft>
        <a:buChar char="•"/>
        <a:defRPr sz="10700">
          <a:solidFill>
            <a:schemeClr val="tx1"/>
          </a:solidFill>
          <a:latin typeface="+mn-lt"/>
          <a:ea typeface="ＭＳ Ｐゴシック" pitchFamily="-65" charset="-128"/>
        </a:defRPr>
      </a:lvl3pPr>
      <a:lvl4pPr marL="7132638" indent="-1019175" algn="l" defTabSz="4075113" rtl="0" eaLnBrk="0" fontAlgn="base" hangingPunct="0">
        <a:spcBef>
          <a:spcPct val="20000"/>
        </a:spcBef>
        <a:spcAft>
          <a:spcPct val="0"/>
        </a:spcAft>
        <a:buChar char="–"/>
        <a:defRPr sz="8900">
          <a:solidFill>
            <a:schemeClr val="tx1"/>
          </a:solidFill>
          <a:latin typeface="+mn-lt"/>
          <a:ea typeface="ＭＳ Ｐゴシック" pitchFamily="-65" charset="-128"/>
        </a:defRPr>
      </a:lvl4pPr>
      <a:lvl5pPr marL="9169400" indent="-1017588" algn="l" defTabSz="4075113" rtl="0" eaLnBrk="0" fontAlgn="base" hangingPunct="0">
        <a:spcBef>
          <a:spcPct val="20000"/>
        </a:spcBef>
        <a:spcAft>
          <a:spcPct val="0"/>
        </a:spcAft>
        <a:buChar char="»"/>
        <a:defRPr sz="8900">
          <a:solidFill>
            <a:schemeClr val="tx1"/>
          </a:solidFill>
          <a:latin typeface="+mn-lt"/>
          <a:ea typeface="ＭＳ Ｐゴシック" pitchFamily="-65" charset="-128"/>
        </a:defRPr>
      </a:lvl5pPr>
      <a:lvl6pPr marL="9626600" indent="-1017588" algn="l" defTabSz="4075113" rtl="0" fontAlgn="base">
        <a:spcBef>
          <a:spcPct val="20000"/>
        </a:spcBef>
        <a:spcAft>
          <a:spcPct val="0"/>
        </a:spcAft>
        <a:buChar char="»"/>
        <a:defRPr sz="8900">
          <a:solidFill>
            <a:schemeClr val="tx1"/>
          </a:solidFill>
          <a:latin typeface="+mn-lt"/>
          <a:ea typeface="ＭＳ Ｐゴシック" pitchFamily="-65" charset="-128"/>
        </a:defRPr>
      </a:lvl6pPr>
      <a:lvl7pPr marL="10083800" indent="-1017588" algn="l" defTabSz="4075113" rtl="0" fontAlgn="base">
        <a:spcBef>
          <a:spcPct val="20000"/>
        </a:spcBef>
        <a:spcAft>
          <a:spcPct val="0"/>
        </a:spcAft>
        <a:buChar char="»"/>
        <a:defRPr sz="8900">
          <a:solidFill>
            <a:schemeClr val="tx1"/>
          </a:solidFill>
          <a:latin typeface="+mn-lt"/>
          <a:ea typeface="ＭＳ Ｐゴシック" pitchFamily="-65" charset="-128"/>
        </a:defRPr>
      </a:lvl7pPr>
      <a:lvl8pPr marL="10541000" indent="-1017588" algn="l" defTabSz="4075113" rtl="0" fontAlgn="base">
        <a:spcBef>
          <a:spcPct val="20000"/>
        </a:spcBef>
        <a:spcAft>
          <a:spcPct val="0"/>
        </a:spcAft>
        <a:buChar char="»"/>
        <a:defRPr sz="8900">
          <a:solidFill>
            <a:schemeClr val="tx1"/>
          </a:solidFill>
          <a:latin typeface="+mn-lt"/>
          <a:ea typeface="ＭＳ Ｐゴシック" pitchFamily="-65" charset="-128"/>
        </a:defRPr>
      </a:lvl8pPr>
      <a:lvl9pPr marL="10998200" indent="-1017588" algn="l" defTabSz="4075113" rtl="0" fontAlgn="base">
        <a:spcBef>
          <a:spcPct val="20000"/>
        </a:spcBef>
        <a:spcAft>
          <a:spcPct val="0"/>
        </a:spcAft>
        <a:buChar char="»"/>
        <a:defRPr sz="89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image" Target="../media/image8.png"/><Relationship Id="rId13" Type="http://schemas.openxmlformats.org/officeDocument/2006/relationships/image" Target="../media/image9.png"/><Relationship Id="rId14" Type="http://schemas.openxmlformats.org/officeDocument/2006/relationships/image" Target="../media/image10.png"/><Relationship Id="rId15" Type="http://schemas.openxmlformats.org/officeDocument/2006/relationships/oleObject" Target="Macintosh%20HD:Users:Brittany:Downloads:Gag%20analysis%20-%20version%20c%20-%20DN%20-%20for%20poster%20-%20040413.docx!OLE_LINK1" TargetMode="External"/><Relationship Id="rId1" Type="http://schemas.openxmlformats.org/officeDocument/2006/relationships/themeOverride" Target="../theme/themeOverride1.xml"/><Relationship Id="rId2" Type="http://schemas.openxmlformats.org/officeDocument/2006/relationships/vmlDrawing" Target="../drawings/vmlDrawing1.vml"/><Relationship Id="rId3" Type="http://schemas.openxmlformats.org/officeDocument/2006/relationships/slideLayout" Target="../slideLayouts/slideLayout7.xml"/><Relationship Id="rId4" Type="http://schemas.openxmlformats.org/officeDocument/2006/relationships/notesSlide" Target="../notesSlides/notesSlide1.xml"/><Relationship Id="rId5" Type="http://schemas.openxmlformats.org/officeDocument/2006/relationships/hyperlink" Target="mailto:scarbod@miamiOH.edu" TargetMode="External"/><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oleObject" Target="???" TargetMode="External"/><Relationship Id="rId9" Type="http://schemas.openxmlformats.org/officeDocument/2006/relationships/image" Target="../media/image5.png"/><Relationship Id="rId10"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4338" name="Rectangle 178"/>
          <p:cNvSpPr>
            <a:spLocks noChangeArrowheads="1"/>
          </p:cNvSpPr>
          <p:nvPr/>
        </p:nvSpPr>
        <p:spPr bwMode="auto">
          <a:xfrm>
            <a:off x="1014413" y="671513"/>
            <a:ext cx="49528412" cy="31367412"/>
          </a:xfrm>
          <a:prstGeom prst="rect">
            <a:avLst/>
          </a:prstGeom>
          <a:solidFill>
            <a:srgbClr val="FFFEA7"/>
          </a:solidFill>
          <a:ln w="9525">
            <a:solidFill>
              <a:schemeClr val="accent2">
                <a:lumMod val="40000"/>
                <a:lumOff val="60000"/>
              </a:schemeClr>
            </a:solidFill>
            <a:miter lim="800000"/>
            <a:headEnd/>
            <a:tailEnd/>
          </a:ln>
        </p:spPr>
        <p:txBody>
          <a:bodyPr wrap="none" anchor="ctr"/>
          <a:lstStyle/>
          <a:p>
            <a:pPr>
              <a:defRPr/>
            </a:pPr>
            <a:endParaRPr lang="en-US">
              <a:latin typeface="Helvetica" pitchFamily="-111" charset="0"/>
              <a:ea typeface="ＭＳ Ｐゴシック" pitchFamily="-111" charset="-128"/>
              <a:cs typeface="+mn-cs"/>
            </a:endParaRPr>
          </a:p>
        </p:txBody>
      </p:sp>
      <p:sp>
        <p:nvSpPr>
          <p:cNvPr id="2051" name="Text Box 7"/>
          <p:cNvSpPr txBox="1">
            <a:spLocks noChangeArrowheads="1"/>
          </p:cNvSpPr>
          <p:nvPr/>
        </p:nvSpPr>
        <p:spPr bwMode="auto">
          <a:xfrm>
            <a:off x="2092325" y="6783363"/>
            <a:ext cx="11258550" cy="12027667"/>
          </a:xfrm>
          <a:prstGeom prst="rect">
            <a:avLst/>
          </a:prstGeom>
          <a:solidFill>
            <a:schemeClr val="bg1"/>
          </a:solidFill>
          <a:ln w="12700">
            <a:solidFill>
              <a:schemeClr val="hlink"/>
            </a:solidFill>
            <a:miter lim="800000"/>
            <a:headEnd/>
            <a:tailEnd/>
          </a:ln>
        </p:spPr>
        <p:txBody>
          <a:bodyPr lIns="914400" tIns="457200" rIns="914400" bIns="914400" anchor="t">
            <a:prstTxWarp prst="textNoShape">
              <a:avLst/>
            </a:prstTxWarp>
          </a:bodyPr>
          <a:lstStyle/>
          <a:p>
            <a:pPr algn="just">
              <a:spcBef>
                <a:spcPct val="50000"/>
              </a:spcBef>
              <a:tabLst>
                <a:tab pos="500063" algn="l"/>
              </a:tabLst>
            </a:pPr>
            <a:r>
              <a:rPr lang="en-US" sz="4400" b="1" dirty="0" smtClean="0">
                <a:solidFill>
                  <a:srgbClr val="FF0000"/>
                </a:solidFill>
                <a:latin typeface="Arial" pitchFamily="-106" charset="0"/>
                <a:ea typeface="Arial" pitchFamily="-106" charset="0"/>
                <a:cs typeface="Arial" pitchFamily="-106" charset="0"/>
              </a:rPr>
              <a:t>Introduction</a:t>
            </a:r>
          </a:p>
          <a:p>
            <a:pPr>
              <a:spcBef>
                <a:spcPct val="50000"/>
              </a:spcBef>
              <a:tabLst>
                <a:tab pos="500063" algn="l"/>
              </a:tabLst>
            </a:pPr>
            <a:r>
              <a:rPr lang="en-US" sz="3000" dirty="0" smtClean="0">
                <a:latin typeface="Arial"/>
                <a:cs typeface="Arial"/>
              </a:rPr>
              <a:t>Heart rate (HR) and heart rate variability (HRV) have both been extensively examined in terms of effects on general health and stability of countless areas of the body. Inseparably linked to parasympathetic regulation, HRV responds to external stimuli within the context of psychological activation and regulation to maintain arterial blood pressure and flow to the brain and other vital organs (Thayer et al., 2012).  Needless to say, HRV is crucial to the proper functioning of the regulation system of the body and a lack of HRV due to stress, anxiety, and absence of </a:t>
            </a:r>
            <a:r>
              <a:rPr lang="en-US" sz="3000" dirty="0" err="1" smtClean="0">
                <a:latin typeface="Arial"/>
                <a:cs typeface="Arial"/>
              </a:rPr>
              <a:t>vasovagal</a:t>
            </a:r>
            <a:r>
              <a:rPr lang="en-US" sz="3000" dirty="0" smtClean="0">
                <a:latin typeface="Arial"/>
                <a:cs typeface="Arial"/>
              </a:rPr>
              <a:t> stimulation/response can lead to a host of arterial disorders (Friedman, 2007; </a:t>
            </a:r>
            <a:r>
              <a:rPr lang="en-US" sz="3000" dirty="0" err="1" smtClean="0">
                <a:latin typeface="Arial"/>
                <a:cs typeface="Arial"/>
              </a:rPr>
              <a:t>Malpas</a:t>
            </a:r>
            <a:r>
              <a:rPr lang="en-US" sz="3000" dirty="0" smtClean="0">
                <a:latin typeface="Arial"/>
                <a:cs typeface="Arial"/>
              </a:rPr>
              <a:t>, 2002). Previous work in the Dysphagia Research Lab has lead to a detailed examination of HRV in relation to a series of gag studies. As a result, the most accurate and efficient device for HR measurement must be identified in order to further explore this topic. This proposed study aims to conclude which of several HR measurement devices provide the most accurate and easily manipulated data allowing the continued study of HRV in terms of the clinical use of a device developed by said lab. </a:t>
            </a:r>
          </a:p>
          <a:p>
            <a:pPr algn="just">
              <a:spcBef>
                <a:spcPct val="50000"/>
              </a:spcBef>
              <a:tabLst>
                <a:tab pos="500063" algn="l"/>
              </a:tabLst>
            </a:pPr>
            <a:endParaRPr lang="en-US" sz="4400" b="1" dirty="0">
              <a:solidFill>
                <a:srgbClr val="FF0000"/>
              </a:solidFill>
              <a:latin typeface="Arial" pitchFamily="-106" charset="0"/>
              <a:ea typeface="Arial" pitchFamily="-106" charset="0"/>
              <a:cs typeface="Arial" pitchFamily="-106" charset="0"/>
            </a:endParaRPr>
          </a:p>
        </p:txBody>
      </p:sp>
      <p:sp>
        <p:nvSpPr>
          <p:cNvPr id="2052" name="Text Box 11"/>
          <p:cNvSpPr txBox="1">
            <a:spLocks noChangeArrowheads="1"/>
          </p:cNvSpPr>
          <p:nvPr/>
        </p:nvSpPr>
        <p:spPr bwMode="auto">
          <a:xfrm>
            <a:off x="2092325" y="19188175"/>
            <a:ext cx="11281135" cy="11891610"/>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algn="just">
              <a:spcBef>
                <a:spcPct val="50000"/>
              </a:spcBef>
              <a:tabLst>
                <a:tab pos="508000" algn="l"/>
              </a:tabLst>
            </a:pPr>
            <a:r>
              <a:rPr lang="en-US" sz="4400" b="1" dirty="0" smtClean="0">
                <a:solidFill>
                  <a:srgbClr val="FF0000"/>
                </a:solidFill>
                <a:latin typeface="Arial" pitchFamily="-106" charset="0"/>
                <a:ea typeface="Arial" pitchFamily="-106" charset="0"/>
                <a:cs typeface="Arial" pitchFamily="-106" charset="0"/>
              </a:rPr>
              <a:t>Preliminary Findings </a:t>
            </a:r>
            <a:endParaRPr lang="en-US" sz="4400" b="1" dirty="0" smtClean="0">
              <a:solidFill>
                <a:srgbClr val="FF0000"/>
              </a:solidFill>
              <a:latin typeface="Arial" pitchFamily="-106" charset="0"/>
              <a:ea typeface="Arial" pitchFamily="-106" charset="0"/>
              <a:cs typeface="Arial" pitchFamily="-106" charset="0"/>
            </a:endParaRPr>
          </a:p>
          <a:p>
            <a:r>
              <a:rPr lang="en-US" sz="2550" dirty="0" smtClean="0">
                <a:latin typeface="Arial"/>
                <a:cs typeface="Arial"/>
              </a:rPr>
              <a:t>The initial experimental question informing this research involves a three-phase study testing a theoretical model related to altering the afferent limb of the gag reflex by applying pressure to a point on the palm of neurologically intact adults (Scarborough, Bailey-Van </a:t>
            </a:r>
            <a:r>
              <a:rPr lang="en-US" sz="2550" dirty="0" err="1" smtClean="0">
                <a:latin typeface="Arial"/>
                <a:cs typeface="Arial"/>
              </a:rPr>
              <a:t>Kuren</a:t>
            </a:r>
            <a:r>
              <a:rPr lang="en-US" sz="2550" dirty="0" smtClean="0">
                <a:latin typeface="Arial"/>
                <a:cs typeface="Arial"/>
              </a:rPr>
              <a:t>, &amp; Hughes, 2008). A total of 120 subjects were fitted with a hand-glove device, which applies pressure at specific predetermined loci on the palm of the hand: significant results were found related to the posterior movement of the gag reflex. The Gag Trigger Point Index (GTPI) Scale was used to rate the strength each gag recorded throughout individual subject trials.  A drop in GTPI score is indicative of a decreased response, represented by a posterior movement of the trigger point of the gag in the oral cavity. During data analysis, three statistically significant groups were identified in terms of</a:t>
            </a:r>
            <a:r>
              <a:rPr lang="en-US" sz="2550" dirty="0" smtClean="0">
                <a:latin typeface="Arial"/>
                <a:cs typeface="Arial"/>
              </a:rPr>
              <a:t> autonomic </a:t>
            </a:r>
            <a:r>
              <a:rPr lang="en-US" sz="2550" dirty="0" smtClean="0">
                <a:latin typeface="Arial"/>
                <a:cs typeface="Arial"/>
              </a:rPr>
              <a:t>response of the subject during the gag trial (Figure 4). By superimposing GTPI scores on these autonomic response groups (ARG), the relative differences in gag sensitivity between the low and high ARG become apparent (Figure 5). Additionally, several specific patterns of HR and HRV were observed amongst subjects throughout the trials.  In addition to collecting average HR and HRV (Figure 1), individual subject’s HR data were graphed in comparison to gag instances for the duration of the trial (Figures 2 &amp; 3). Due to the potential effect the hand-glove device has on HRV, continued testing must occur in order to ensure the safety of clinical use.  Finally, to further define the ARG, HRV and GTPI must be factored into the categorization of subjects into these autonomic clusters. </a:t>
            </a:r>
          </a:p>
          <a:p>
            <a:pPr algn="just">
              <a:spcBef>
                <a:spcPct val="50000"/>
              </a:spcBef>
              <a:tabLst>
                <a:tab pos="508000" algn="l"/>
              </a:tabLst>
            </a:pPr>
            <a:r>
              <a:rPr lang="en-US" sz="1800" b="1" dirty="0" smtClean="0">
                <a:solidFill>
                  <a:srgbClr val="FF0000"/>
                </a:solidFill>
                <a:latin typeface="Arial"/>
                <a:ea typeface="Arial" pitchFamily="-106" charset="0"/>
                <a:cs typeface="Arial"/>
              </a:rPr>
              <a:t>  </a:t>
            </a:r>
            <a:endParaRPr lang="en-US" sz="1800" dirty="0" smtClean="0">
              <a:solidFill>
                <a:srgbClr val="FF0000"/>
              </a:solidFill>
              <a:latin typeface="Arial"/>
              <a:ea typeface="Arial" pitchFamily="-106" charset="0"/>
              <a:cs typeface="Arial"/>
            </a:endParaRPr>
          </a:p>
          <a:p>
            <a:pPr>
              <a:spcBef>
                <a:spcPct val="10000"/>
              </a:spcBef>
              <a:tabLst>
                <a:tab pos="508000" algn="l"/>
              </a:tabLst>
            </a:pPr>
            <a:endParaRPr lang="en-US" sz="1800" dirty="0">
              <a:latin typeface="Arial"/>
              <a:cs typeface="Arial"/>
            </a:endParaRPr>
          </a:p>
        </p:txBody>
      </p:sp>
      <p:sp>
        <p:nvSpPr>
          <p:cNvPr id="2053" name="Text Box 12"/>
          <p:cNvSpPr txBox="1">
            <a:spLocks noChangeArrowheads="1"/>
          </p:cNvSpPr>
          <p:nvPr/>
        </p:nvSpPr>
        <p:spPr bwMode="auto">
          <a:xfrm>
            <a:off x="13770917" y="6783363"/>
            <a:ext cx="11813522" cy="24319512"/>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algn="just">
              <a:tabLst>
                <a:tab pos="500063" algn="l"/>
              </a:tabLst>
            </a:pPr>
            <a:r>
              <a:rPr lang="en-US" sz="4400" b="1" dirty="0" smtClean="0">
                <a:solidFill>
                  <a:srgbClr val="FF0000"/>
                </a:solidFill>
              </a:rPr>
              <a:t>Results of Initial Series Study</a:t>
            </a:r>
            <a:endParaRPr lang="en-US" sz="2400" b="1" dirty="0" smtClean="0">
              <a:solidFill>
                <a:srgbClr val="FF0000"/>
              </a:solidFill>
            </a:endParaRPr>
          </a:p>
          <a:p>
            <a:pPr marL="1385888" lvl="1" indent="-346075">
              <a:spcBef>
                <a:spcPct val="10000"/>
              </a:spcBef>
              <a:buFont typeface="Times New Roman" pitchFamily="-106" charset="0"/>
              <a:buChar char="•"/>
              <a:tabLst>
                <a:tab pos="500063" algn="l"/>
              </a:tabLst>
            </a:pPr>
            <a:endParaRPr lang="en-US" sz="2400" dirty="0"/>
          </a:p>
          <a:p>
            <a:pPr>
              <a:spcBef>
                <a:spcPct val="10000"/>
              </a:spcBef>
              <a:tabLst>
                <a:tab pos="500063" algn="l"/>
              </a:tabLst>
            </a:pPr>
            <a:r>
              <a:rPr lang="en-US" sz="2400" dirty="0">
                <a:latin typeface="Times New Roman" pitchFamily="-106" charset="0"/>
              </a:rPr>
              <a:t>	</a:t>
            </a:r>
          </a:p>
        </p:txBody>
      </p:sp>
      <p:sp>
        <p:nvSpPr>
          <p:cNvPr id="2054" name="Text Box 13"/>
          <p:cNvSpPr txBox="1">
            <a:spLocks noChangeArrowheads="1"/>
          </p:cNvSpPr>
          <p:nvPr/>
        </p:nvSpPr>
        <p:spPr bwMode="auto">
          <a:xfrm>
            <a:off x="38312725" y="6796065"/>
            <a:ext cx="11293475" cy="6665666"/>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a:spcBef>
                <a:spcPct val="50000"/>
              </a:spcBef>
              <a:tabLst>
                <a:tab pos="635000" algn="l"/>
              </a:tabLst>
            </a:pPr>
            <a:r>
              <a:rPr lang="en-US" sz="4400" b="1" dirty="0" smtClean="0">
                <a:solidFill>
                  <a:srgbClr val="FF0000"/>
                </a:solidFill>
                <a:latin typeface="Arial" pitchFamily="-106" charset="0"/>
                <a:ea typeface="Arial" pitchFamily="-106" charset="0"/>
                <a:cs typeface="Arial" pitchFamily="-106" charset="0"/>
              </a:rPr>
              <a:t>Proposed Study</a:t>
            </a:r>
            <a:r>
              <a:rPr lang="en-US" sz="2400" dirty="0" smtClean="0"/>
              <a:t>	</a:t>
            </a:r>
          </a:p>
          <a:p>
            <a:r>
              <a:rPr lang="en-US" sz="2500" dirty="0" smtClean="0">
                <a:latin typeface="Arial"/>
                <a:cs typeface="Arial"/>
              </a:rPr>
              <a:t>In order to execute continued research on how the hand-glove device affects HRV in long-term clinical use, the most efficient HR monitoring device must be identified. Based on our current information and peer feedback, we have determined purpose of this preliminary study is to compare accuracy of data from an ECG monitoring system to that of other less cumbersome and cost effective devices available on the market. Between 16-30 subjects will be recruited for the study with a 95% probability of representing 2-3 of the autonomic groups characterized in the original study. The devices we will be examining are a pulse </a:t>
            </a:r>
            <a:r>
              <a:rPr lang="en-US" sz="2500" dirty="0" err="1" smtClean="0">
                <a:latin typeface="Arial"/>
                <a:cs typeface="Arial"/>
              </a:rPr>
              <a:t>oximeter</a:t>
            </a:r>
            <a:r>
              <a:rPr lang="en-US" sz="2500" dirty="0" smtClean="0">
                <a:latin typeface="Arial"/>
                <a:cs typeface="Arial"/>
              </a:rPr>
              <a:t>, portable ECG, wrist watch, and </a:t>
            </a:r>
            <a:r>
              <a:rPr lang="en-US" sz="2500" dirty="0" err="1" smtClean="0">
                <a:latin typeface="Arial"/>
                <a:cs typeface="Arial"/>
              </a:rPr>
              <a:t>Valencell</a:t>
            </a:r>
            <a:r>
              <a:rPr lang="en-US" sz="2500" dirty="0" smtClean="0">
                <a:latin typeface="Arial"/>
                <a:cs typeface="Arial"/>
              </a:rPr>
              <a:t> </a:t>
            </a:r>
            <a:r>
              <a:rPr lang="en-US" sz="2500" dirty="0" err="1" smtClean="0">
                <a:latin typeface="Arial"/>
                <a:cs typeface="Arial"/>
              </a:rPr>
              <a:t>Earbuds</a:t>
            </a:r>
            <a:r>
              <a:rPr lang="en-US" sz="2500" dirty="0" smtClean="0">
                <a:latin typeface="Arial"/>
                <a:cs typeface="Arial"/>
              </a:rPr>
              <a:t> (Figure 4-7). Data collected from all four devices will be loaded into tracer DAQ computer program and analyzed for statistical difference.  </a:t>
            </a:r>
          </a:p>
          <a:p>
            <a:endParaRPr lang="en-US" sz="2400" b="1" dirty="0" smtClean="0">
              <a:solidFill>
                <a:srgbClr val="FF0000"/>
              </a:solidFill>
              <a:latin typeface="Arial" pitchFamily="-106" charset="0"/>
              <a:ea typeface="Arial" pitchFamily="-106" charset="0"/>
              <a:cs typeface="Arial" pitchFamily="-106" charset="0"/>
            </a:endParaRPr>
          </a:p>
        </p:txBody>
      </p:sp>
      <p:sp>
        <p:nvSpPr>
          <p:cNvPr id="2055" name="Text Box 14"/>
          <p:cNvSpPr txBox="1">
            <a:spLocks noChangeArrowheads="1"/>
          </p:cNvSpPr>
          <p:nvPr/>
        </p:nvSpPr>
        <p:spPr bwMode="auto">
          <a:xfrm>
            <a:off x="1681161" y="2840008"/>
            <a:ext cx="47701200" cy="3786187"/>
          </a:xfrm>
          <a:prstGeom prst="rect">
            <a:avLst/>
          </a:prstGeom>
          <a:noFill/>
          <a:ln w="12700">
            <a:noFill/>
            <a:miter lim="800000"/>
            <a:headEnd/>
            <a:tailEnd/>
          </a:ln>
        </p:spPr>
        <p:txBody>
          <a:bodyPr lIns="274320" tIns="274320" rIns="274320" bIns="274320">
            <a:prstTxWarp prst="textNoShape">
              <a:avLst/>
            </a:prstTxWarp>
            <a:spAutoFit/>
          </a:bodyPr>
          <a:lstStyle/>
          <a:p>
            <a:pPr algn="ctr">
              <a:spcBef>
                <a:spcPct val="50000"/>
              </a:spcBef>
            </a:pPr>
            <a:r>
              <a:rPr lang="en-US" sz="6000" b="1" dirty="0"/>
              <a:t>B. Krekeler</a:t>
            </a:r>
            <a:r>
              <a:rPr lang="en-US" sz="6000" b="1" baseline="30000" dirty="0"/>
              <a:t>1</a:t>
            </a:r>
            <a:r>
              <a:rPr lang="en-US" sz="6000" b="1" dirty="0"/>
              <a:t>, K. Mallon</a:t>
            </a:r>
            <a:r>
              <a:rPr lang="en-US" sz="6000" b="1" baseline="30000" dirty="0"/>
              <a:t>1</a:t>
            </a:r>
            <a:r>
              <a:rPr lang="en-US" sz="6000" b="1" dirty="0"/>
              <a:t>,</a:t>
            </a:r>
            <a:r>
              <a:rPr lang="en-US" sz="6000" b="1" dirty="0" smtClean="0"/>
              <a:t> M.R. Chapman</a:t>
            </a:r>
            <a:r>
              <a:rPr lang="en-US" sz="6000" b="1" baseline="30000" dirty="0" smtClean="0"/>
              <a:t>1</a:t>
            </a:r>
            <a:r>
              <a:rPr lang="en-US" sz="6000" b="1" dirty="0" smtClean="0"/>
              <a:t>, D.R</a:t>
            </a:r>
            <a:r>
              <a:rPr lang="en-US" sz="6000" b="1" dirty="0"/>
              <a:t>. </a:t>
            </a:r>
            <a:r>
              <a:rPr lang="en-US" sz="6000" b="1" dirty="0" smtClean="0"/>
              <a:t>Scarborough</a:t>
            </a:r>
            <a:r>
              <a:rPr lang="en-US" sz="6000" b="1" baseline="30000" dirty="0" smtClean="0"/>
              <a:t>1</a:t>
            </a:r>
            <a:r>
              <a:rPr lang="en-US" sz="6000" b="1" dirty="0" smtClean="0"/>
              <a:t>, </a:t>
            </a:r>
            <a:r>
              <a:rPr lang="en-US" sz="6000" b="1" dirty="0"/>
              <a:t>M. Bailey-Van </a:t>
            </a:r>
            <a:r>
              <a:rPr lang="en-US" sz="6000" b="1" dirty="0" smtClean="0"/>
              <a:t>Kuren</a:t>
            </a:r>
            <a:r>
              <a:rPr lang="en-US" sz="6000" b="1" baseline="30000" dirty="0" smtClean="0"/>
              <a:t>2</a:t>
            </a:r>
          </a:p>
          <a:p>
            <a:pPr algn="ctr">
              <a:spcBef>
                <a:spcPct val="50000"/>
              </a:spcBef>
            </a:pPr>
            <a:r>
              <a:rPr lang="en-US" sz="6000" b="1" baseline="30000" dirty="0"/>
              <a:t>1</a:t>
            </a:r>
            <a:r>
              <a:rPr lang="en-US" sz="6000" b="1" dirty="0"/>
              <a:t>Department of Speech Pathology and Audiology,  </a:t>
            </a:r>
            <a:r>
              <a:rPr lang="en-US" sz="6000" b="1" baseline="30000" dirty="0"/>
              <a:t>2</a:t>
            </a:r>
            <a:r>
              <a:rPr lang="en-US" sz="6000" b="1" dirty="0"/>
              <a:t>Department of Mechanical and Manufacturing Engineering,</a:t>
            </a:r>
            <a:r>
              <a:rPr lang="en-US" sz="6000" b="1" dirty="0" smtClean="0"/>
              <a:t> Miami </a:t>
            </a:r>
            <a:r>
              <a:rPr lang="en-US" sz="6000" b="1" dirty="0"/>
              <a:t>University, Oxford, OH, USA</a:t>
            </a:r>
          </a:p>
        </p:txBody>
      </p:sp>
      <p:sp>
        <p:nvSpPr>
          <p:cNvPr id="2056" name="Text Box 15"/>
          <p:cNvSpPr txBox="1">
            <a:spLocks noChangeArrowheads="1"/>
          </p:cNvSpPr>
          <p:nvPr/>
        </p:nvSpPr>
        <p:spPr bwMode="auto">
          <a:xfrm>
            <a:off x="38335816" y="23005460"/>
            <a:ext cx="11293475" cy="4844209"/>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marL="500063" indent="-500063">
              <a:spcBef>
                <a:spcPct val="50000"/>
              </a:spcBef>
            </a:pPr>
            <a:r>
              <a:rPr lang="en-US" sz="4400" b="1" dirty="0" smtClean="0">
                <a:solidFill>
                  <a:srgbClr val="FF0000"/>
                </a:solidFill>
                <a:latin typeface="Arial" pitchFamily="-106" charset="0"/>
                <a:ea typeface="Arial" pitchFamily="-106" charset="0"/>
                <a:cs typeface="Arial" pitchFamily="-106" charset="0"/>
              </a:rPr>
              <a:t>Literature cited</a:t>
            </a:r>
          </a:p>
          <a:p>
            <a:pPr marL="500063" indent="-500063"/>
            <a:r>
              <a:rPr lang="en-US" sz="1250" dirty="0" smtClean="0">
                <a:latin typeface="Arial"/>
                <a:ea typeface="Arial" pitchFamily="-106" charset="0"/>
                <a:cs typeface="Arial"/>
              </a:rPr>
              <a:t>Friedman, B. H. (2007). An autonomic flexibility—</a:t>
            </a:r>
            <a:r>
              <a:rPr lang="en-US" sz="1250" dirty="0" err="1" smtClean="0">
                <a:latin typeface="Arial"/>
                <a:ea typeface="Arial" pitchFamily="-106" charset="0"/>
                <a:cs typeface="Arial"/>
              </a:rPr>
              <a:t>neurovisceral</a:t>
            </a:r>
            <a:r>
              <a:rPr lang="en-US" sz="1250" dirty="0" smtClean="0">
                <a:latin typeface="Arial"/>
                <a:ea typeface="Arial" pitchFamily="-106" charset="0"/>
                <a:cs typeface="Arial"/>
              </a:rPr>
              <a:t> integration model of anxiety and cardiac </a:t>
            </a:r>
            <a:r>
              <a:rPr lang="en-US" sz="1250" dirty="0" err="1" smtClean="0">
                <a:latin typeface="Arial"/>
                <a:ea typeface="Arial" pitchFamily="-106" charset="0"/>
                <a:cs typeface="Arial"/>
              </a:rPr>
              <a:t>vagal</a:t>
            </a:r>
            <a:r>
              <a:rPr lang="en-US" sz="1250" dirty="0" smtClean="0">
                <a:latin typeface="Arial"/>
                <a:ea typeface="Arial" pitchFamily="-106" charset="0"/>
                <a:cs typeface="Arial"/>
              </a:rPr>
              <a:t> tone. </a:t>
            </a:r>
            <a:r>
              <a:rPr lang="en-US" sz="1250" i="1" dirty="0" smtClean="0">
                <a:latin typeface="Arial"/>
                <a:ea typeface="Arial" pitchFamily="-106" charset="0"/>
                <a:cs typeface="Arial"/>
              </a:rPr>
              <a:t>Biological Psychology, 74</a:t>
            </a:r>
            <a:r>
              <a:rPr lang="en-US" sz="1250" dirty="0" smtClean="0">
                <a:latin typeface="Arial"/>
                <a:ea typeface="Arial" pitchFamily="-106" charset="0"/>
                <a:cs typeface="Arial"/>
              </a:rPr>
              <a:t>, 185-199.</a:t>
            </a:r>
          </a:p>
          <a:p>
            <a:pPr marL="500063" indent="-500063"/>
            <a:r>
              <a:rPr lang="en-US" sz="1250" dirty="0" err="1" smtClean="0">
                <a:latin typeface="Arial"/>
                <a:ea typeface="Arial" pitchFamily="-106" charset="0"/>
                <a:cs typeface="Arial"/>
              </a:rPr>
              <a:t>Malpas</a:t>
            </a:r>
            <a:r>
              <a:rPr lang="en-US" sz="1250" dirty="0" smtClean="0">
                <a:latin typeface="Arial"/>
                <a:ea typeface="Arial" pitchFamily="-106" charset="0"/>
                <a:cs typeface="Arial"/>
              </a:rPr>
              <a:t>, S. C. (2002). Neural influences on cardiovascular variability: Possibilities and pitfalls. </a:t>
            </a:r>
            <a:r>
              <a:rPr lang="en-US" sz="1250" i="1" dirty="0" smtClean="0">
                <a:latin typeface="Arial"/>
                <a:cs typeface="Arial"/>
              </a:rPr>
              <a:t>American Journal of Physiology-Heart and Circulatory Physiology</a:t>
            </a:r>
            <a:r>
              <a:rPr lang="en-US" sz="1250" dirty="0" smtClean="0">
                <a:latin typeface="Arial"/>
                <a:cs typeface="Arial"/>
              </a:rPr>
              <a:t>, </a:t>
            </a:r>
            <a:r>
              <a:rPr lang="en-US" sz="1250" i="1" dirty="0" smtClean="0">
                <a:latin typeface="Arial"/>
                <a:cs typeface="Arial"/>
              </a:rPr>
              <a:t>282</a:t>
            </a:r>
            <a:r>
              <a:rPr lang="en-US" sz="1250" dirty="0" smtClean="0">
                <a:latin typeface="Arial"/>
                <a:cs typeface="Arial"/>
              </a:rPr>
              <a:t>, H6-H20. </a:t>
            </a:r>
          </a:p>
          <a:p>
            <a:pPr marL="500063" indent="-500063"/>
            <a:r>
              <a:rPr lang="en-US" sz="1250" dirty="0" smtClean="0"/>
              <a:t>Scarborough, D.R., Hankins, K., Bailey-Van </a:t>
            </a:r>
            <a:r>
              <a:rPr lang="en-US" sz="1250" dirty="0" err="1" smtClean="0"/>
              <a:t>Kuren</a:t>
            </a:r>
            <a:r>
              <a:rPr lang="en-US" sz="1250" dirty="0" smtClean="0"/>
              <a:t>, M., Hughes, M., Lanham, A., Mallon, K., &amp; Steiner, S.  (2012) Altering the afferent limb of the gag reflex via a hand pressure point: Report of preliminary findings.  Poster presentation,  </a:t>
            </a:r>
            <a:r>
              <a:rPr lang="en-US" sz="1250" i="1" dirty="0" smtClean="0"/>
              <a:t>Dysphagia Research Society Meetings, Toronto, Canada.</a:t>
            </a:r>
            <a:endParaRPr lang="en-US" sz="1250" dirty="0" smtClean="0">
              <a:latin typeface="Arial"/>
              <a:ea typeface="Arial" pitchFamily="-106" charset="0"/>
              <a:cs typeface="Arial"/>
            </a:endParaRPr>
          </a:p>
          <a:p>
            <a:pPr marL="500063" indent="-500063"/>
            <a:r>
              <a:rPr lang="en-US" sz="1250" dirty="0" smtClean="0">
                <a:latin typeface="Arial"/>
                <a:ea typeface="Arial" pitchFamily="-106" charset="0"/>
                <a:cs typeface="Arial"/>
              </a:rPr>
              <a:t>Scarborough, D. R., Bailey-Van </a:t>
            </a:r>
            <a:r>
              <a:rPr lang="en-US" sz="1250" dirty="0" err="1" smtClean="0">
                <a:latin typeface="Arial"/>
                <a:ea typeface="Arial" pitchFamily="-106" charset="0"/>
                <a:cs typeface="Arial"/>
              </a:rPr>
              <a:t>Kuren</a:t>
            </a:r>
            <a:r>
              <a:rPr lang="en-US" sz="1250" dirty="0" smtClean="0">
                <a:latin typeface="Arial"/>
                <a:ea typeface="Arial" pitchFamily="-106" charset="0"/>
                <a:cs typeface="Arial"/>
              </a:rPr>
              <a:t>, M., &amp; Hughes, M. (2008). Altering the gag reflex via a hand pressure point. </a:t>
            </a:r>
            <a:r>
              <a:rPr lang="en-US" sz="1250" i="1" dirty="0" smtClean="0">
                <a:latin typeface="Arial"/>
                <a:ea typeface="Arial" pitchFamily="-106" charset="0"/>
                <a:cs typeface="Arial"/>
              </a:rPr>
              <a:t>Journal of the American Dental Association,139, </a:t>
            </a:r>
            <a:r>
              <a:rPr lang="en-US" sz="1250" dirty="0" smtClean="0">
                <a:latin typeface="Arial"/>
                <a:ea typeface="Arial" pitchFamily="-106" charset="0"/>
                <a:cs typeface="Arial"/>
              </a:rPr>
              <a:t>1365-1372.</a:t>
            </a:r>
          </a:p>
          <a:p>
            <a:pPr marL="500063" indent="-500063"/>
            <a:r>
              <a:rPr lang="en-US" sz="1250" dirty="0" smtClean="0">
                <a:latin typeface="Arial"/>
                <a:ea typeface="Arial" pitchFamily="-106" charset="0"/>
                <a:cs typeface="Arial"/>
              </a:rPr>
              <a:t>Scarborough, D. R. &amp; Isaacson, L. G. (2010). Median nerve stimulation alters the afferent limb of the gag reflex: A hypothetical model to explain a hand to mouth connection. Poster presentation. </a:t>
            </a:r>
            <a:r>
              <a:rPr lang="en-US" sz="1250" i="1" dirty="0" smtClean="0">
                <a:latin typeface="Arial"/>
                <a:ea typeface="Arial" pitchFamily="-106" charset="0"/>
                <a:cs typeface="Arial"/>
              </a:rPr>
              <a:t>Dysphagia Research Society Meetings</a:t>
            </a:r>
            <a:r>
              <a:rPr lang="en-US" sz="1250" dirty="0" smtClean="0">
                <a:latin typeface="Arial"/>
                <a:ea typeface="Arial" pitchFamily="-106" charset="0"/>
                <a:cs typeface="Arial"/>
              </a:rPr>
              <a:t>, New Orleans, LA.</a:t>
            </a:r>
          </a:p>
          <a:p>
            <a:pPr marL="500063" indent="-500063"/>
            <a:r>
              <a:rPr lang="en-US" sz="1250" dirty="0" smtClean="0">
                <a:latin typeface="Arial"/>
                <a:cs typeface="Arial"/>
              </a:rPr>
              <a:t>Stewart, S. H., Buffet-</a:t>
            </a:r>
            <a:r>
              <a:rPr lang="en-US" sz="1250" dirty="0" err="1" smtClean="0">
                <a:latin typeface="Arial"/>
                <a:cs typeface="Arial"/>
              </a:rPr>
              <a:t>Jerrott</a:t>
            </a:r>
            <a:r>
              <a:rPr lang="en-US" sz="1250" dirty="0" smtClean="0">
                <a:latin typeface="Arial"/>
                <a:cs typeface="Arial"/>
              </a:rPr>
              <a:t>, S. E., &amp; </a:t>
            </a:r>
            <a:r>
              <a:rPr lang="en-US" sz="1250" dirty="0" err="1" smtClean="0">
                <a:latin typeface="Arial"/>
                <a:cs typeface="Arial"/>
              </a:rPr>
              <a:t>Kokaram</a:t>
            </a:r>
            <a:r>
              <a:rPr lang="en-US" sz="1250" dirty="0" smtClean="0">
                <a:latin typeface="Arial"/>
                <a:cs typeface="Arial"/>
              </a:rPr>
              <a:t>, R. (2001). Heartbeat awareness and heart rate reactivity in anxiety sensitivity: A further investigation.  </a:t>
            </a:r>
            <a:r>
              <a:rPr lang="en-US" sz="1250" i="1" dirty="0" smtClean="0">
                <a:latin typeface="Arial"/>
                <a:cs typeface="Arial"/>
              </a:rPr>
              <a:t>Anxiety Disorders, 15, </a:t>
            </a:r>
            <a:r>
              <a:rPr lang="en-US" sz="1250" dirty="0" smtClean="0">
                <a:latin typeface="Arial"/>
                <a:cs typeface="Arial"/>
              </a:rPr>
              <a:t>535-553.</a:t>
            </a:r>
            <a:endParaRPr lang="en-US" sz="1250" dirty="0" smtClean="0">
              <a:latin typeface="Arial"/>
              <a:ea typeface="Arial" pitchFamily="-106" charset="0"/>
              <a:cs typeface="Arial"/>
            </a:endParaRPr>
          </a:p>
          <a:p>
            <a:pPr marL="500063" indent="-500063"/>
            <a:r>
              <a:rPr lang="en-US" sz="1250" dirty="0" smtClean="0">
                <a:latin typeface="Arial"/>
                <a:ea typeface="Arial" pitchFamily="-106" charset="0"/>
                <a:cs typeface="Arial"/>
              </a:rPr>
              <a:t>Thayer, J. F., Ahs, F., </a:t>
            </a:r>
            <a:r>
              <a:rPr lang="en-US" sz="1250" dirty="0" err="1" smtClean="0">
                <a:latin typeface="Arial"/>
                <a:ea typeface="Arial" pitchFamily="-106" charset="0"/>
                <a:cs typeface="Arial"/>
              </a:rPr>
              <a:t>Fredrikson</a:t>
            </a:r>
            <a:r>
              <a:rPr lang="en-US" sz="1250" dirty="0" smtClean="0">
                <a:latin typeface="Arial"/>
                <a:ea typeface="Arial" pitchFamily="-106" charset="0"/>
                <a:cs typeface="Arial"/>
              </a:rPr>
              <a:t>, M., </a:t>
            </a:r>
            <a:r>
              <a:rPr lang="en-US" sz="1250" dirty="0" err="1" smtClean="0">
                <a:latin typeface="Arial"/>
                <a:ea typeface="Arial" pitchFamily="-106" charset="0"/>
                <a:cs typeface="Arial"/>
              </a:rPr>
              <a:t>Sollers</a:t>
            </a:r>
            <a:r>
              <a:rPr lang="en-US" sz="1250" dirty="0" smtClean="0">
                <a:latin typeface="Arial"/>
                <a:ea typeface="Arial" pitchFamily="-106" charset="0"/>
                <a:cs typeface="Arial"/>
              </a:rPr>
              <a:t> III, J. J. &amp; Wager, T. D. (2012). A meta-analysis of heart rate variability and </a:t>
            </a:r>
            <a:r>
              <a:rPr lang="en-US" sz="1250" dirty="0" err="1" smtClean="0">
                <a:latin typeface="Arial"/>
                <a:ea typeface="Arial" pitchFamily="-106" charset="0"/>
                <a:cs typeface="Arial"/>
              </a:rPr>
              <a:t>neuroimaging</a:t>
            </a:r>
            <a:r>
              <a:rPr lang="en-US" sz="1250" dirty="0" smtClean="0">
                <a:latin typeface="Arial"/>
                <a:ea typeface="Arial" pitchFamily="-106" charset="0"/>
                <a:cs typeface="Arial"/>
              </a:rPr>
              <a:t> studies: Implications for heart rate variability as a marker of stress and health. </a:t>
            </a:r>
            <a:r>
              <a:rPr lang="en-US" sz="1250" i="1" dirty="0" smtClean="0">
                <a:latin typeface="Arial"/>
                <a:ea typeface="Arial" pitchFamily="-106" charset="0"/>
                <a:cs typeface="Arial"/>
              </a:rPr>
              <a:t>Neuroscience and </a:t>
            </a:r>
            <a:r>
              <a:rPr lang="en-US" sz="1250" i="1" dirty="0" err="1" smtClean="0">
                <a:latin typeface="Arial"/>
                <a:ea typeface="Arial" pitchFamily="-106" charset="0"/>
                <a:cs typeface="Arial"/>
              </a:rPr>
              <a:t>Biobehavioral</a:t>
            </a:r>
            <a:r>
              <a:rPr lang="en-US" sz="1250" i="1" dirty="0" smtClean="0">
                <a:latin typeface="Arial"/>
                <a:ea typeface="Arial" pitchFamily="-106" charset="0"/>
                <a:cs typeface="Arial"/>
              </a:rPr>
              <a:t> Reviews</a:t>
            </a:r>
            <a:r>
              <a:rPr lang="en-US" sz="1250" dirty="0" smtClean="0">
                <a:latin typeface="Arial"/>
                <a:ea typeface="Arial" pitchFamily="-106" charset="0"/>
                <a:cs typeface="Arial"/>
              </a:rPr>
              <a:t>, </a:t>
            </a:r>
            <a:r>
              <a:rPr lang="en-US" sz="1250" i="1" dirty="0" smtClean="0">
                <a:latin typeface="Arial"/>
                <a:ea typeface="Arial" pitchFamily="-106" charset="0"/>
                <a:cs typeface="Arial"/>
              </a:rPr>
              <a:t>36</a:t>
            </a:r>
            <a:r>
              <a:rPr lang="en-US" sz="1250" dirty="0" smtClean="0">
                <a:latin typeface="Arial"/>
                <a:ea typeface="Arial" pitchFamily="-106" charset="0"/>
                <a:cs typeface="Arial"/>
              </a:rPr>
              <a:t>, 747-756</a:t>
            </a:r>
          </a:p>
          <a:p>
            <a:pPr marL="500063" indent="-500063"/>
            <a:r>
              <a:rPr lang="en-US" sz="1250" dirty="0" smtClean="0">
                <a:latin typeface="Arial"/>
                <a:ea typeface="Arial" pitchFamily="-106" charset="0"/>
                <a:cs typeface="Arial"/>
              </a:rPr>
              <a:t>Wang et al. (2009). Genetic influences on heart rate variability at rest and during stress. </a:t>
            </a:r>
            <a:r>
              <a:rPr lang="en-US" sz="1250" i="1" dirty="0" smtClean="0">
                <a:latin typeface="Arial"/>
                <a:ea typeface="Arial" pitchFamily="-106" charset="0"/>
                <a:cs typeface="Arial"/>
              </a:rPr>
              <a:t>Psychophysiology, 46, </a:t>
            </a:r>
            <a:r>
              <a:rPr lang="en-US" sz="1250" dirty="0" smtClean="0">
                <a:latin typeface="Arial"/>
                <a:ea typeface="Arial" pitchFamily="-106" charset="0"/>
                <a:cs typeface="Arial"/>
              </a:rPr>
              <a:t>458-465.</a:t>
            </a:r>
          </a:p>
          <a:p>
            <a:pPr marL="500063" indent="-500063"/>
            <a:endParaRPr lang="en-US" sz="1250" dirty="0" smtClean="0">
              <a:latin typeface="Arial"/>
              <a:ea typeface="Arial" pitchFamily="-106" charset="0"/>
              <a:cs typeface="Arial"/>
            </a:endParaRPr>
          </a:p>
          <a:p>
            <a:pPr marL="500063" indent="-500063"/>
            <a:r>
              <a:rPr lang="en-US" sz="1250" dirty="0" smtClean="0">
                <a:latin typeface="Arial"/>
                <a:ea typeface="Arial" pitchFamily="-106" charset="0"/>
                <a:cs typeface="Arial"/>
              </a:rPr>
              <a:t> </a:t>
            </a:r>
          </a:p>
          <a:p>
            <a:pPr marL="500063" indent="-500063">
              <a:spcBef>
                <a:spcPct val="10000"/>
              </a:spcBef>
            </a:pPr>
            <a:endParaRPr lang="en-US" sz="2000" dirty="0">
              <a:latin typeface="Times New Roman" pitchFamily="-106" charset="0"/>
            </a:endParaRPr>
          </a:p>
        </p:txBody>
      </p:sp>
      <p:sp>
        <p:nvSpPr>
          <p:cNvPr id="2058" name="Text Box 70"/>
          <p:cNvSpPr txBox="1">
            <a:spLocks noChangeArrowheads="1"/>
          </p:cNvSpPr>
          <p:nvPr/>
        </p:nvSpPr>
        <p:spPr bwMode="auto">
          <a:xfrm>
            <a:off x="38335816" y="28139959"/>
            <a:ext cx="11293475" cy="2946294"/>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algn="just"/>
            <a:r>
              <a:rPr lang="en-US" sz="4400" b="1" dirty="0">
                <a:solidFill>
                  <a:srgbClr val="FF0000"/>
                </a:solidFill>
                <a:latin typeface="Arial" pitchFamily="-106" charset="0"/>
                <a:ea typeface="Arial" pitchFamily="-106" charset="0"/>
                <a:cs typeface="Arial" pitchFamily="-106" charset="0"/>
              </a:rPr>
              <a:t>For further information</a:t>
            </a:r>
            <a:endParaRPr lang="en-US" sz="4400" b="1" dirty="0" smtClean="0">
              <a:solidFill>
                <a:srgbClr val="FF0000"/>
              </a:solidFill>
              <a:latin typeface="Arial" pitchFamily="-106" charset="0"/>
              <a:ea typeface="Arial" pitchFamily="-106" charset="0"/>
              <a:cs typeface="Arial" pitchFamily="-106" charset="0"/>
            </a:endParaRPr>
          </a:p>
          <a:p>
            <a:r>
              <a:rPr lang="en-US" sz="2800" dirty="0" smtClean="0">
                <a:latin typeface="Arial" pitchFamily="-106" charset="0"/>
                <a:ea typeface="Arial" pitchFamily="-106" charset="0"/>
                <a:cs typeface="Arial" pitchFamily="-106" charset="0"/>
              </a:rPr>
              <a:t>Contact </a:t>
            </a:r>
            <a:r>
              <a:rPr lang="en-US" sz="2800" dirty="0">
                <a:latin typeface="Arial" pitchFamily="-106" charset="0"/>
                <a:ea typeface="Arial" pitchFamily="-106" charset="0"/>
                <a:cs typeface="Arial" pitchFamily="-106" charset="0"/>
              </a:rPr>
              <a:t>Donna Scarborough </a:t>
            </a:r>
            <a:r>
              <a:rPr lang="en-US" sz="2800" dirty="0" smtClean="0">
                <a:latin typeface="Arial" pitchFamily="-106" charset="0"/>
                <a:ea typeface="Arial" pitchFamily="-106" charset="0"/>
                <a:cs typeface="Arial" pitchFamily="-106" charset="0"/>
              </a:rPr>
              <a:t>at</a:t>
            </a:r>
          </a:p>
          <a:p>
            <a:r>
              <a:rPr lang="en-US" sz="2800" dirty="0" smtClean="0">
                <a:latin typeface="Arial" pitchFamily="-106" charset="0"/>
                <a:ea typeface="Arial" pitchFamily="-106" charset="0"/>
                <a:cs typeface="Arial" pitchFamily="-106" charset="0"/>
              </a:rPr>
              <a:t> </a:t>
            </a:r>
            <a:r>
              <a:rPr lang="en-US" sz="2800" i="1" dirty="0">
                <a:latin typeface="Arial" pitchFamily="-106" charset="0"/>
                <a:ea typeface="Arial" pitchFamily="-106" charset="0"/>
                <a:cs typeface="Arial" pitchFamily="-106" charset="0"/>
                <a:hlinkClick r:id="rId5"/>
              </a:rPr>
              <a:t>scarbod</a:t>
            </a:r>
            <a:r>
              <a:rPr lang="en-US" sz="2800" i="1" dirty="0" smtClean="0">
                <a:latin typeface="Arial" pitchFamily="-106" charset="0"/>
                <a:ea typeface="Arial" pitchFamily="-106" charset="0"/>
                <a:cs typeface="Arial" pitchFamily="-106" charset="0"/>
                <a:hlinkClick r:id="rId5"/>
              </a:rPr>
              <a:t>@miamiOH.edu</a:t>
            </a:r>
            <a:endParaRPr lang="en-US" sz="2800" i="1" dirty="0" smtClean="0">
              <a:latin typeface="Arial" pitchFamily="-106" charset="0"/>
              <a:ea typeface="Arial" pitchFamily="-106" charset="0"/>
              <a:cs typeface="Arial" pitchFamily="-106" charset="0"/>
            </a:endParaRPr>
          </a:p>
          <a:p>
            <a:r>
              <a:rPr lang="en-US" sz="2800" i="1" dirty="0" smtClean="0">
                <a:latin typeface="Arial" pitchFamily="-106" charset="0"/>
                <a:ea typeface="Arial" pitchFamily="-106" charset="0"/>
                <a:cs typeface="Arial" pitchFamily="-106" charset="0"/>
              </a:rPr>
              <a:t> </a:t>
            </a:r>
          </a:p>
          <a:p>
            <a:endParaRPr lang="en-US" sz="2800" dirty="0"/>
          </a:p>
          <a:p>
            <a:pPr algn="just"/>
            <a:endParaRPr lang="en-US" sz="2800" b="1" dirty="0"/>
          </a:p>
        </p:txBody>
      </p:sp>
      <p:sp>
        <p:nvSpPr>
          <p:cNvPr id="2059" name="Rectangle 180"/>
          <p:cNvSpPr>
            <a:spLocks noChangeArrowheads="1"/>
          </p:cNvSpPr>
          <p:nvPr/>
        </p:nvSpPr>
        <p:spPr bwMode="auto">
          <a:xfrm>
            <a:off x="11761753" y="1366810"/>
            <a:ext cx="27951181" cy="1323439"/>
          </a:xfrm>
          <a:prstGeom prst="rect">
            <a:avLst/>
          </a:prstGeom>
          <a:noFill/>
          <a:ln w="9525">
            <a:noFill/>
            <a:miter lim="800000"/>
            <a:headEnd/>
            <a:tailEnd/>
          </a:ln>
        </p:spPr>
        <p:txBody>
          <a:bodyPr wrap="none">
            <a:prstTxWarp prst="textNoShape">
              <a:avLst/>
            </a:prstTxWarp>
            <a:spAutoFit/>
          </a:bodyPr>
          <a:lstStyle/>
          <a:p>
            <a:pPr algn="ctr"/>
            <a:r>
              <a:rPr lang="en-US" sz="8000" b="1" dirty="0" smtClean="0"/>
              <a:t>Measuring heart rate variability: a comparison of devices</a:t>
            </a:r>
            <a:endParaRPr lang="en-US" sz="8000" b="1" dirty="0"/>
          </a:p>
        </p:txBody>
      </p:sp>
      <p:grpSp>
        <p:nvGrpSpPr>
          <p:cNvPr id="2064" name="Group 9"/>
          <p:cNvGrpSpPr>
            <a:grpSpLocks/>
          </p:cNvGrpSpPr>
          <p:nvPr/>
        </p:nvGrpSpPr>
        <p:grpSpPr bwMode="auto">
          <a:xfrm>
            <a:off x="15483689" y="395119"/>
            <a:ext cx="8289679" cy="20469864"/>
            <a:chOff x="27422354" y="28962840"/>
            <a:chExt cx="5221292" cy="20469864"/>
          </a:xfrm>
        </p:grpSpPr>
        <p:pic>
          <p:nvPicPr>
            <p:cNvPr id="2070" name="Picture 70"/>
            <p:cNvPicPr>
              <a:picLocks noChangeAspect="1" noChangeArrowheads="1"/>
            </p:cNvPicPr>
            <p:nvPr/>
          </p:nvPicPr>
          <p:blipFill>
            <a:blip r:embed="rId6"/>
            <a:srcRect/>
            <a:stretch>
              <a:fillRect/>
            </a:stretch>
          </p:blipFill>
          <p:spPr bwMode="auto">
            <a:xfrm>
              <a:off x="27422354" y="43487324"/>
              <a:ext cx="5221292" cy="5945380"/>
            </a:xfrm>
            <a:prstGeom prst="rect">
              <a:avLst/>
            </a:prstGeom>
          </p:spPr>
        </p:pic>
        <p:cxnSp>
          <p:nvCxnSpPr>
            <p:cNvPr id="24" name="Straight Arrow Connector 23"/>
            <p:cNvCxnSpPr>
              <a:cxnSpLocks noChangeShapeType="1"/>
            </p:cNvCxnSpPr>
            <p:nvPr/>
          </p:nvCxnSpPr>
          <p:spPr bwMode="auto">
            <a:xfrm>
              <a:off x="28351058" y="28962840"/>
              <a:ext cx="366283" cy="0"/>
            </a:xfrm>
            <a:prstGeom prst="straightConnector1">
              <a:avLst/>
            </a:prstGeom>
            <a:noFill/>
            <a:ln w="25400">
              <a:solidFill>
                <a:srgbClr val="7030A0"/>
              </a:solidFill>
              <a:round/>
              <a:headEnd/>
              <a:tailEnd type="arrow" w="med" len="med"/>
            </a:ln>
            <a:effectLst>
              <a:outerShdw blurRad="63500" dist="20000" dir="5400000" rotWithShape="0">
                <a:srgbClr val="000000">
                  <a:alpha val="37999"/>
                </a:srgbClr>
              </a:outerShdw>
            </a:effectLst>
          </p:spPr>
        </p:cxnSp>
      </p:grpSp>
      <p:sp>
        <p:nvSpPr>
          <p:cNvPr id="122" name="TextBox 121"/>
          <p:cNvSpPr txBox="1"/>
          <p:nvPr/>
        </p:nvSpPr>
        <p:spPr>
          <a:xfrm>
            <a:off x="14390705" y="13546261"/>
            <a:ext cx="10876226" cy="1815882"/>
          </a:xfrm>
          <a:prstGeom prst="rect">
            <a:avLst/>
          </a:prstGeom>
          <a:noFill/>
        </p:spPr>
        <p:txBody>
          <a:bodyPr wrap="square" rtlCol="0">
            <a:spAutoFit/>
          </a:bodyPr>
          <a:lstStyle/>
          <a:p>
            <a:r>
              <a:rPr lang="en-US" sz="2000" b="1" dirty="0" smtClean="0">
                <a:latin typeface="Arial"/>
                <a:cs typeface="Arial"/>
              </a:rPr>
              <a:t>Figures 2 &amp; 3. </a:t>
            </a:r>
            <a:r>
              <a:rPr lang="en-US" sz="2000" dirty="0" smtClean="0">
                <a:latin typeface="Arial"/>
                <a:cs typeface="Arial"/>
              </a:rPr>
              <a:t>represent graphically heart rate (red/green) measured in beats per minute and (</a:t>
            </a:r>
            <a:r>
              <a:rPr lang="en-US" sz="2000" dirty="0" err="1" smtClean="0">
                <a:latin typeface="Arial"/>
                <a:cs typeface="Arial"/>
              </a:rPr>
              <a:t>y</a:t>
            </a:r>
            <a:r>
              <a:rPr lang="en-US" sz="2000" dirty="0" smtClean="0">
                <a:latin typeface="Arial"/>
                <a:cs typeface="Arial"/>
              </a:rPr>
              <a:t>-axis-right side) is time linked (x-axis) to  exact times that a subject is gagged.  The ordinal number of each gag in the trial period is represented in black while the GTPI is recorded above (purple/blue). </a:t>
            </a:r>
          </a:p>
          <a:p>
            <a:endParaRPr lang="en-US" dirty="0">
              <a:latin typeface="Arial"/>
              <a:cs typeface="Arial"/>
            </a:endParaRPr>
          </a:p>
        </p:txBody>
      </p:sp>
      <p:sp>
        <p:nvSpPr>
          <p:cNvPr id="124" name="TextBox 123"/>
          <p:cNvSpPr txBox="1"/>
          <p:nvPr/>
        </p:nvSpPr>
        <p:spPr>
          <a:xfrm>
            <a:off x="14397708" y="21005930"/>
            <a:ext cx="10748009" cy="1938992"/>
          </a:xfrm>
          <a:prstGeom prst="rect">
            <a:avLst/>
          </a:prstGeom>
          <a:noFill/>
        </p:spPr>
        <p:txBody>
          <a:bodyPr wrap="square" rtlCol="0">
            <a:spAutoFit/>
          </a:bodyPr>
          <a:lstStyle/>
          <a:p>
            <a:r>
              <a:rPr lang="en-US" sz="2000" b="1" dirty="0" smtClean="0">
                <a:latin typeface="Arial"/>
                <a:cs typeface="Arial"/>
              </a:rPr>
              <a:t>Figure 2.</a:t>
            </a:r>
            <a:r>
              <a:rPr lang="en-US" sz="2000" b="1" dirty="0" smtClean="0">
                <a:latin typeface="Arial"/>
                <a:cs typeface="Arial"/>
              </a:rPr>
              <a:t> </a:t>
            </a:r>
            <a:r>
              <a:rPr lang="en-US" sz="2000" dirty="0" smtClean="0">
                <a:latin typeface="Arial"/>
                <a:cs typeface="Arial"/>
              </a:rPr>
              <a:t>Participant </a:t>
            </a:r>
            <a:r>
              <a:rPr lang="en-US" sz="2000" dirty="0" smtClean="0">
                <a:latin typeface="Arial"/>
                <a:cs typeface="Arial"/>
              </a:rPr>
              <a:t>demonstrates normal heart rate variability</a:t>
            </a:r>
            <a:r>
              <a:rPr lang="en-US" sz="2000" b="1" dirty="0" smtClean="0">
                <a:latin typeface="Arial"/>
                <a:cs typeface="Arial"/>
              </a:rPr>
              <a:t> </a:t>
            </a:r>
            <a:r>
              <a:rPr lang="en-US" sz="2000" dirty="0" smtClean="0">
                <a:latin typeface="Arial"/>
                <a:cs typeface="Arial"/>
              </a:rPr>
              <a:t>throughout the treatment trials. </a:t>
            </a:r>
            <a:r>
              <a:rPr lang="en-US" sz="2000" dirty="0" smtClean="0"/>
              <a:t>A person with normal HRV would be expected to show spikes in heart rate in response to repeated stressful stimuli of a gag trial series. The stressful treatment trials would stimulate the sympathetic nervous system, causing an increase in heart rate with subsequent drops in HR.  This pattern of HRV has been linked to healthy emotional regulation abilities (Thayer et al., 2012). </a:t>
            </a:r>
            <a:endParaRPr lang="en-US" sz="2000" dirty="0">
              <a:latin typeface="Arial"/>
              <a:cs typeface="Arial"/>
            </a:endParaRPr>
          </a:p>
        </p:txBody>
      </p:sp>
      <p:sp>
        <p:nvSpPr>
          <p:cNvPr id="133" name="TextBox 132"/>
          <p:cNvSpPr txBox="1"/>
          <p:nvPr/>
        </p:nvSpPr>
        <p:spPr>
          <a:xfrm>
            <a:off x="14494247" y="29547317"/>
            <a:ext cx="10743833" cy="1015663"/>
          </a:xfrm>
          <a:prstGeom prst="rect">
            <a:avLst/>
          </a:prstGeom>
          <a:noFill/>
        </p:spPr>
        <p:txBody>
          <a:bodyPr wrap="square" rtlCol="0">
            <a:spAutoFit/>
          </a:bodyPr>
          <a:lstStyle/>
          <a:p>
            <a:r>
              <a:rPr lang="en-US" sz="2000" b="1" dirty="0" smtClean="0">
                <a:latin typeface="Arial"/>
                <a:cs typeface="Arial"/>
              </a:rPr>
              <a:t>Figure 3.</a:t>
            </a:r>
            <a:r>
              <a:rPr lang="en-US" sz="2000" dirty="0" smtClean="0">
                <a:latin typeface="Arial"/>
                <a:cs typeface="Arial"/>
              </a:rPr>
              <a:t> Shows initially extensive HRV.  However, </a:t>
            </a:r>
            <a:r>
              <a:rPr lang="en-US" sz="2000" dirty="0" smtClean="0"/>
              <a:t>shows a decrease in basal heart rate levels and HRV with the application of pressure using the hand-glove device; therefore, in some individuals the hand pressure itself may be affecting the baseline HR and HRV. </a:t>
            </a:r>
            <a:endParaRPr lang="en-US" sz="2000" b="1" dirty="0">
              <a:latin typeface="Arial"/>
              <a:cs typeface="Arial"/>
            </a:endParaRPr>
          </a:p>
        </p:txBody>
      </p:sp>
      <p:pic>
        <p:nvPicPr>
          <p:cNvPr id="2080" name="Picture 32"/>
          <p:cNvPicPr>
            <a:picLocks noChangeAspect="1" noChangeArrowheads="1"/>
          </p:cNvPicPr>
          <p:nvPr/>
        </p:nvPicPr>
        <p:blipFill>
          <a:blip r:embed="rId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5449987" y="23307178"/>
            <a:ext cx="8323482" cy="604970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29" name="Text Box 13"/>
          <p:cNvSpPr txBox="1">
            <a:spLocks noChangeArrowheads="1"/>
          </p:cNvSpPr>
          <p:nvPr/>
        </p:nvSpPr>
        <p:spPr bwMode="auto">
          <a:xfrm>
            <a:off x="38361212" y="13738816"/>
            <a:ext cx="11293475" cy="9074568"/>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a:spcBef>
                <a:spcPct val="50000"/>
              </a:spcBef>
              <a:tabLst>
                <a:tab pos="635000" algn="l"/>
              </a:tabLst>
            </a:pPr>
            <a:r>
              <a:rPr lang="en-US" sz="4400" b="1" dirty="0" smtClean="0">
                <a:solidFill>
                  <a:srgbClr val="FF0000"/>
                </a:solidFill>
                <a:latin typeface="Arial" pitchFamily="-106" charset="0"/>
                <a:ea typeface="Arial" pitchFamily="-106" charset="0"/>
                <a:cs typeface="Arial" pitchFamily="-106" charset="0"/>
              </a:rPr>
              <a:t>Significance</a:t>
            </a:r>
          </a:p>
          <a:p>
            <a:pPr>
              <a:spcBef>
                <a:spcPct val="50000"/>
              </a:spcBef>
              <a:tabLst>
                <a:tab pos="635000" algn="l"/>
              </a:tabLst>
            </a:pPr>
            <a:r>
              <a:rPr lang="en-US" sz="2500" dirty="0" smtClean="0">
                <a:latin typeface="Arial"/>
                <a:cs typeface="Arial"/>
              </a:rPr>
              <a:t>The importance of understanding the autonomic responses, especially in terms of decreased </a:t>
            </a:r>
            <a:r>
              <a:rPr lang="en-US" sz="2500" dirty="0" smtClean="0">
                <a:latin typeface="Arial"/>
                <a:cs typeface="Arial"/>
              </a:rPr>
              <a:t>HRV </a:t>
            </a:r>
            <a:r>
              <a:rPr lang="en-US" sz="2500" dirty="0" smtClean="0">
                <a:latin typeface="Arial"/>
                <a:cs typeface="Arial"/>
              </a:rPr>
              <a:t>in subjects who use the hand-glove </a:t>
            </a:r>
            <a:r>
              <a:rPr lang="en-US" sz="2500" dirty="0" smtClean="0">
                <a:latin typeface="Arial"/>
                <a:cs typeface="Arial"/>
              </a:rPr>
              <a:t>device, </a:t>
            </a:r>
            <a:r>
              <a:rPr lang="en-US" sz="2500" dirty="0" smtClean="0">
                <a:latin typeface="Arial"/>
                <a:cs typeface="Arial"/>
              </a:rPr>
              <a:t>are due to the numerous negative side effects implicated with low HRV. The causes of decreased HRV are numerous including psychological stressors, genetic factors, and even coffee drinking can interfere with this parasympathetic response (Friedman 2007; Stewart, Buffett-</a:t>
            </a:r>
            <a:r>
              <a:rPr lang="en-US" sz="2500" dirty="0" err="1" smtClean="0">
                <a:latin typeface="Arial"/>
                <a:cs typeface="Arial"/>
              </a:rPr>
              <a:t>Jerrot</a:t>
            </a:r>
            <a:r>
              <a:rPr lang="en-US" sz="2500" dirty="0" smtClean="0">
                <a:latin typeface="Arial"/>
                <a:cs typeface="Arial"/>
              </a:rPr>
              <a:t>, &amp; </a:t>
            </a:r>
            <a:r>
              <a:rPr lang="en-US" sz="2500" dirty="0" err="1" smtClean="0">
                <a:latin typeface="Arial"/>
                <a:cs typeface="Arial"/>
              </a:rPr>
              <a:t>Kokaram</a:t>
            </a:r>
            <a:r>
              <a:rPr lang="en-US" sz="2500" dirty="0" smtClean="0">
                <a:latin typeface="Arial"/>
                <a:cs typeface="Arial"/>
              </a:rPr>
              <a:t>, 2001; Wang et al., 2009). In our study, the anticipatory, psychological stress involved with knowing the gag will be occurring may potentially play a role in the decreased HRV among subjects. Additionally in relation to the pressure applied by the hand-glove, another mechanism has been proposed for the decrease in HRV. The influence of the parasympathetic system at the level of the </a:t>
            </a:r>
            <a:r>
              <a:rPr lang="en-US" sz="2500" dirty="0" err="1" smtClean="0">
                <a:latin typeface="Arial"/>
                <a:cs typeface="Arial"/>
              </a:rPr>
              <a:t>tractus</a:t>
            </a:r>
            <a:r>
              <a:rPr lang="en-US" sz="2500" dirty="0" smtClean="0">
                <a:latin typeface="Arial"/>
                <a:cs typeface="Arial"/>
              </a:rPr>
              <a:t> </a:t>
            </a:r>
            <a:r>
              <a:rPr lang="en-US" sz="2500" dirty="0" err="1" smtClean="0">
                <a:latin typeface="Arial"/>
                <a:cs typeface="Arial"/>
              </a:rPr>
              <a:t>solitarius</a:t>
            </a:r>
            <a:r>
              <a:rPr lang="en-US" sz="2500" dirty="0" smtClean="0">
                <a:latin typeface="Arial"/>
                <a:cs typeface="Arial"/>
              </a:rPr>
              <a:t>, specifically the </a:t>
            </a:r>
            <a:r>
              <a:rPr lang="en-US" sz="2500" dirty="0" err="1" smtClean="0">
                <a:latin typeface="Arial"/>
                <a:cs typeface="Arial"/>
              </a:rPr>
              <a:t>ventrolateral</a:t>
            </a:r>
            <a:r>
              <a:rPr lang="en-US" sz="2500" dirty="0" smtClean="0">
                <a:latin typeface="Arial"/>
                <a:cs typeface="Arial"/>
              </a:rPr>
              <a:t> portion within the medulla is affected so that by applying pressure to specific loci in the </a:t>
            </a:r>
            <a:r>
              <a:rPr lang="en-US" sz="2500" dirty="0" err="1" smtClean="0">
                <a:latin typeface="Arial"/>
                <a:cs typeface="Arial"/>
              </a:rPr>
              <a:t>palamar</a:t>
            </a:r>
            <a:r>
              <a:rPr lang="en-US" sz="2500" dirty="0" smtClean="0">
                <a:latin typeface="Arial"/>
                <a:cs typeface="Arial"/>
              </a:rPr>
              <a:t> region, both the gag and HR are affected (Scarborough et al., 2012). While further research must be conducted in order to explore the underpinnings of such mechanisms, however, this proposed study must first be carried out in order to identify the paramount HR measurement devices.</a:t>
            </a:r>
          </a:p>
          <a:p>
            <a:pPr>
              <a:spcBef>
                <a:spcPct val="50000"/>
              </a:spcBef>
              <a:tabLst>
                <a:tab pos="635000" algn="l"/>
              </a:tabLst>
            </a:pPr>
            <a:endParaRPr lang="en-US" sz="3100" dirty="0" smtClean="0">
              <a:solidFill>
                <a:srgbClr val="000000"/>
              </a:solidFill>
              <a:latin typeface="Arial" pitchFamily="-106" charset="0"/>
              <a:ea typeface="Arial" pitchFamily="-106" charset="0"/>
              <a:cs typeface="Arial" pitchFamily="-106" charset="0"/>
            </a:endParaRPr>
          </a:p>
          <a:p>
            <a:pPr>
              <a:spcBef>
                <a:spcPct val="50000"/>
              </a:spcBef>
              <a:tabLst>
                <a:tab pos="635000" algn="l"/>
              </a:tabLst>
            </a:pPr>
            <a:endParaRPr lang="en-US" sz="3100" dirty="0" smtClean="0">
              <a:solidFill>
                <a:srgbClr val="FF0000"/>
              </a:solidFill>
              <a:latin typeface="Arial" pitchFamily="-106" charset="0"/>
              <a:ea typeface="Arial" pitchFamily="-106" charset="0"/>
              <a:cs typeface="Arial" pitchFamily="-106" charset="0"/>
            </a:endParaRPr>
          </a:p>
          <a:p>
            <a:pPr>
              <a:spcBef>
                <a:spcPct val="50000"/>
              </a:spcBef>
              <a:tabLst>
                <a:tab pos="635000" algn="l"/>
              </a:tabLst>
            </a:pPr>
            <a:endParaRPr lang="en-US" sz="3100" dirty="0" smtClean="0">
              <a:solidFill>
                <a:srgbClr val="000000"/>
              </a:solidFill>
              <a:latin typeface="Arial" pitchFamily="-106" charset="0"/>
              <a:ea typeface="Arial" pitchFamily="-106" charset="0"/>
              <a:cs typeface="Arial" pitchFamily="-106" charset="0"/>
            </a:endParaRPr>
          </a:p>
          <a:p>
            <a:r>
              <a:rPr lang="en-US" sz="2400" dirty="0" smtClean="0"/>
              <a:t>	</a:t>
            </a:r>
          </a:p>
          <a:p>
            <a:pPr>
              <a:spcBef>
                <a:spcPct val="50000"/>
              </a:spcBef>
              <a:tabLst>
                <a:tab pos="635000" algn="l"/>
              </a:tabLst>
            </a:pPr>
            <a:endParaRPr lang="en-US" sz="2400" b="1" dirty="0" smtClean="0">
              <a:solidFill>
                <a:srgbClr val="FF0000"/>
              </a:solidFill>
              <a:latin typeface="Arial" pitchFamily="-106" charset="0"/>
              <a:ea typeface="Arial" pitchFamily="-106" charset="0"/>
              <a:cs typeface="Arial" pitchFamily="-106" charset="0"/>
            </a:endParaRPr>
          </a:p>
        </p:txBody>
      </p:sp>
      <p:grpSp>
        <p:nvGrpSpPr>
          <p:cNvPr id="230" name="Group 29"/>
          <p:cNvGrpSpPr>
            <a:grpSpLocks/>
          </p:cNvGrpSpPr>
          <p:nvPr/>
        </p:nvGrpSpPr>
        <p:grpSpPr bwMode="auto">
          <a:xfrm>
            <a:off x="15195652" y="8560597"/>
            <a:ext cx="10111698" cy="4542504"/>
            <a:chOff x="30085906" y="22909073"/>
            <a:chExt cx="5850220" cy="2053419"/>
          </a:xfrm>
        </p:grpSpPr>
        <p:sp>
          <p:nvSpPr>
            <p:cNvPr id="231" name="TextBox 219"/>
            <p:cNvSpPr txBox="1">
              <a:spLocks noChangeArrowheads="1"/>
            </p:cNvSpPr>
            <p:nvPr/>
          </p:nvSpPr>
          <p:spPr bwMode="auto">
            <a:xfrm>
              <a:off x="34011273" y="22909073"/>
              <a:ext cx="1924853" cy="1989545"/>
            </a:xfrm>
            <a:prstGeom prst="rect">
              <a:avLst/>
            </a:prstGeom>
            <a:noFill/>
            <a:ln w="9525">
              <a:noFill/>
              <a:miter lim="800000"/>
              <a:headEnd/>
              <a:tailEnd/>
            </a:ln>
          </p:spPr>
          <p:txBody>
            <a:bodyPr wrap="square">
              <a:prstTxWarp prst="textNoShape">
                <a:avLst/>
              </a:prstTxWarp>
              <a:spAutoFit/>
            </a:bodyPr>
            <a:lstStyle/>
            <a:p>
              <a:r>
                <a:rPr lang="en-US" sz="2000" b="1" dirty="0" smtClean="0">
                  <a:latin typeface="Arial"/>
                  <a:cs typeface="Arial"/>
                </a:rPr>
                <a:t>Figure 1. </a:t>
              </a:r>
              <a:r>
                <a:rPr lang="en-US" sz="2000" dirty="0" smtClean="0">
                  <a:latin typeface="Arial"/>
                  <a:cs typeface="Arial"/>
                </a:rPr>
                <a:t>The average heart rate across all subjects for all treatment designs was found to be 81 (SD, 11) beats per minute (</a:t>
              </a:r>
              <a:r>
                <a:rPr lang="en-US" sz="2000" dirty="0" err="1" smtClean="0">
                  <a:latin typeface="Arial"/>
                  <a:cs typeface="Arial"/>
                </a:rPr>
                <a:t>bpm</a:t>
              </a:r>
              <a:r>
                <a:rPr lang="en-US" sz="2000" dirty="0" smtClean="0">
                  <a:latin typeface="Arial"/>
                  <a:cs typeface="Arial"/>
                </a:rPr>
                <a:t>).  Average heart rate variability was calculated by taking the maximum, minimum, and average heart rate values throughout the duration of the trial for each subject then graphed in a histogram.</a:t>
              </a:r>
              <a:endParaRPr lang="en-US" sz="2000" dirty="0">
                <a:latin typeface="Arial"/>
                <a:cs typeface="Arial"/>
              </a:endParaRPr>
            </a:p>
          </p:txBody>
        </p:sp>
        <p:sp>
          <p:nvSpPr>
            <p:cNvPr id="232" name="TextBox 19"/>
            <p:cNvSpPr txBox="1">
              <a:spLocks noChangeArrowheads="1"/>
            </p:cNvSpPr>
            <p:nvPr/>
          </p:nvSpPr>
          <p:spPr bwMode="auto">
            <a:xfrm>
              <a:off x="31086144" y="24795537"/>
              <a:ext cx="1502272" cy="166955"/>
            </a:xfrm>
            <a:prstGeom prst="rect">
              <a:avLst/>
            </a:prstGeom>
            <a:noFill/>
            <a:ln w="9525">
              <a:noFill/>
              <a:miter lim="800000"/>
              <a:headEnd/>
              <a:tailEnd/>
            </a:ln>
          </p:spPr>
          <p:txBody>
            <a:bodyPr wrap="none">
              <a:prstTxWarp prst="textNoShape">
                <a:avLst/>
              </a:prstTxWarp>
              <a:spAutoFit/>
            </a:bodyPr>
            <a:lstStyle/>
            <a:p>
              <a:r>
                <a:rPr lang="en-US" sz="1800" dirty="0" smtClean="0">
                  <a:latin typeface="Arial"/>
                  <a:cs typeface="Arial"/>
                </a:rPr>
                <a:t>Beats per minute (</a:t>
              </a:r>
              <a:r>
                <a:rPr lang="en-US" sz="1800" dirty="0" err="1" smtClean="0">
                  <a:latin typeface="Arial"/>
                  <a:cs typeface="Arial"/>
                </a:rPr>
                <a:t>bpm</a:t>
              </a:r>
              <a:r>
                <a:rPr lang="en-US" sz="1800" dirty="0" smtClean="0">
                  <a:latin typeface="Arial"/>
                  <a:cs typeface="Arial"/>
                </a:rPr>
                <a:t>)</a:t>
              </a:r>
              <a:endParaRPr lang="en-US" sz="1800" dirty="0">
                <a:latin typeface="Arial"/>
                <a:cs typeface="Arial"/>
              </a:endParaRPr>
            </a:p>
          </p:txBody>
        </p:sp>
        <p:sp>
          <p:nvSpPr>
            <p:cNvPr id="233" name="TextBox 232"/>
            <p:cNvSpPr txBox="1"/>
            <p:nvPr/>
          </p:nvSpPr>
          <p:spPr>
            <a:xfrm>
              <a:off x="30085906" y="23617824"/>
              <a:ext cx="284908" cy="1040540"/>
            </a:xfrm>
            <a:prstGeom prst="rect">
              <a:avLst/>
            </a:prstGeom>
            <a:noFill/>
          </p:spPr>
          <p:txBody>
            <a:bodyPr vert="vert270" wrap="none">
              <a:spAutoFit/>
            </a:bodyPr>
            <a:lstStyle/>
            <a:p>
              <a:pPr>
                <a:defRPr/>
              </a:pPr>
              <a:r>
                <a:rPr lang="en-US" sz="2000" dirty="0">
                  <a:latin typeface="Arial"/>
                  <a:ea typeface="ＭＳ Ｐゴシック" pitchFamily="34" charset="-128"/>
                  <a:cs typeface="Arial"/>
                </a:rPr>
                <a:t>Number of subjects</a:t>
              </a:r>
            </a:p>
          </p:txBody>
        </p:sp>
      </p:grpSp>
      <p:graphicFrame>
        <p:nvGraphicFramePr>
          <p:cNvPr id="234" name="Object 26"/>
          <p:cNvGraphicFramePr>
            <a:graphicFrameLocks noChangeAspect="1"/>
          </p:cNvGraphicFramePr>
          <p:nvPr/>
        </p:nvGraphicFramePr>
        <p:xfrm>
          <a:off x="14505467" y="8628988"/>
          <a:ext cx="7127783" cy="4010050"/>
        </p:xfrm>
        <a:graphic>
          <a:graphicData uri="http://schemas.openxmlformats.org/presentationml/2006/ole">
            <p:oleObj spid="_x0000_s2088" name="Document" r:id="rId8" imgW="8419790" imgH="4736926" progId="Word.Document.12">
              <p:link updateAutomatic="1"/>
            </p:oleObj>
          </a:graphicData>
        </a:graphic>
      </p:graphicFrame>
      <p:sp>
        <p:nvSpPr>
          <p:cNvPr id="239" name="Text Box 12"/>
          <p:cNvSpPr txBox="1">
            <a:spLocks noChangeArrowheads="1"/>
          </p:cNvSpPr>
          <p:nvPr/>
        </p:nvSpPr>
        <p:spPr bwMode="auto">
          <a:xfrm>
            <a:off x="26066435" y="20947217"/>
            <a:ext cx="11813522" cy="10156737"/>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algn="just">
              <a:tabLst>
                <a:tab pos="500063" algn="l"/>
              </a:tabLst>
            </a:pPr>
            <a:r>
              <a:rPr lang="en-US" sz="4400" b="1" dirty="0" smtClean="0">
                <a:solidFill>
                  <a:srgbClr val="FF0000"/>
                </a:solidFill>
              </a:rPr>
              <a:t>Devices to be Tested</a:t>
            </a:r>
            <a:endParaRPr lang="en-US" sz="2400" b="1" dirty="0" smtClean="0">
              <a:solidFill>
                <a:srgbClr val="FF0000"/>
              </a:solidFill>
            </a:endParaRPr>
          </a:p>
          <a:p>
            <a:pPr marL="1385888" lvl="1" indent="-346075">
              <a:spcBef>
                <a:spcPct val="10000"/>
              </a:spcBef>
              <a:buFont typeface="Times New Roman" pitchFamily="-106" charset="0"/>
              <a:buChar char="•"/>
              <a:tabLst>
                <a:tab pos="500063" algn="l"/>
              </a:tabLst>
            </a:pPr>
            <a:endParaRPr lang="en-US" sz="2400" dirty="0" smtClean="0"/>
          </a:p>
          <a:p>
            <a:pPr>
              <a:spcBef>
                <a:spcPct val="10000"/>
              </a:spcBef>
              <a:tabLst>
                <a:tab pos="500063" algn="l"/>
              </a:tabLst>
            </a:pPr>
            <a:r>
              <a:rPr lang="en-US" sz="2400" dirty="0" smtClean="0">
                <a:latin typeface="Times New Roman" pitchFamily="-106" charset="0"/>
              </a:rPr>
              <a:t>	</a:t>
            </a:r>
            <a:endParaRPr lang="en-US" sz="2400" dirty="0">
              <a:latin typeface="Times New Roman" pitchFamily="-106" charset="0"/>
            </a:endParaRPr>
          </a:p>
        </p:txBody>
      </p:sp>
      <p:sp>
        <p:nvSpPr>
          <p:cNvPr id="240" name="Text Box 33"/>
          <p:cNvSpPr txBox="1">
            <a:spLocks noChangeArrowheads="1"/>
          </p:cNvSpPr>
          <p:nvPr/>
        </p:nvSpPr>
        <p:spPr bwMode="auto">
          <a:xfrm>
            <a:off x="27067096" y="25040014"/>
            <a:ext cx="4325937" cy="1415772"/>
          </a:xfrm>
          <a:prstGeom prst="rect">
            <a:avLst/>
          </a:prstGeom>
          <a:noFill/>
          <a:ln w="9525">
            <a:noFill/>
            <a:miter lim="800000"/>
            <a:headEnd/>
            <a:tailEnd/>
          </a:ln>
        </p:spPr>
        <p:txBody>
          <a:bodyPr tIns="91440" bIns="91440">
            <a:prstTxWarp prst="textNoShape">
              <a:avLst/>
            </a:prstTxWarp>
            <a:spAutoFit/>
          </a:bodyPr>
          <a:lstStyle/>
          <a:p>
            <a:r>
              <a:rPr lang="en-US" sz="2000" b="1" dirty="0" smtClean="0">
                <a:latin typeface="Arial" pitchFamily="-106" charset="0"/>
                <a:ea typeface="Arial" pitchFamily="-106" charset="0"/>
                <a:cs typeface="Arial" pitchFamily="-106" charset="0"/>
              </a:rPr>
              <a:t>Figure</a:t>
            </a:r>
            <a:r>
              <a:rPr lang="en-US" sz="2000" b="1" dirty="0" smtClean="0">
                <a:latin typeface="Arial" pitchFamily="-106" charset="0"/>
                <a:ea typeface="Arial" pitchFamily="-106" charset="0"/>
                <a:cs typeface="Arial" pitchFamily="-106" charset="0"/>
              </a:rPr>
              <a:t> 6</a:t>
            </a:r>
            <a:r>
              <a:rPr lang="en-US" sz="2000" dirty="0" smtClean="0">
                <a:latin typeface="Arial" pitchFamily="-106" charset="0"/>
                <a:ea typeface="Arial" pitchFamily="-106" charset="0"/>
                <a:cs typeface="Arial" pitchFamily="-106" charset="0"/>
              </a:rPr>
              <a:t>. </a:t>
            </a:r>
            <a:r>
              <a:rPr lang="en-US" sz="2000" dirty="0">
                <a:latin typeface="Arial" pitchFamily="-106" charset="0"/>
                <a:ea typeface="Arial" pitchFamily="-106" charset="0"/>
                <a:cs typeface="Arial" pitchFamily="-106" charset="0"/>
              </a:rPr>
              <a:t>Pulse </a:t>
            </a:r>
            <a:r>
              <a:rPr lang="en-US" sz="2000" dirty="0" err="1">
                <a:latin typeface="Arial" pitchFamily="-106" charset="0"/>
                <a:ea typeface="Arial" pitchFamily="-106" charset="0"/>
                <a:cs typeface="Arial" pitchFamily="-106" charset="0"/>
              </a:rPr>
              <a:t>oximeter</a:t>
            </a:r>
            <a:r>
              <a:rPr lang="en-US" sz="2000" dirty="0">
                <a:latin typeface="Arial" pitchFamily="-106" charset="0"/>
                <a:ea typeface="Arial" pitchFamily="-106" charset="0"/>
                <a:cs typeface="Arial" pitchFamily="-106" charset="0"/>
              </a:rPr>
              <a:t>, </a:t>
            </a:r>
            <a:r>
              <a:rPr lang="en-US" sz="2000" dirty="0" err="1">
                <a:latin typeface="Arial" pitchFamily="-106" charset="0"/>
                <a:ea typeface="Arial" pitchFamily="-106" charset="0"/>
                <a:cs typeface="Arial" pitchFamily="-106" charset="0"/>
              </a:rPr>
              <a:t>Contec</a:t>
            </a:r>
            <a:r>
              <a:rPr lang="en-US" sz="2000" dirty="0">
                <a:latin typeface="Arial" pitchFamily="-106" charset="0"/>
                <a:ea typeface="Arial" pitchFamily="-106" charset="0"/>
                <a:cs typeface="Arial" pitchFamily="-106" charset="0"/>
              </a:rPr>
              <a:t> CMS 50E</a:t>
            </a:r>
            <a:r>
              <a:rPr lang="en-US" sz="2000" dirty="0" smtClean="0">
                <a:latin typeface="Arial" pitchFamily="-106" charset="0"/>
                <a:ea typeface="Arial" pitchFamily="-106" charset="0"/>
                <a:cs typeface="Arial" pitchFamily="-106" charset="0"/>
              </a:rPr>
              <a:t> device</a:t>
            </a:r>
            <a:r>
              <a:rPr lang="en-US" sz="2000" dirty="0">
                <a:latin typeface="Arial" pitchFamily="-106" charset="0"/>
                <a:ea typeface="Arial" pitchFamily="-106" charset="0"/>
                <a:cs typeface="Arial" pitchFamily="-106" charset="0"/>
              </a:rPr>
              <a:t>, fitted on the index finger of</a:t>
            </a:r>
            <a:r>
              <a:rPr lang="en-US" sz="2000" dirty="0" smtClean="0">
                <a:latin typeface="Arial" pitchFamily="-106" charset="0"/>
                <a:ea typeface="Arial" pitchFamily="-106" charset="0"/>
                <a:cs typeface="Arial" pitchFamily="-106" charset="0"/>
              </a:rPr>
              <a:t> either the right/left hands or potentially both hands.</a:t>
            </a:r>
            <a:endParaRPr lang="en-US" sz="2000" dirty="0">
              <a:latin typeface="Arial" pitchFamily="-106" charset="0"/>
              <a:ea typeface="Arial" pitchFamily="-106" charset="0"/>
              <a:cs typeface="Arial" pitchFamily="-106" charset="0"/>
            </a:endParaRPr>
          </a:p>
        </p:txBody>
      </p:sp>
      <p:pic>
        <p:nvPicPr>
          <p:cNvPr id="241" name="Picture 68" descr="C:\Users\steinesr\Desktop\Pulse ox image.png"/>
          <p:cNvPicPr>
            <a:picLocks noChangeAspect="1" noChangeArrowheads="1"/>
          </p:cNvPicPr>
          <p:nvPr/>
        </p:nvPicPr>
        <p:blipFill>
          <a:blip r:embed="rId9"/>
          <a:srcRect/>
          <a:stretch>
            <a:fillRect/>
          </a:stretch>
        </p:blipFill>
        <p:spPr bwMode="auto">
          <a:xfrm>
            <a:off x="27607549" y="22427961"/>
            <a:ext cx="3104649" cy="2340296"/>
          </a:xfrm>
          <a:prstGeom prst="rect">
            <a:avLst/>
          </a:prstGeom>
          <a:noFill/>
          <a:ln w="9525">
            <a:noFill/>
            <a:miter lim="800000"/>
            <a:headEnd/>
            <a:tailEnd/>
          </a:ln>
        </p:spPr>
      </p:pic>
      <p:sp>
        <p:nvSpPr>
          <p:cNvPr id="242" name="TextBox 241"/>
          <p:cNvSpPr txBox="1"/>
          <p:nvPr/>
        </p:nvSpPr>
        <p:spPr bwMode="auto">
          <a:xfrm>
            <a:off x="13916431" y="9472692"/>
            <a:ext cx="492444" cy="2301847"/>
          </a:xfrm>
          <a:prstGeom prst="rect">
            <a:avLst/>
          </a:prstGeom>
          <a:noFill/>
        </p:spPr>
        <p:txBody>
          <a:bodyPr vert="vert270" wrap="none">
            <a:spAutoFit/>
          </a:bodyPr>
          <a:lstStyle/>
          <a:p>
            <a:pPr>
              <a:defRPr/>
            </a:pPr>
            <a:r>
              <a:rPr lang="en-US" sz="2000" dirty="0">
                <a:latin typeface="Arial"/>
                <a:ea typeface="ＭＳ Ｐゴシック" pitchFamily="34" charset="-128"/>
                <a:cs typeface="Arial"/>
              </a:rPr>
              <a:t>Number of subjects</a:t>
            </a:r>
          </a:p>
        </p:txBody>
      </p:sp>
      <p:pic>
        <p:nvPicPr>
          <p:cNvPr id="29" name="Picture 28" descr="Macintosh HD:private:var:folders:qc:9q33dtzs5nv8sctgmlrkmzf40000gn:T:TemporaryItems:MD100A1-E.jpg"/>
          <p:cNvPicPr/>
          <p:nvPr/>
        </p:nvPicPr>
        <p:blipFill>
          <a:blip r:embed="rId1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2540496" y="21219558"/>
            <a:ext cx="4548857" cy="4585515"/>
          </a:xfrm>
          <a:prstGeom prst="rect">
            <a:avLst/>
          </a:prstGeom>
          <a:noFill/>
          <a:ln>
            <a:noFill/>
          </a:ln>
        </p:spPr>
      </p:pic>
      <p:sp>
        <p:nvSpPr>
          <p:cNvPr id="2" name="TextBox 1"/>
          <p:cNvSpPr txBox="1"/>
          <p:nvPr/>
        </p:nvSpPr>
        <p:spPr>
          <a:xfrm>
            <a:off x="33619985" y="11845429"/>
            <a:ext cx="3740685" cy="584776"/>
          </a:xfrm>
          <a:prstGeom prst="rect">
            <a:avLst/>
          </a:prstGeom>
          <a:noFill/>
        </p:spPr>
        <p:txBody>
          <a:bodyPr wrap="square" rtlCol="0">
            <a:spAutoFit/>
          </a:bodyPr>
          <a:lstStyle/>
          <a:p>
            <a:endParaRPr lang="en-US" dirty="0"/>
          </a:p>
        </p:txBody>
      </p:sp>
      <p:sp>
        <p:nvSpPr>
          <p:cNvPr id="3" name="Rectangle 2"/>
          <p:cNvSpPr/>
          <p:nvPr/>
        </p:nvSpPr>
        <p:spPr>
          <a:xfrm>
            <a:off x="32511328" y="25038805"/>
            <a:ext cx="5233458" cy="1631216"/>
          </a:xfrm>
          <a:prstGeom prst="rect">
            <a:avLst/>
          </a:prstGeom>
        </p:spPr>
        <p:txBody>
          <a:bodyPr wrap="square">
            <a:spAutoFit/>
          </a:bodyPr>
          <a:lstStyle/>
          <a:p>
            <a:r>
              <a:rPr lang="en-US" sz="2000" b="1" dirty="0" smtClean="0">
                <a:latin typeface="Arial"/>
                <a:cs typeface="Arial"/>
              </a:rPr>
              <a:t>Figure</a:t>
            </a:r>
            <a:r>
              <a:rPr lang="en-US" sz="2000" b="1" dirty="0" smtClean="0">
                <a:latin typeface="Arial"/>
                <a:cs typeface="Arial"/>
              </a:rPr>
              <a:t> </a:t>
            </a:r>
            <a:r>
              <a:rPr lang="en-US" sz="2000" b="1" dirty="0" smtClean="0">
                <a:latin typeface="Arial"/>
                <a:cs typeface="Arial"/>
              </a:rPr>
              <a:t>7</a:t>
            </a:r>
            <a:r>
              <a:rPr lang="en-US" sz="2000" b="1" dirty="0" smtClean="0">
                <a:latin typeface="Arial"/>
                <a:cs typeface="Arial"/>
              </a:rPr>
              <a:t>.</a:t>
            </a:r>
            <a:r>
              <a:rPr lang="en-US" sz="2000" b="1" dirty="0" smtClean="0">
                <a:latin typeface="Arial"/>
                <a:cs typeface="Arial"/>
              </a:rPr>
              <a:t> </a:t>
            </a:r>
            <a:r>
              <a:rPr lang="en-US" sz="2000" dirty="0" smtClean="0">
                <a:latin typeface="Arial"/>
                <a:cs typeface="Arial"/>
              </a:rPr>
              <a:t>The </a:t>
            </a:r>
            <a:r>
              <a:rPr lang="en-US" sz="2000" dirty="0">
                <a:latin typeface="Arial"/>
                <a:cs typeface="Arial"/>
              </a:rPr>
              <a:t>MD100A1-E Portable ECG Unit is a portable version of a typical ECG.</a:t>
            </a:r>
            <a:r>
              <a:rPr lang="en-US" sz="2000" dirty="0" smtClean="0">
                <a:latin typeface="Arial"/>
                <a:cs typeface="Arial"/>
              </a:rPr>
              <a:t> The device includes software, a </a:t>
            </a:r>
            <a:r>
              <a:rPr lang="en-US" sz="2000" dirty="0">
                <a:latin typeface="Arial"/>
                <a:cs typeface="Arial"/>
              </a:rPr>
              <a:t>USB cord, and provides a</a:t>
            </a:r>
            <a:r>
              <a:rPr lang="en-US" sz="2000" dirty="0" smtClean="0">
                <a:latin typeface="Arial"/>
                <a:cs typeface="Arial"/>
              </a:rPr>
              <a:t> less </a:t>
            </a:r>
            <a:r>
              <a:rPr lang="en-US" sz="2000" dirty="0">
                <a:latin typeface="Arial"/>
                <a:cs typeface="Arial"/>
              </a:rPr>
              <a:t>invasive form of the typical ECG. </a:t>
            </a:r>
          </a:p>
        </p:txBody>
      </p:sp>
      <p:pic>
        <p:nvPicPr>
          <p:cNvPr id="32" name="Picture 31" descr="Macintosh HD:private:var:folders:qc:9q33dtzs5nv8sctgmlrkmzf40000gn:T:TemporaryItems:372318-mio-alpha-ble.jpg"/>
          <p:cNvPicPr/>
          <p:nvPr/>
        </p:nvPicPr>
        <p:blipFill>
          <a:blip r:embed="rId11">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7539443" y="26778623"/>
            <a:ext cx="3596082" cy="2483890"/>
          </a:xfrm>
          <a:prstGeom prst="rect">
            <a:avLst/>
          </a:prstGeom>
          <a:noFill/>
          <a:ln>
            <a:noFill/>
          </a:ln>
        </p:spPr>
      </p:pic>
      <p:sp>
        <p:nvSpPr>
          <p:cNvPr id="4" name="TextBox 3"/>
          <p:cNvSpPr txBox="1"/>
          <p:nvPr/>
        </p:nvSpPr>
        <p:spPr>
          <a:xfrm>
            <a:off x="27223875" y="19049666"/>
            <a:ext cx="5126124" cy="584776"/>
          </a:xfrm>
          <a:prstGeom prst="rect">
            <a:avLst/>
          </a:prstGeom>
          <a:noFill/>
        </p:spPr>
        <p:txBody>
          <a:bodyPr wrap="square" rtlCol="0">
            <a:spAutoFit/>
          </a:bodyPr>
          <a:lstStyle/>
          <a:p>
            <a:endParaRPr lang="en-US" dirty="0"/>
          </a:p>
        </p:txBody>
      </p:sp>
      <p:sp>
        <p:nvSpPr>
          <p:cNvPr id="5" name="Rectangle 4"/>
          <p:cNvSpPr/>
          <p:nvPr/>
        </p:nvSpPr>
        <p:spPr>
          <a:xfrm>
            <a:off x="27075265" y="29572197"/>
            <a:ext cx="4830239" cy="1015663"/>
          </a:xfrm>
          <a:prstGeom prst="rect">
            <a:avLst/>
          </a:prstGeom>
        </p:spPr>
        <p:txBody>
          <a:bodyPr wrap="square">
            <a:spAutoFit/>
          </a:bodyPr>
          <a:lstStyle/>
          <a:p>
            <a:r>
              <a:rPr lang="en-US" sz="2000" b="1" dirty="0" smtClean="0">
                <a:latin typeface="Arial"/>
                <a:cs typeface="Arial"/>
              </a:rPr>
              <a:t>Figure</a:t>
            </a:r>
            <a:r>
              <a:rPr lang="en-US" sz="2000" b="1" dirty="0" smtClean="0">
                <a:latin typeface="Arial"/>
                <a:cs typeface="Arial"/>
              </a:rPr>
              <a:t> 8. </a:t>
            </a:r>
            <a:r>
              <a:rPr lang="en-US" sz="2000" dirty="0" smtClean="0">
                <a:latin typeface="Arial"/>
                <a:cs typeface="Arial"/>
              </a:rPr>
              <a:t>Mio </a:t>
            </a:r>
            <a:r>
              <a:rPr lang="en-US" sz="2000" dirty="0">
                <a:latin typeface="Arial"/>
                <a:cs typeface="Arial"/>
              </a:rPr>
              <a:t>Alpha, a wristwatch that reads heart rate without the need for straps.</a:t>
            </a:r>
          </a:p>
        </p:txBody>
      </p:sp>
      <p:pic>
        <p:nvPicPr>
          <p:cNvPr id="35" name="Picture 34" descr="Macintosh HD:private:var:folders:qc:9q33dtzs5nv8sctgmlrkmzf40000gn:T:TemporaryItems:technology.png"/>
          <p:cNvPicPr/>
          <p:nvPr/>
        </p:nvPicPr>
        <p:blipFill>
          <a:blip r:embed="rId1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2364310" y="26914371"/>
            <a:ext cx="5332745" cy="1628499"/>
          </a:xfrm>
          <a:prstGeom prst="rect">
            <a:avLst/>
          </a:prstGeom>
          <a:noFill/>
          <a:ln>
            <a:noFill/>
          </a:ln>
        </p:spPr>
      </p:pic>
      <p:sp>
        <p:nvSpPr>
          <p:cNvPr id="6" name="TextBox 5"/>
          <p:cNvSpPr txBox="1"/>
          <p:nvPr/>
        </p:nvSpPr>
        <p:spPr>
          <a:xfrm>
            <a:off x="32811812" y="18772580"/>
            <a:ext cx="4410314" cy="584776"/>
          </a:xfrm>
          <a:prstGeom prst="rect">
            <a:avLst/>
          </a:prstGeom>
          <a:noFill/>
        </p:spPr>
        <p:txBody>
          <a:bodyPr wrap="square" rtlCol="0">
            <a:spAutoFit/>
          </a:bodyPr>
          <a:lstStyle/>
          <a:p>
            <a:endParaRPr lang="en-US" dirty="0"/>
          </a:p>
        </p:txBody>
      </p:sp>
      <p:sp>
        <p:nvSpPr>
          <p:cNvPr id="7" name="Rectangle 6"/>
          <p:cNvSpPr/>
          <p:nvPr/>
        </p:nvSpPr>
        <p:spPr>
          <a:xfrm>
            <a:off x="32534873" y="29572198"/>
            <a:ext cx="4500607" cy="1323439"/>
          </a:xfrm>
          <a:prstGeom prst="rect">
            <a:avLst/>
          </a:prstGeom>
        </p:spPr>
        <p:txBody>
          <a:bodyPr wrap="square">
            <a:spAutoFit/>
          </a:bodyPr>
          <a:lstStyle/>
          <a:p>
            <a:r>
              <a:rPr lang="en-US" sz="2000" b="1" dirty="0" smtClean="0">
                <a:latin typeface="Arial"/>
                <a:cs typeface="Arial"/>
              </a:rPr>
              <a:t>Figure 9. </a:t>
            </a:r>
            <a:r>
              <a:rPr lang="en-US" sz="2000" dirty="0" smtClean="0">
                <a:latin typeface="Arial"/>
                <a:cs typeface="Arial"/>
              </a:rPr>
              <a:t>The </a:t>
            </a:r>
            <a:r>
              <a:rPr lang="en-US" sz="2000" dirty="0" err="1" smtClean="0">
                <a:latin typeface="Arial"/>
                <a:cs typeface="Arial"/>
              </a:rPr>
              <a:t>Valencell</a:t>
            </a:r>
            <a:r>
              <a:rPr lang="en-US" sz="2000" dirty="0" smtClean="0">
                <a:latin typeface="Arial"/>
                <a:cs typeface="Arial"/>
              </a:rPr>
              <a:t> </a:t>
            </a:r>
            <a:r>
              <a:rPr lang="en-US" sz="2000" dirty="0" err="1" smtClean="0">
                <a:latin typeface="Arial"/>
                <a:cs typeface="Arial"/>
              </a:rPr>
              <a:t>Earbuds</a:t>
            </a:r>
            <a:r>
              <a:rPr lang="en-US" sz="2000" dirty="0" smtClean="0">
                <a:latin typeface="Arial"/>
                <a:cs typeface="Arial"/>
              </a:rPr>
              <a:t> use groundbreaking technology from </a:t>
            </a:r>
            <a:r>
              <a:rPr lang="en-US" sz="2000" dirty="0" err="1" smtClean="0">
                <a:latin typeface="Arial"/>
                <a:cs typeface="Arial"/>
              </a:rPr>
              <a:t>PerformTek</a:t>
            </a:r>
            <a:r>
              <a:rPr lang="en-US" sz="2000" dirty="0" smtClean="0">
                <a:latin typeface="Arial"/>
                <a:cs typeface="Arial"/>
              </a:rPr>
              <a:t> for a hands-free way to measure heart rate. </a:t>
            </a:r>
            <a:endParaRPr lang="en-US" sz="2000" dirty="0">
              <a:latin typeface="Arial"/>
              <a:cs typeface="Arial"/>
            </a:endParaRPr>
          </a:p>
        </p:txBody>
      </p:sp>
      <p:pic>
        <p:nvPicPr>
          <p:cNvPr id="38" name="Picture 37"/>
          <p:cNvPicPr>
            <a:picLocks noChangeAspect="1"/>
          </p:cNvPicPr>
          <p:nvPr/>
        </p:nvPicPr>
        <p:blipFill>
          <a:blip r:embed="rId13"/>
          <a:stretch>
            <a:fillRect/>
          </a:stretch>
        </p:blipFill>
        <p:spPr>
          <a:xfrm>
            <a:off x="45465487" y="29196533"/>
            <a:ext cx="4040863" cy="1872594"/>
          </a:xfrm>
          <a:prstGeom prst="rect">
            <a:avLst/>
          </a:prstGeom>
        </p:spPr>
      </p:pic>
      <p:sp>
        <p:nvSpPr>
          <p:cNvPr id="40" name="TextBox 39"/>
          <p:cNvSpPr txBox="1"/>
          <p:nvPr/>
        </p:nvSpPr>
        <p:spPr>
          <a:xfrm>
            <a:off x="26796446" y="24489046"/>
            <a:ext cx="10625447" cy="584776"/>
          </a:xfrm>
          <a:prstGeom prst="rect">
            <a:avLst/>
          </a:prstGeom>
          <a:noFill/>
        </p:spPr>
        <p:txBody>
          <a:bodyPr wrap="square" rtlCol="0">
            <a:spAutoFit/>
          </a:bodyPr>
          <a:lstStyle/>
          <a:p>
            <a:endParaRPr lang="en-US" dirty="0"/>
          </a:p>
        </p:txBody>
      </p:sp>
      <p:sp>
        <p:nvSpPr>
          <p:cNvPr id="42" name="TextBox 41"/>
          <p:cNvSpPr txBox="1"/>
          <p:nvPr/>
        </p:nvSpPr>
        <p:spPr>
          <a:xfrm>
            <a:off x="26584784" y="28806907"/>
            <a:ext cx="10942940" cy="584776"/>
          </a:xfrm>
          <a:prstGeom prst="rect">
            <a:avLst/>
          </a:prstGeom>
          <a:noFill/>
        </p:spPr>
        <p:txBody>
          <a:bodyPr wrap="square" rtlCol="0">
            <a:spAutoFit/>
          </a:bodyPr>
          <a:lstStyle/>
          <a:p>
            <a:endParaRPr lang="en-US" dirty="0"/>
          </a:p>
        </p:txBody>
      </p:sp>
      <p:sp>
        <p:nvSpPr>
          <p:cNvPr id="45" name="Text Box 12"/>
          <p:cNvSpPr txBox="1">
            <a:spLocks noChangeArrowheads="1"/>
          </p:cNvSpPr>
          <p:nvPr/>
        </p:nvSpPr>
        <p:spPr bwMode="auto">
          <a:xfrm>
            <a:off x="26066435" y="6797218"/>
            <a:ext cx="11813522" cy="13702139"/>
          </a:xfrm>
          <a:prstGeom prst="rect">
            <a:avLst/>
          </a:prstGeom>
          <a:solidFill>
            <a:schemeClr val="bg1"/>
          </a:solidFill>
          <a:ln w="12700">
            <a:solidFill>
              <a:schemeClr val="hlink"/>
            </a:solidFill>
            <a:miter lim="800000"/>
            <a:headEnd/>
            <a:tailEnd/>
          </a:ln>
        </p:spPr>
        <p:txBody>
          <a:bodyPr lIns="914400" tIns="457200" rIns="914400" bIns="914400">
            <a:prstTxWarp prst="textNoShape">
              <a:avLst/>
            </a:prstTxWarp>
          </a:bodyPr>
          <a:lstStyle/>
          <a:p>
            <a:pPr marL="1385888" lvl="1" indent="-346075">
              <a:spcBef>
                <a:spcPct val="10000"/>
              </a:spcBef>
              <a:tabLst>
                <a:tab pos="500063" algn="l"/>
              </a:tabLst>
            </a:pPr>
            <a:endParaRPr lang="en-US" sz="2400" dirty="0" smtClean="0"/>
          </a:p>
          <a:p>
            <a:pPr>
              <a:spcBef>
                <a:spcPct val="10000"/>
              </a:spcBef>
              <a:tabLst>
                <a:tab pos="500063" algn="l"/>
              </a:tabLst>
            </a:pPr>
            <a:r>
              <a:rPr lang="en-US" sz="2400" dirty="0" smtClean="0">
                <a:latin typeface="Times New Roman" pitchFamily="-106" charset="0"/>
              </a:rPr>
              <a:t>	</a:t>
            </a:r>
            <a:endParaRPr lang="en-US" sz="2400" dirty="0">
              <a:latin typeface="Times New Roman" pitchFamily="-106" charset="0"/>
            </a:endParaRPr>
          </a:p>
        </p:txBody>
      </p:sp>
      <p:pic>
        <p:nvPicPr>
          <p:cNvPr id="39" name="Picture 38" descr="argheatmap.png"/>
          <p:cNvPicPr>
            <a:picLocks noChangeAspect="1"/>
          </p:cNvPicPr>
          <p:nvPr/>
        </p:nvPicPr>
        <p:blipFill>
          <a:blip r:embed="rId14"/>
          <a:stretch>
            <a:fillRect/>
          </a:stretch>
        </p:blipFill>
        <p:spPr>
          <a:xfrm>
            <a:off x="27650397" y="6950242"/>
            <a:ext cx="8108256" cy="7861773"/>
          </a:xfrm>
          <a:prstGeom prst="rect">
            <a:avLst/>
          </a:prstGeom>
        </p:spPr>
      </p:pic>
      <p:graphicFrame>
        <p:nvGraphicFramePr>
          <p:cNvPr id="2091" name="Object 43"/>
          <p:cNvGraphicFramePr>
            <a:graphicFrameLocks noChangeAspect="1"/>
          </p:cNvGraphicFramePr>
          <p:nvPr/>
        </p:nvGraphicFramePr>
        <p:xfrm>
          <a:off x="26397303" y="16416257"/>
          <a:ext cx="10891936" cy="2065288"/>
        </p:xfrm>
        <a:graphic>
          <a:graphicData uri="http://schemas.openxmlformats.org/presentationml/2006/ole">
            <p:oleObj spid="_x0000_s2091" name="Document" r:id="rId15" imgW="5626100" imgH="1066800" progId="Word.Document.12">
              <p:link updateAutomatic="1"/>
            </p:oleObj>
          </a:graphicData>
        </a:graphic>
      </p:graphicFrame>
      <p:sp>
        <p:nvSpPr>
          <p:cNvPr id="41" name="Rectangle 40"/>
          <p:cNvSpPr/>
          <p:nvPr/>
        </p:nvSpPr>
        <p:spPr>
          <a:xfrm>
            <a:off x="26441546" y="14415821"/>
            <a:ext cx="10904575" cy="1631216"/>
          </a:xfrm>
          <a:prstGeom prst="rect">
            <a:avLst/>
          </a:prstGeom>
        </p:spPr>
        <p:txBody>
          <a:bodyPr wrap="square">
            <a:spAutoFit/>
          </a:bodyPr>
          <a:lstStyle/>
          <a:p>
            <a:r>
              <a:rPr lang="en-US" sz="2000" b="1" dirty="0" smtClean="0">
                <a:latin typeface="Arial"/>
                <a:cs typeface="Arial"/>
              </a:rPr>
              <a:t>Figure 4.</a:t>
            </a:r>
            <a:r>
              <a:rPr lang="en-US" sz="2000" dirty="0" smtClean="0">
                <a:latin typeface="Arial"/>
                <a:cs typeface="Arial"/>
              </a:rPr>
              <a:t> This Autonomic Response Heat Map was generated based on observed autonomic responses (AR) in subjects in phase 3 of the original study. Data from 4 individual, blinded observers was</a:t>
            </a:r>
            <a:r>
              <a:rPr lang="en-US" sz="2000" dirty="0" smtClean="0">
                <a:latin typeface="Arial"/>
                <a:cs typeface="Arial"/>
              </a:rPr>
              <a:t> coded </a:t>
            </a:r>
            <a:r>
              <a:rPr lang="en-US" sz="2000" dirty="0" smtClean="0">
                <a:latin typeface="Arial"/>
                <a:cs typeface="Arial"/>
              </a:rPr>
              <a:t>and rated on a scale of 0=response absent to 1=response present.</a:t>
            </a:r>
            <a:r>
              <a:rPr lang="en-US" sz="2000" dirty="0" smtClean="0">
                <a:latin typeface="Arial"/>
                <a:cs typeface="Arial"/>
              </a:rPr>
              <a:t> Each </a:t>
            </a:r>
            <a:r>
              <a:rPr lang="en-US" sz="2000" dirty="0" smtClean="0">
                <a:latin typeface="Arial"/>
                <a:cs typeface="Arial"/>
              </a:rPr>
              <a:t>subject was then assigned an agglomerative cluster of similar AR: group 1 medium gray, low AR; group 2 light-gray, medium-low AR; group 3 dark gray, strong AR. </a:t>
            </a:r>
            <a:endParaRPr lang="en-US" sz="2000" dirty="0">
              <a:latin typeface="Arial"/>
              <a:cs typeface="Arial"/>
            </a:endParaRPr>
          </a:p>
        </p:txBody>
      </p:sp>
      <p:sp>
        <p:nvSpPr>
          <p:cNvPr id="43" name="Rectangle 42"/>
          <p:cNvSpPr/>
          <p:nvPr/>
        </p:nvSpPr>
        <p:spPr>
          <a:xfrm>
            <a:off x="26445512" y="18416191"/>
            <a:ext cx="11133437" cy="1938992"/>
          </a:xfrm>
          <a:prstGeom prst="rect">
            <a:avLst/>
          </a:prstGeom>
        </p:spPr>
        <p:txBody>
          <a:bodyPr wrap="square">
            <a:spAutoFit/>
          </a:bodyPr>
          <a:lstStyle/>
          <a:p>
            <a:r>
              <a:rPr lang="en-US" sz="2000" b="1" dirty="0" smtClean="0">
                <a:latin typeface="Arial"/>
                <a:cs typeface="Arial"/>
              </a:rPr>
              <a:t>Figure 5. </a:t>
            </a:r>
            <a:r>
              <a:rPr lang="en-US" sz="2000" dirty="0" smtClean="0">
                <a:latin typeface="Arial"/>
                <a:cs typeface="Arial"/>
              </a:rPr>
              <a:t>Numerical summaries of Baseline GTPI by ARG. The GTPI scale runs from a 0=no motor response (posterior pharyngeal probe placement) to 8=probe elicited response on internal cheek.  Superimposed on ARG clustering, a significant difference can be seen between the mean GTPI scores of </a:t>
            </a:r>
            <a:r>
              <a:rPr lang="en-US" sz="2000" smtClean="0">
                <a:latin typeface="Arial"/>
                <a:cs typeface="Arial"/>
              </a:rPr>
              <a:t>the </a:t>
            </a:r>
            <a:r>
              <a:rPr lang="en-US" sz="2000" smtClean="0">
                <a:latin typeface="Arial"/>
                <a:cs typeface="Arial"/>
              </a:rPr>
              <a:t>low</a:t>
            </a:r>
            <a:r>
              <a:rPr lang="en-US" sz="2000" smtClean="0">
                <a:latin typeface="Arial"/>
                <a:cs typeface="Arial"/>
              </a:rPr>
              <a:t>-</a:t>
            </a:r>
            <a:r>
              <a:rPr lang="en-US" sz="2000" smtClean="0">
                <a:latin typeface="Arial"/>
                <a:cs typeface="Arial"/>
              </a:rPr>
              <a:t>moderate </a:t>
            </a:r>
            <a:r>
              <a:rPr lang="en-US" sz="2000" dirty="0" smtClean="0">
                <a:latin typeface="Arial"/>
                <a:cs typeface="Arial"/>
              </a:rPr>
              <a:t>groups and the high group.  Difference between the low and moderate groups, while present, is less significant, suggesting these groups may be more </a:t>
            </a:r>
            <a:r>
              <a:rPr lang="en-US" sz="2000" dirty="0" err="1" smtClean="0">
                <a:latin typeface="Arial"/>
                <a:cs typeface="Arial"/>
              </a:rPr>
              <a:t>autonomically</a:t>
            </a:r>
            <a:r>
              <a:rPr lang="en-US" sz="2000" dirty="0" smtClean="0">
                <a:latin typeface="Arial"/>
                <a:cs typeface="Arial"/>
              </a:rPr>
              <a:t> similar. </a:t>
            </a:r>
            <a:endParaRPr lang="en-US" sz="2000" dirty="0">
              <a:latin typeface="Arial"/>
              <a:cs typeface="Aria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23154</TotalTime>
  <Words>1975</Words>
  <Application>Microsoft Macintosh PowerPoint</Application>
  <PresentationFormat>Custom</PresentationFormat>
  <Paragraphs>54</Paragraphs>
  <Slides>1</Slides>
  <Notes>1</Notes>
  <HiddenSlides>0</HiddenSlides>
  <MMClips>0</MMClips>
  <ScaleCrop>false</ScaleCrop>
  <HeadingPairs>
    <vt:vector size="6" baseType="variant">
      <vt:variant>
        <vt:lpstr>Design Template</vt:lpstr>
      </vt:variant>
      <vt:variant>
        <vt:i4>1</vt:i4>
      </vt:variant>
      <vt:variant>
        <vt:lpstr>Links</vt:lpstr>
      </vt:variant>
      <vt:variant>
        <vt:i4>2</vt:i4>
      </vt:variant>
      <vt:variant>
        <vt:lpstr>Slide Titles</vt:lpstr>
      </vt:variant>
      <vt:variant>
        <vt:i4>1</vt:i4>
      </vt:variant>
    </vt:vector>
  </HeadingPairs>
  <TitlesOfParts>
    <vt:vector size="4" baseType="lpstr">
      <vt:lpstr>Default Design</vt:lpstr>
      <vt:lpstr>???</vt:lpstr>
      <vt:lpstr>Macintosh HD:Users:Brittany:Downloads:Gag analysis - version c - DN - for poster - 040413.docx!OLE_LINK1</vt:lpstr>
      <vt:lpstr>Slide 1</vt:lpstr>
    </vt:vector>
  </TitlesOfParts>
  <Company>Swarthmore College</Company>
  <LinksUpToDate>false</LinksUpToDate>
  <SharedDoc>false</SharedDoc>
  <HyperlinkBase>http://www.swarthmore.edu/NatSci/cpurrin1/posteradvice.htm</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scientific posters (Swarthmore College)</dc:title>
  <dc:creator>Colin Purrington</dc:creator>
  <dc:description>Suggestions and gripes to: cpurrin1@swarthmore.edu</dc:description>
  <cp:lastModifiedBy>Brittany Krekeler</cp:lastModifiedBy>
  <cp:revision>481</cp:revision>
  <cp:lastPrinted>2009-04-08T18:36:54Z</cp:lastPrinted>
  <dcterms:created xsi:type="dcterms:W3CDTF">2013-04-05T01:29:22Z</dcterms:created>
  <dcterms:modified xsi:type="dcterms:W3CDTF">2013-04-08T13:50:30Z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