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2.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3.xml" ContentType="application/vnd.openxmlformats-officedocument.drawingml.chart+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4.xml" ContentType="application/vnd.openxmlformats-officedocument.drawingml.chart+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7"/>
  </p:notesMasterIdLst>
  <p:handoutMasterIdLst>
    <p:handoutMasterId r:id="rId38"/>
  </p:handoutMasterIdLst>
  <p:sldIdLst>
    <p:sldId id="256" r:id="rId2"/>
    <p:sldId id="281" r:id="rId3"/>
    <p:sldId id="314" r:id="rId4"/>
    <p:sldId id="285" r:id="rId5"/>
    <p:sldId id="318" r:id="rId6"/>
    <p:sldId id="294" r:id="rId7"/>
    <p:sldId id="300" r:id="rId8"/>
    <p:sldId id="316" r:id="rId9"/>
    <p:sldId id="271" r:id="rId10"/>
    <p:sldId id="299" r:id="rId11"/>
    <p:sldId id="317" r:id="rId12"/>
    <p:sldId id="272" r:id="rId13"/>
    <p:sldId id="274" r:id="rId14"/>
    <p:sldId id="276" r:id="rId15"/>
    <p:sldId id="277" r:id="rId16"/>
    <p:sldId id="278" r:id="rId17"/>
    <p:sldId id="315" r:id="rId18"/>
    <p:sldId id="291" r:id="rId19"/>
    <p:sldId id="301" r:id="rId20"/>
    <p:sldId id="302" r:id="rId21"/>
    <p:sldId id="303" r:id="rId22"/>
    <p:sldId id="264" r:id="rId23"/>
    <p:sldId id="282" r:id="rId24"/>
    <p:sldId id="284" r:id="rId25"/>
    <p:sldId id="312" r:id="rId26"/>
    <p:sldId id="313" r:id="rId27"/>
    <p:sldId id="306" r:id="rId28"/>
    <p:sldId id="305" r:id="rId29"/>
    <p:sldId id="307" r:id="rId30"/>
    <p:sldId id="308" r:id="rId31"/>
    <p:sldId id="310" r:id="rId32"/>
    <p:sldId id="311" r:id="rId33"/>
    <p:sldId id="295" r:id="rId34"/>
    <p:sldId id="296" r:id="rId35"/>
    <p:sldId id="260"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3" autoAdjust="0"/>
    <p:restoredTop sz="87994" autoAdjust="0"/>
  </p:normalViewPr>
  <p:slideViewPr>
    <p:cSldViewPr>
      <p:cViewPr varScale="1">
        <p:scale>
          <a:sx n="79" d="100"/>
          <a:sy n="79" d="100"/>
        </p:scale>
        <p:origin x="-1680" y="-84"/>
      </p:cViewPr>
      <p:guideLst>
        <p:guide orient="horz" pos="2160"/>
        <p:guide pos="2880"/>
      </p:guideLst>
    </p:cSldViewPr>
  </p:slideViewPr>
  <p:outlineViewPr>
    <p:cViewPr>
      <p:scale>
        <a:sx n="33" d="100"/>
        <a:sy n="33" d="100"/>
      </p:scale>
      <p:origin x="0" y="6744"/>
    </p:cViewPr>
  </p:outlineViewPr>
  <p:notesTextViewPr>
    <p:cViewPr>
      <p:scale>
        <a:sx n="1" d="1"/>
        <a:sy n="1" d="1"/>
      </p:scale>
      <p:origin x="0" y="0"/>
    </p:cViewPr>
  </p:notesTextViewPr>
  <p:notesViewPr>
    <p:cSldViewPr>
      <p:cViewPr varScale="1">
        <p:scale>
          <a:sx n="68" d="100"/>
          <a:sy n="68" d="100"/>
        </p:scale>
        <p:origin x="-3258"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file:///C:\Users\bazelejw\Documents\jwb\LARPS\Springer%20EBooks\Charleston%20Proceedings%20Article\table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bazelejw\Documents\jwb\LARPS\Conferences\ALAO\2012\Presentation\cost%20per%20use%20preso.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bazelejw\Documents\jwb\LARPS\Conferences\ALAO\2012\Presentation\cost%20per%20use%20preso.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bazelejw\Desktop\platform%20us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explosion val="1"/>
          <c:dLbls>
            <c:dLbl>
              <c:idx val="0"/>
              <c:layout>
                <c:manualLayout>
                  <c:x val="-0.20788794257860624"/>
                  <c:y val="-0.27298083989501315"/>
                </c:manualLayout>
              </c:layout>
              <c:tx>
                <c:rich>
                  <a:bodyPr/>
                  <a:lstStyle/>
                  <a:p>
                    <a:r>
                      <a:rPr lang="en-US" sz="1400" b="1" dirty="0"/>
                      <a:t>Titles with no use
77%</a:t>
                    </a:r>
                  </a:p>
                </c:rich>
              </c:tx>
              <c:showLegendKey val="0"/>
              <c:showVal val="0"/>
              <c:showCatName val="1"/>
              <c:showSerName val="0"/>
              <c:showPercent val="1"/>
              <c:showBubbleSize val="0"/>
            </c:dLbl>
            <c:dLbl>
              <c:idx val="1"/>
              <c:layout>
                <c:manualLayout>
                  <c:x val="0.19371780675853018"/>
                  <c:y val="0.22178344232394678"/>
                </c:manualLayout>
              </c:layout>
              <c:tx>
                <c:rich>
                  <a:bodyPr/>
                  <a:lstStyle/>
                  <a:p>
                    <a:r>
                      <a:rPr lang="en-US" sz="1400" b="1" dirty="0"/>
                      <a:t>Titles with use
23%</a:t>
                    </a:r>
                  </a:p>
                </c:rich>
              </c:tx>
              <c:showLegendKey val="0"/>
              <c:showVal val="0"/>
              <c:showCatName val="1"/>
              <c:showSerName val="0"/>
              <c:showPercent val="1"/>
              <c:showBubbleSize val="0"/>
            </c:dLbl>
            <c:showLegendKey val="0"/>
            <c:showVal val="0"/>
            <c:showCatName val="1"/>
            <c:showSerName val="0"/>
            <c:showPercent val="1"/>
            <c:showBubbleSize val="0"/>
            <c:showLeaderLines val="1"/>
          </c:dLbls>
          <c:cat>
            <c:strRef>
              <c:f>'# of uses'!$A$15:$A$16</c:f>
              <c:strCache>
                <c:ptCount val="2"/>
                <c:pt idx="0">
                  <c:v>Titles with No Use</c:v>
                </c:pt>
                <c:pt idx="1">
                  <c:v>Titles with Use</c:v>
                </c:pt>
              </c:strCache>
            </c:strRef>
          </c:cat>
          <c:val>
            <c:numRef>
              <c:f>'# of uses'!$B$15:$B$16</c:f>
              <c:numCache>
                <c:formatCode>General</c:formatCode>
                <c:ptCount val="2"/>
                <c:pt idx="0">
                  <c:v>1947</c:v>
                </c:pt>
                <c:pt idx="1">
                  <c:v>582</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4"/>
    </mc:Choice>
    <mc:Fallback>
      <c:style val="34"/>
    </mc:Fallback>
  </mc:AlternateContent>
  <c:chart>
    <c:title>
      <c:tx>
        <c:rich>
          <a:bodyPr/>
          <a:lstStyle/>
          <a:p>
            <a:pPr>
              <a:defRPr/>
            </a:pPr>
            <a:r>
              <a:rPr lang="en-US"/>
              <a:t>Cost Versus Use</a:t>
            </a:r>
          </a:p>
        </c:rich>
      </c:tx>
      <c:layout>
        <c:manualLayout>
          <c:xMode val="edge"/>
          <c:yMode val="edge"/>
          <c:x val="0.39489046996726046"/>
          <c:y val="8.5744879950416502E-3"/>
        </c:manualLayout>
      </c:layout>
      <c:overlay val="0"/>
    </c:title>
    <c:autoTitleDeleted val="0"/>
    <c:plotArea>
      <c:layout/>
      <c:barChart>
        <c:barDir val="col"/>
        <c:grouping val="clustered"/>
        <c:varyColors val="0"/>
        <c:ser>
          <c:idx val="0"/>
          <c:order val="0"/>
          <c:tx>
            <c:strRef>
              <c:f>'cost vs use'!$C$1</c:f>
              <c:strCache>
                <c:ptCount val="1"/>
                <c:pt idx="0">
                  <c:v>Cost</c:v>
                </c:pt>
              </c:strCache>
            </c:strRef>
          </c:tx>
          <c:invertIfNegative val="0"/>
          <c:cat>
            <c:strRef>
              <c:f>'cost vs use'!$B$2:$B$4</c:f>
              <c:strCache>
                <c:ptCount val="3"/>
                <c:pt idx="0">
                  <c:v>Journal A</c:v>
                </c:pt>
                <c:pt idx="1">
                  <c:v>Journal B</c:v>
                </c:pt>
                <c:pt idx="2">
                  <c:v>Journal C</c:v>
                </c:pt>
              </c:strCache>
            </c:strRef>
          </c:cat>
          <c:val>
            <c:numRef>
              <c:f>'cost vs use'!$C$2:$C$4</c:f>
              <c:numCache>
                <c:formatCode>"$"#,##0.00</c:formatCode>
                <c:ptCount val="3"/>
                <c:pt idx="0">
                  <c:v>3035</c:v>
                </c:pt>
                <c:pt idx="1">
                  <c:v>2490</c:v>
                </c:pt>
                <c:pt idx="2">
                  <c:v>103</c:v>
                </c:pt>
              </c:numCache>
            </c:numRef>
          </c:val>
        </c:ser>
        <c:ser>
          <c:idx val="1"/>
          <c:order val="1"/>
          <c:tx>
            <c:strRef>
              <c:f>'cost vs use'!$D$1</c:f>
              <c:strCache>
                <c:ptCount val="1"/>
                <c:pt idx="0">
                  <c:v>Use</c:v>
                </c:pt>
              </c:strCache>
            </c:strRef>
          </c:tx>
          <c:invertIfNegative val="0"/>
          <c:cat>
            <c:strRef>
              <c:f>'cost vs use'!$B$2:$B$4</c:f>
              <c:strCache>
                <c:ptCount val="3"/>
                <c:pt idx="0">
                  <c:v>Journal A</c:v>
                </c:pt>
                <c:pt idx="1">
                  <c:v>Journal B</c:v>
                </c:pt>
                <c:pt idx="2">
                  <c:v>Journal C</c:v>
                </c:pt>
              </c:strCache>
            </c:strRef>
          </c:cat>
          <c:val>
            <c:numRef>
              <c:f>'cost vs use'!$D$2:$D$4</c:f>
              <c:numCache>
                <c:formatCode>General</c:formatCode>
                <c:ptCount val="3"/>
                <c:pt idx="0">
                  <c:v>2</c:v>
                </c:pt>
                <c:pt idx="1">
                  <c:v>2166</c:v>
                </c:pt>
                <c:pt idx="2">
                  <c:v>527</c:v>
                </c:pt>
              </c:numCache>
            </c:numRef>
          </c:val>
        </c:ser>
        <c:dLbls>
          <c:showLegendKey val="0"/>
          <c:showVal val="1"/>
          <c:showCatName val="0"/>
          <c:showSerName val="0"/>
          <c:showPercent val="0"/>
          <c:showBubbleSize val="0"/>
        </c:dLbls>
        <c:gapWidth val="150"/>
        <c:overlap val="-25"/>
        <c:axId val="155306240"/>
        <c:axId val="156762112"/>
      </c:barChart>
      <c:catAx>
        <c:axId val="155306240"/>
        <c:scaling>
          <c:orientation val="minMax"/>
        </c:scaling>
        <c:delete val="0"/>
        <c:axPos val="b"/>
        <c:majorTickMark val="none"/>
        <c:minorTickMark val="none"/>
        <c:tickLblPos val="nextTo"/>
        <c:crossAx val="156762112"/>
        <c:crosses val="autoZero"/>
        <c:auto val="1"/>
        <c:lblAlgn val="ctr"/>
        <c:lblOffset val="100"/>
        <c:noMultiLvlLbl val="0"/>
      </c:catAx>
      <c:valAx>
        <c:axId val="156762112"/>
        <c:scaling>
          <c:orientation val="minMax"/>
        </c:scaling>
        <c:delete val="0"/>
        <c:axPos val="l"/>
        <c:majorGridlines/>
        <c:numFmt formatCode="&quot;$&quot;#,##0.00" sourceLinked="1"/>
        <c:majorTickMark val="none"/>
        <c:minorTickMark val="none"/>
        <c:tickLblPos val="nextTo"/>
        <c:crossAx val="155306240"/>
        <c:crosses val="autoZero"/>
        <c:crossBetween val="between"/>
      </c:valAx>
    </c:plotArea>
    <c:legend>
      <c:legendPos val="t"/>
      <c:layout>
        <c:manualLayout>
          <c:xMode val="edge"/>
          <c:yMode val="edge"/>
          <c:x val="0.24969116980816547"/>
          <c:y val="8.2815375744866443E-2"/>
          <c:w val="0.51423164830435164"/>
          <c:h val="9.1698185224244236E-2"/>
        </c:manualLayout>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384134062377435"/>
          <c:y val="3.2111409067358987E-2"/>
          <c:w val="0.57974029726454657"/>
          <c:h val="0.49365375965748315"/>
        </c:manualLayout>
      </c:layout>
      <c:barChart>
        <c:barDir val="col"/>
        <c:grouping val="clustered"/>
        <c:varyColors val="0"/>
        <c:ser>
          <c:idx val="0"/>
          <c:order val="0"/>
          <c:tx>
            <c:strRef>
              <c:f>'titles with cost (2)'!$C$146</c:f>
              <c:strCache>
                <c:ptCount val="1"/>
                <c:pt idx="0">
                  <c:v>Usage on Aggregator Platform</c:v>
                </c:pt>
              </c:strCache>
            </c:strRef>
          </c:tx>
          <c:invertIfNegative val="0"/>
          <c:cat>
            <c:strRef>
              <c:f>'titles with cost (2)'!$B$147:$B$155</c:f>
              <c:strCache>
                <c:ptCount val="9"/>
                <c:pt idx="0">
                  <c:v>Internat'l Jrnl of Remote Sensing</c:v>
                </c:pt>
                <c:pt idx="1">
                  <c:v>Molecular Physics</c:v>
                </c:pt>
                <c:pt idx="2">
                  <c:v>Analytical Letters</c:v>
                </c:pt>
                <c:pt idx="3">
                  <c:v>Communications in Algebra</c:v>
                </c:pt>
                <c:pt idx="4">
                  <c:v>Advances in Physics</c:v>
                </c:pt>
                <c:pt idx="5">
                  <c:v>Jrnl of Liquid Chromatography &amp; …</c:v>
                </c:pt>
                <c:pt idx="6">
                  <c:v>Jrnl of Toxicology &amp; Environmental Health</c:v>
                </c:pt>
                <c:pt idx="7">
                  <c:v>Ergonomics </c:v>
                </c:pt>
                <c:pt idx="8">
                  <c:v>Journal of Sports Sciences</c:v>
                </c:pt>
              </c:strCache>
            </c:strRef>
          </c:cat>
          <c:val>
            <c:numRef>
              <c:f>'titles with cost (2)'!$C$147:$C$155</c:f>
              <c:numCache>
                <c:formatCode>General</c:formatCode>
                <c:ptCount val="9"/>
                <c:pt idx="0">
                  <c:v>95</c:v>
                </c:pt>
                <c:pt idx="1">
                  <c:v>10</c:v>
                </c:pt>
                <c:pt idx="2">
                  <c:v>466</c:v>
                </c:pt>
                <c:pt idx="3">
                  <c:v>2</c:v>
                </c:pt>
                <c:pt idx="4">
                  <c:v>4</c:v>
                </c:pt>
                <c:pt idx="5">
                  <c:v>14</c:v>
                </c:pt>
                <c:pt idx="6">
                  <c:v>37</c:v>
                </c:pt>
                <c:pt idx="7">
                  <c:v>36</c:v>
                </c:pt>
                <c:pt idx="8">
                  <c:v>1165</c:v>
                </c:pt>
              </c:numCache>
            </c:numRef>
          </c:val>
        </c:ser>
        <c:ser>
          <c:idx val="1"/>
          <c:order val="1"/>
          <c:tx>
            <c:strRef>
              <c:f>'titles with cost (2)'!$D$146</c:f>
              <c:strCache>
                <c:ptCount val="1"/>
                <c:pt idx="0">
                  <c:v>Usage on Publisher Platform</c:v>
                </c:pt>
              </c:strCache>
            </c:strRef>
          </c:tx>
          <c:invertIfNegative val="0"/>
          <c:cat>
            <c:strRef>
              <c:f>'titles with cost (2)'!$B$147:$B$155</c:f>
              <c:strCache>
                <c:ptCount val="9"/>
                <c:pt idx="0">
                  <c:v>Internat'l Jrnl of Remote Sensing</c:v>
                </c:pt>
                <c:pt idx="1">
                  <c:v>Molecular Physics</c:v>
                </c:pt>
                <c:pt idx="2">
                  <c:v>Analytical Letters</c:v>
                </c:pt>
                <c:pt idx="3">
                  <c:v>Communications in Algebra</c:v>
                </c:pt>
                <c:pt idx="4">
                  <c:v>Advances in Physics</c:v>
                </c:pt>
                <c:pt idx="5">
                  <c:v>Jrnl of Liquid Chromatography &amp; …</c:v>
                </c:pt>
                <c:pt idx="6">
                  <c:v>Jrnl of Toxicology &amp; Environmental Health</c:v>
                </c:pt>
                <c:pt idx="7">
                  <c:v>Ergonomics </c:v>
                </c:pt>
                <c:pt idx="8">
                  <c:v>Journal of Sports Sciences</c:v>
                </c:pt>
              </c:strCache>
            </c:strRef>
          </c:cat>
          <c:val>
            <c:numRef>
              <c:f>'titles with cost (2)'!$D$147:$D$155</c:f>
              <c:numCache>
                <c:formatCode>General</c:formatCode>
                <c:ptCount val="9"/>
                <c:pt idx="0">
                  <c:v>63</c:v>
                </c:pt>
                <c:pt idx="1">
                  <c:v>10</c:v>
                </c:pt>
                <c:pt idx="2">
                  <c:v>14</c:v>
                </c:pt>
                <c:pt idx="3">
                  <c:v>2</c:v>
                </c:pt>
                <c:pt idx="4">
                  <c:v>4</c:v>
                </c:pt>
                <c:pt idx="5">
                  <c:v>14</c:v>
                </c:pt>
                <c:pt idx="6">
                  <c:v>27</c:v>
                </c:pt>
                <c:pt idx="7">
                  <c:v>36</c:v>
                </c:pt>
                <c:pt idx="8">
                  <c:v>217</c:v>
                </c:pt>
              </c:numCache>
            </c:numRef>
          </c:val>
        </c:ser>
        <c:dLbls>
          <c:showLegendKey val="0"/>
          <c:showVal val="0"/>
          <c:showCatName val="0"/>
          <c:showSerName val="0"/>
          <c:showPercent val="0"/>
          <c:showBubbleSize val="0"/>
        </c:dLbls>
        <c:gapWidth val="150"/>
        <c:axId val="156777088"/>
        <c:axId val="156795264"/>
      </c:barChart>
      <c:catAx>
        <c:axId val="156777088"/>
        <c:scaling>
          <c:orientation val="minMax"/>
        </c:scaling>
        <c:delete val="0"/>
        <c:axPos val="b"/>
        <c:majorTickMark val="none"/>
        <c:minorTickMark val="none"/>
        <c:tickLblPos val="nextTo"/>
        <c:txPr>
          <a:bodyPr/>
          <a:lstStyle/>
          <a:p>
            <a:pPr>
              <a:defRPr sz="1200"/>
            </a:pPr>
            <a:endParaRPr lang="en-US"/>
          </a:p>
        </c:txPr>
        <c:crossAx val="156795264"/>
        <c:crosses val="autoZero"/>
        <c:auto val="1"/>
        <c:lblAlgn val="ctr"/>
        <c:lblOffset val="100"/>
        <c:noMultiLvlLbl val="0"/>
      </c:catAx>
      <c:valAx>
        <c:axId val="156795264"/>
        <c:scaling>
          <c:logBase val="10"/>
          <c:orientation val="minMax"/>
        </c:scaling>
        <c:delete val="0"/>
        <c:axPos val="l"/>
        <c:majorGridlines/>
        <c:numFmt formatCode="General" sourceLinked="1"/>
        <c:majorTickMark val="none"/>
        <c:minorTickMark val="none"/>
        <c:tickLblPos val="nextTo"/>
        <c:crossAx val="156777088"/>
        <c:crosses val="autoZero"/>
        <c:crossBetween val="between"/>
      </c:valAx>
    </c:plotArea>
    <c:legend>
      <c:legendPos val="r"/>
      <c:layout>
        <c:manualLayout>
          <c:xMode val="edge"/>
          <c:yMode val="edge"/>
          <c:x val="0.76924421379145791"/>
          <c:y val="0.1641072255673923"/>
          <c:w val="0.23075577604350606"/>
          <c:h val="0.23920217693376564"/>
        </c:manualLayout>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4"/>
    </mc:Choice>
    <mc:Fallback>
      <c:style val="34"/>
    </mc:Fallback>
  </mc:AlternateContent>
  <c:chart>
    <c:title>
      <c:tx>
        <c:rich>
          <a:bodyPr/>
          <a:lstStyle/>
          <a:p>
            <a:pPr>
              <a:defRPr/>
            </a:pPr>
            <a:r>
              <a:rPr lang="en-US"/>
              <a:t>Platforms with Highest Use FY12</a:t>
            </a:r>
          </a:p>
        </c:rich>
      </c:tx>
      <c:layout/>
      <c:overlay val="0"/>
    </c:title>
    <c:autoTitleDeleted val="0"/>
    <c:plotArea>
      <c:layout/>
      <c:lineChart>
        <c:grouping val="standard"/>
        <c:varyColors val="0"/>
        <c:ser>
          <c:idx val="0"/>
          <c:order val="0"/>
          <c:tx>
            <c:strRef>
              <c:f>'FY12'!$A$2</c:f>
              <c:strCache>
                <c:ptCount val="1"/>
                <c:pt idx="0">
                  <c:v>ACS Publications</c:v>
                </c:pt>
              </c:strCache>
            </c:strRef>
          </c:tx>
          <c:cat>
            <c:strRef>
              <c:f>'FY12'!$B$1:$M$1</c:f>
              <c:strCache>
                <c:ptCount val="12"/>
                <c:pt idx="0">
                  <c:v>Jul 2011</c:v>
                </c:pt>
                <c:pt idx="1">
                  <c:v>Aug 2011</c:v>
                </c:pt>
                <c:pt idx="2">
                  <c:v>Sep 2011</c:v>
                </c:pt>
                <c:pt idx="3">
                  <c:v>Oct 2011</c:v>
                </c:pt>
                <c:pt idx="4">
                  <c:v>Nov 2011</c:v>
                </c:pt>
                <c:pt idx="5">
                  <c:v>Dec 2011</c:v>
                </c:pt>
                <c:pt idx="6">
                  <c:v>Jan 2012</c:v>
                </c:pt>
                <c:pt idx="7">
                  <c:v>Feb 2012</c:v>
                </c:pt>
                <c:pt idx="8">
                  <c:v>Mar 2012</c:v>
                </c:pt>
                <c:pt idx="9">
                  <c:v>Apr 2012</c:v>
                </c:pt>
                <c:pt idx="10">
                  <c:v>May 2012</c:v>
                </c:pt>
                <c:pt idx="11">
                  <c:v>Jun 2012</c:v>
                </c:pt>
              </c:strCache>
            </c:strRef>
          </c:cat>
          <c:val>
            <c:numRef>
              <c:f>'FY12'!$B$2:$M$2</c:f>
              <c:numCache>
                <c:formatCode>0</c:formatCode>
                <c:ptCount val="12"/>
                <c:pt idx="0">
                  <c:v>1440</c:v>
                </c:pt>
                <c:pt idx="1">
                  <c:v>1615</c:v>
                </c:pt>
                <c:pt idx="2">
                  <c:v>1809</c:v>
                </c:pt>
                <c:pt idx="3">
                  <c:v>2037</c:v>
                </c:pt>
                <c:pt idx="4">
                  <c:v>1931</c:v>
                </c:pt>
                <c:pt idx="5">
                  <c:v>1758</c:v>
                </c:pt>
                <c:pt idx="6">
                  <c:v>2184</c:v>
                </c:pt>
                <c:pt idx="7">
                  <c:v>2150</c:v>
                </c:pt>
                <c:pt idx="8">
                  <c:v>2191</c:v>
                </c:pt>
                <c:pt idx="9">
                  <c:v>2197</c:v>
                </c:pt>
                <c:pt idx="10">
                  <c:v>1882</c:v>
                </c:pt>
                <c:pt idx="11">
                  <c:v>1521</c:v>
                </c:pt>
              </c:numCache>
            </c:numRef>
          </c:val>
          <c:smooth val="0"/>
        </c:ser>
        <c:ser>
          <c:idx val="1"/>
          <c:order val="1"/>
          <c:tx>
            <c:strRef>
              <c:f>'FY12'!$A$3</c:f>
              <c:strCache>
                <c:ptCount val="1"/>
                <c:pt idx="0">
                  <c:v>Highwire Press</c:v>
                </c:pt>
              </c:strCache>
            </c:strRef>
          </c:tx>
          <c:cat>
            <c:strRef>
              <c:f>'FY12'!$B$1:$M$1</c:f>
              <c:strCache>
                <c:ptCount val="12"/>
                <c:pt idx="0">
                  <c:v>Jul 2011</c:v>
                </c:pt>
                <c:pt idx="1">
                  <c:v>Aug 2011</c:v>
                </c:pt>
                <c:pt idx="2">
                  <c:v>Sep 2011</c:v>
                </c:pt>
                <c:pt idx="3">
                  <c:v>Oct 2011</c:v>
                </c:pt>
                <c:pt idx="4">
                  <c:v>Nov 2011</c:v>
                </c:pt>
                <c:pt idx="5">
                  <c:v>Dec 2011</c:v>
                </c:pt>
                <c:pt idx="6">
                  <c:v>Jan 2012</c:v>
                </c:pt>
                <c:pt idx="7">
                  <c:v>Feb 2012</c:v>
                </c:pt>
                <c:pt idx="8">
                  <c:v>Mar 2012</c:v>
                </c:pt>
                <c:pt idx="9">
                  <c:v>Apr 2012</c:v>
                </c:pt>
                <c:pt idx="10">
                  <c:v>May 2012</c:v>
                </c:pt>
                <c:pt idx="11">
                  <c:v>Jun 2012</c:v>
                </c:pt>
              </c:strCache>
            </c:strRef>
          </c:cat>
          <c:val>
            <c:numRef>
              <c:f>'FY12'!$B$3:$M$3</c:f>
              <c:numCache>
                <c:formatCode>0</c:formatCode>
                <c:ptCount val="12"/>
                <c:pt idx="0">
                  <c:v>305</c:v>
                </c:pt>
                <c:pt idx="1">
                  <c:v>365</c:v>
                </c:pt>
                <c:pt idx="2">
                  <c:v>947</c:v>
                </c:pt>
                <c:pt idx="3">
                  <c:v>1553</c:v>
                </c:pt>
                <c:pt idx="4">
                  <c:v>1320</c:v>
                </c:pt>
                <c:pt idx="5">
                  <c:v>681</c:v>
                </c:pt>
                <c:pt idx="6">
                  <c:v>5174</c:v>
                </c:pt>
                <c:pt idx="7">
                  <c:v>8720</c:v>
                </c:pt>
                <c:pt idx="8">
                  <c:v>7315</c:v>
                </c:pt>
                <c:pt idx="9">
                  <c:v>10050</c:v>
                </c:pt>
                <c:pt idx="10">
                  <c:v>3654</c:v>
                </c:pt>
                <c:pt idx="11">
                  <c:v>3041</c:v>
                </c:pt>
              </c:numCache>
            </c:numRef>
          </c:val>
          <c:smooth val="0"/>
        </c:ser>
        <c:ser>
          <c:idx val="2"/>
          <c:order val="2"/>
          <c:tx>
            <c:strRef>
              <c:f>'FY12'!$A$4</c:f>
              <c:strCache>
                <c:ptCount val="1"/>
                <c:pt idx="0">
                  <c:v>JSTOR</c:v>
                </c:pt>
              </c:strCache>
            </c:strRef>
          </c:tx>
          <c:cat>
            <c:strRef>
              <c:f>'FY12'!$B$1:$M$1</c:f>
              <c:strCache>
                <c:ptCount val="12"/>
                <c:pt idx="0">
                  <c:v>Jul 2011</c:v>
                </c:pt>
                <c:pt idx="1">
                  <c:v>Aug 2011</c:v>
                </c:pt>
                <c:pt idx="2">
                  <c:v>Sep 2011</c:v>
                </c:pt>
                <c:pt idx="3">
                  <c:v>Oct 2011</c:v>
                </c:pt>
                <c:pt idx="4">
                  <c:v>Nov 2011</c:v>
                </c:pt>
                <c:pt idx="5">
                  <c:v>Dec 2011</c:v>
                </c:pt>
                <c:pt idx="6">
                  <c:v>Jan 2012</c:v>
                </c:pt>
                <c:pt idx="7">
                  <c:v>Feb 2012</c:v>
                </c:pt>
                <c:pt idx="8">
                  <c:v>Mar 2012</c:v>
                </c:pt>
                <c:pt idx="9">
                  <c:v>Apr 2012</c:v>
                </c:pt>
                <c:pt idx="10">
                  <c:v>May 2012</c:v>
                </c:pt>
                <c:pt idx="11">
                  <c:v>Jun 2012</c:v>
                </c:pt>
              </c:strCache>
            </c:strRef>
          </c:cat>
          <c:val>
            <c:numRef>
              <c:f>'FY12'!$B$4:$M$4</c:f>
              <c:numCache>
                <c:formatCode>0</c:formatCode>
                <c:ptCount val="12"/>
                <c:pt idx="0">
                  <c:v>3754</c:v>
                </c:pt>
                <c:pt idx="1">
                  <c:v>4834</c:v>
                </c:pt>
                <c:pt idx="2">
                  <c:v>10937</c:v>
                </c:pt>
                <c:pt idx="3">
                  <c:v>15347</c:v>
                </c:pt>
                <c:pt idx="4">
                  <c:v>15023</c:v>
                </c:pt>
                <c:pt idx="5">
                  <c:v>12676</c:v>
                </c:pt>
                <c:pt idx="6">
                  <c:v>9909</c:v>
                </c:pt>
                <c:pt idx="7">
                  <c:v>16315</c:v>
                </c:pt>
                <c:pt idx="8">
                  <c:v>16062</c:v>
                </c:pt>
                <c:pt idx="9">
                  <c:v>18205</c:v>
                </c:pt>
                <c:pt idx="10">
                  <c:v>5094</c:v>
                </c:pt>
                <c:pt idx="11">
                  <c:v>4118</c:v>
                </c:pt>
              </c:numCache>
            </c:numRef>
          </c:val>
          <c:smooth val="0"/>
        </c:ser>
        <c:ser>
          <c:idx val="3"/>
          <c:order val="3"/>
          <c:tx>
            <c:strRef>
              <c:f>'FY12'!$A$5</c:f>
              <c:strCache>
                <c:ptCount val="1"/>
                <c:pt idx="0">
                  <c:v>nature.com</c:v>
                </c:pt>
              </c:strCache>
            </c:strRef>
          </c:tx>
          <c:cat>
            <c:strRef>
              <c:f>'FY12'!$B$1:$M$1</c:f>
              <c:strCache>
                <c:ptCount val="12"/>
                <c:pt idx="0">
                  <c:v>Jul 2011</c:v>
                </c:pt>
                <c:pt idx="1">
                  <c:v>Aug 2011</c:v>
                </c:pt>
                <c:pt idx="2">
                  <c:v>Sep 2011</c:v>
                </c:pt>
                <c:pt idx="3">
                  <c:v>Oct 2011</c:v>
                </c:pt>
                <c:pt idx="4">
                  <c:v>Nov 2011</c:v>
                </c:pt>
                <c:pt idx="5">
                  <c:v>Dec 2011</c:v>
                </c:pt>
                <c:pt idx="6">
                  <c:v>Jan 2012</c:v>
                </c:pt>
                <c:pt idx="7">
                  <c:v>Feb 2012</c:v>
                </c:pt>
                <c:pt idx="8">
                  <c:v>Mar 2012</c:v>
                </c:pt>
                <c:pt idx="9">
                  <c:v>Apr 2012</c:v>
                </c:pt>
                <c:pt idx="10">
                  <c:v>May 2012</c:v>
                </c:pt>
                <c:pt idx="11">
                  <c:v>Jun 2012</c:v>
                </c:pt>
              </c:strCache>
            </c:strRef>
          </c:cat>
          <c:val>
            <c:numRef>
              <c:f>'FY12'!$B$5:$M$5</c:f>
              <c:numCache>
                <c:formatCode>0</c:formatCode>
                <c:ptCount val="12"/>
                <c:pt idx="0">
                  <c:v>400</c:v>
                </c:pt>
                <c:pt idx="1">
                  <c:v>567</c:v>
                </c:pt>
                <c:pt idx="2">
                  <c:v>1212</c:v>
                </c:pt>
                <c:pt idx="3">
                  <c:v>1126</c:v>
                </c:pt>
                <c:pt idx="4">
                  <c:v>1013</c:v>
                </c:pt>
                <c:pt idx="5">
                  <c:v>646</c:v>
                </c:pt>
                <c:pt idx="6">
                  <c:v>6501</c:v>
                </c:pt>
                <c:pt idx="7">
                  <c:v>1295</c:v>
                </c:pt>
                <c:pt idx="8">
                  <c:v>1160</c:v>
                </c:pt>
                <c:pt idx="9">
                  <c:v>1304</c:v>
                </c:pt>
                <c:pt idx="10">
                  <c:v>534</c:v>
                </c:pt>
                <c:pt idx="11">
                  <c:v>378</c:v>
                </c:pt>
              </c:numCache>
            </c:numRef>
          </c:val>
          <c:smooth val="0"/>
        </c:ser>
        <c:ser>
          <c:idx val="4"/>
          <c:order val="4"/>
          <c:tx>
            <c:strRef>
              <c:f>'FY12'!$A$6</c:f>
              <c:strCache>
                <c:ptCount val="1"/>
                <c:pt idx="0">
                  <c:v>ScienceDirect</c:v>
                </c:pt>
              </c:strCache>
            </c:strRef>
          </c:tx>
          <c:cat>
            <c:strRef>
              <c:f>'FY12'!$B$1:$M$1</c:f>
              <c:strCache>
                <c:ptCount val="12"/>
                <c:pt idx="0">
                  <c:v>Jul 2011</c:v>
                </c:pt>
                <c:pt idx="1">
                  <c:v>Aug 2011</c:v>
                </c:pt>
                <c:pt idx="2">
                  <c:v>Sep 2011</c:v>
                </c:pt>
                <c:pt idx="3">
                  <c:v>Oct 2011</c:v>
                </c:pt>
                <c:pt idx="4">
                  <c:v>Nov 2011</c:v>
                </c:pt>
                <c:pt idx="5">
                  <c:v>Dec 2011</c:v>
                </c:pt>
                <c:pt idx="6">
                  <c:v>Jan 2012</c:v>
                </c:pt>
                <c:pt idx="7">
                  <c:v>Feb 2012</c:v>
                </c:pt>
                <c:pt idx="8">
                  <c:v>Mar 2012</c:v>
                </c:pt>
                <c:pt idx="9">
                  <c:v>Apr 2012</c:v>
                </c:pt>
                <c:pt idx="10">
                  <c:v>May 2012</c:v>
                </c:pt>
                <c:pt idx="11">
                  <c:v>Jun 2012</c:v>
                </c:pt>
              </c:strCache>
            </c:strRef>
          </c:cat>
          <c:val>
            <c:numRef>
              <c:f>'FY12'!$B$6:$M$6</c:f>
              <c:numCache>
                <c:formatCode>0</c:formatCode>
                <c:ptCount val="12"/>
                <c:pt idx="0">
                  <c:v>4812</c:v>
                </c:pt>
                <c:pt idx="1">
                  <c:v>4662</c:v>
                </c:pt>
                <c:pt idx="2">
                  <c:v>6283</c:v>
                </c:pt>
                <c:pt idx="3">
                  <c:v>7045</c:v>
                </c:pt>
                <c:pt idx="4">
                  <c:v>6800</c:v>
                </c:pt>
                <c:pt idx="5">
                  <c:v>4353</c:v>
                </c:pt>
                <c:pt idx="6">
                  <c:v>5045</c:v>
                </c:pt>
                <c:pt idx="7">
                  <c:v>8155</c:v>
                </c:pt>
                <c:pt idx="8">
                  <c:v>7155</c:v>
                </c:pt>
                <c:pt idx="9">
                  <c:v>8284</c:v>
                </c:pt>
                <c:pt idx="10">
                  <c:v>3933</c:v>
                </c:pt>
                <c:pt idx="11">
                  <c:v>4258</c:v>
                </c:pt>
              </c:numCache>
            </c:numRef>
          </c:val>
          <c:smooth val="0"/>
        </c:ser>
        <c:ser>
          <c:idx val="5"/>
          <c:order val="5"/>
          <c:tx>
            <c:strRef>
              <c:f>'FY12'!$A$7</c:f>
              <c:strCache>
                <c:ptCount val="1"/>
                <c:pt idx="0">
                  <c:v>Wiley Online Library</c:v>
                </c:pt>
              </c:strCache>
            </c:strRef>
          </c:tx>
          <c:cat>
            <c:strRef>
              <c:f>'FY12'!$B$1:$M$1</c:f>
              <c:strCache>
                <c:ptCount val="12"/>
                <c:pt idx="0">
                  <c:v>Jul 2011</c:v>
                </c:pt>
                <c:pt idx="1">
                  <c:v>Aug 2011</c:v>
                </c:pt>
                <c:pt idx="2">
                  <c:v>Sep 2011</c:v>
                </c:pt>
                <c:pt idx="3">
                  <c:v>Oct 2011</c:v>
                </c:pt>
                <c:pt idx="4">
                  <c:v>Nov 2011</c:v>
                </c:pt>
                <c:pt idx="5">
                  <c:v>Dec 2011</c:v>
                </c:pt>
                <c:pt idx="6">
                  <c:v>Jan 2012</c:v>
                </c:pt>
                <c:pt idx="7">
                  <c:v>Feb 2012</c:v>
                </c:pt>
                <c:pt idx="8">
                  <c:v>Mar 2012</c:v>
                </c:pt>
                <c:pt idx="9">
                  <c:v>Apr 2012</c:v>
                </c:pt>
                <c:pt idx="10">
                  <c:v>May 2012</c:v>
                </c:pt>
                <c:pt idx="11">
                  <c:v>Jun 2012</c:v>
                </c:pt>
              </c:strCache>
            </c:strRef>
          </c:cat>
          <c:val>
            <c:numRef>
              <c:f>'FY12'!$B$7:$M$7</c:f>
              <c:numCache>
                <c:formatCode>0</c:formatCode>
                <c:ptCount val="12"/>
                <c:pt idx="0">
                  <c:v>1417</c:v>
                </c:pt>
                <c:pt idx="1">
                  <c:v>1390</c:v>
                </c:pt>
                <c:pt idx="2">
                  <c:v>2498</c:v>
                </c:pt>
                <c:pt idx="3">
                  <c:v>3373</c:v>
                </c:pt>
                <c:pt idx="4">
                  <c:v>3194</c:v>
                </c:pt>
                <c:pt idx="5">
                  <c:v>2110</c:v>
                </c:pt>
                <c:pt idx="6">
                  <c:v>2952</c:v>
                </c:pt>
                <c:pt idx="7">
                  <c:v>3969</c:v>
                </c:pt>
                <c:pt idx="8">
                  <c:v>3758</c:v>
                </c:pt>
                <c:pt idx="9">
                  <c:v>4343</c:v>
                </c:pt>
                <c:pt idx="10">
                  <c:v>1955</c:v>
                </c:pt>
                <c:pt idx="11">
                  <c:v>1700</c:v>
                </c:pt>
              </c:numCache>
            </c:numRef>
          </c:val>
          <c:smooth val="0"/>
        </c:ser>
        <c:dLbls>
          <c:showLegendKey val="0"/>
          <c:showVal val="0"/>
          <c:showCatName val="0"/>
          <c:showSerName val="0"/>
          <c:showPercent val="0"/>
          <c:showBubbleSize val="0"/>
        </c:dLbls>
        <c:marker val="1"/>
        <c:smooth val="0"/>
        <c:axId val="194406272"/>
        <c:axId val="194407808"/>
      </c:lineChart>
      <c:catAx>
        <c:axId val="194406272"/>
        <c:scaling>
          <c:orientation val="minMax"/>
        </c:scaling>
        <c:delete val="0"/>
        <c:axPos val="b"/>
        <c:majorTickMark val="none"/>
        <c:minorTickMark val="none"/>
        <c:tickLblPos val="nextTo"/>
        <c:crossAx val="194407808"/>
        <c:crosses val="autoZero"/>
        <c:auto val="1"/>
        <c:lblAlgn val="ctr"/>
        <c:lblOffset val="100"/>
        <c:noMultiLvlLbl val="0"/>
      </c:catAx>
      <c:valAx>
        <c:axId val="194407808"/>
        <c:scaling>
          <c:orientation val="minMax"/>
        </c:scaling>
        <c:delete val="0"/>
        <c:axPos val="l"/>
        <c:majorGridlines/>
        <c:title>
          <c:tx>
            <c:rich>
              <a:bodyPr/>
              <a:lstStyle/>
              <a:p>
                <a:pPr>
                  <a:defRPr/>
                </a:pPr>
                <a:r>
                  <a:rPr lang="en-US"/>
                  <a:t>Full Text Requests</a:t>
                </a:r>
              </a:p>
            </c:rich>
          </c:tx>
          <c:layout/>
          <c:overlay val="0"/>
        </c:title>
        <c:numFmt formatCode="0" sourceLinked="1"/>
        <c:majorTickMark val="none"/>
        <c:minorTickMark val="none"/>
        <c:tickLblPos val="nextTo"/>
        <c:crossAx val="194406272"/>
        <c:crosses val="autoZero"/>
        <c:crossBetween val="between"/>
      </c:valAx>
    </c:plotArea>
    <c:legend>
      <c:legendPos val="r"/>
      <c:layout/>
      <c:overlay val="0"/>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A4FB07E-DAA3-49AC-AF85-07691458883B}" type="datetimeFigureOut">
              <a:rPr lang="en-US" smtClean="0"/>
              <a:t>10/25/2012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36DACFD-CEA1-455A-9A67-4DDF0D6C8131}" type="slidenum">
              <a:rPr lang="en-US" smtClean="0"/>
              <a:t>‹#›</a:t>
            </a:fld>
            <a:endParaRPr lang="en-US"/>
          </a:p>
        </p:txBody>
      </p:sp>
    </p:spTree>
    <p:extLst>
      <p:ext uri="{BB962C8B-B14F-4D97-AF65-F5344CB8AC3E}">
        <p14:creationId xmlns:p14="http://schemas.microsoft.com/office/powerpoint/2010/main" val="34923931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E3781F-9AAC-488E-A98A-A9A06334FC65}" type="datetimeFigureOut">
              <a:rPr lang="en-US" smtClean="0"/>
              <a:t>10/25/2012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C7F708-CA75-4EA4-825B-939367619A08}" type="slidenum">
              <a:rPr lang="en-US" smtClean="0"/>
              <a:t>‹#›</a:t>
            </a:fld>
            <a:endParaRPr lang="en-US"/>
          </a:p>
        </p:txBody>
      </p:sp>
    </p:spTree>
    <p:extLst>
      <p:ext uri="{BB962C8B-B14F-4D97-AF65-F5344CB8AC3E}">
        <p14:creationId xmlns:p14="http://schemas.microsoft.com/office/powerpoint/2010/main" val="146729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libguides.lib.muohio.edu/content.php?pid=101466&amp;sid=1966575"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Numbers Game: Collecting, Compiling and Utilizing</a:t>
            </a:r>
            <a:r>
              <a:rPr lang="en-US" baseline="0" dirty="0" smtClean="0"/>
              <a:t> Usage Data in an Academic Library</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1</a:t>
            </a:fld>
            <a:endParaRPr lang="en-US"/>
          </a:p>
        </p:txBody>
      </p:sp>
    </p:spTree>
    <p:extLst>
      <p:ext uri="{BB962C8B-B14F-4D97-AF65-F5344CB8AC3E}">
        <p14:creationId xmlns:p14="http://schemas.microsoft.com/office/powerpoint/2010/main" val="30360297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nSpc>
                <a:spcPct val="115000"/>
              </a:lnSpc>
              <a:spcBef>
                <a:spcPts val="0"/>
              </a:spcBef>
              <a:spcAft>
                <a:spcPts val="0"/>
              </a:spcAft>
              <a:buFont typeface="+mj-lt"/>
              <a:buNone/>
            </a:pPr>
            <a:r>
              <a:rPr lang="en-US" sz="1200" dirty="0" smtClean="0">
                <a:effectLst/>
                <a:latin typeface="+mn-lt"/>
                <a:ea typeface="Calibri"/>
                <a:cs typeface="Calibri"/>
              </a:rPr>
              <a:t>Storing, Compiling,</a:t>
            </a:r>
            <a:r>
              <a:rPr lang="en-US" sz="1200" baseline="0" dirty="0" smtClean="0">
                <a:effectLst/>
                <a:latin typeface="+mn-lt"/>
                <a:ea typeface="Calibri"/>
                <a:cs typeface="Calibri"/>
              </a:rPr>
              <a:t> and Disseminating E-Resource </a:t>
            </a:r>
            <a:r>
              <a:rPr lang="en-US" sz="1200" baseline="0" dirty="0" err="1" smtClean="0">
                <a:effectLst/>
                <a:latin typeface="+mn-lt"/>
                <a:ea typeface="Calibri"/>
                <a:cs typeface="Calibri"/>
              </a:rPr>
              <a:t>Uage</a:t>
            </a:r>
            <a:r>
              <a:rPr lang="en-US" sz="1200" baseline="0" dirty="0" smtClean="0">
                <a:effectLst/>
                <a:latin typeface="+mn-lt"/>
                <a:ea typeface="Calibri"/>
                <a:cs typeface="Calibri"/>
              </a:rPr>
              <a:t> Data</a:t>
            </a:r>
            <a:endParaRPr lang="en-US" sz="1200" dirty="0" smtClean="0">
              <a:effectLst/>
              <a:latin typeface="+mn-lt"/>
              <a:ea typeface="Calibri"/>
              <a:cs typeface="Calibri"/>
            </a:endParaRPr>
          </a:p>
          <a:p>
            <a:pPr marL="742950" marR="0" lvl="1" indent="-285750">
              <a:lnSpc>
                <a:spcPct val="115000"/>
              </a:lnSpc>
              <a:spcBef>
                <a:spcPts val="0"/>
              </a:spcBef>
              <a:spcAft>
                <a:spcPts val="0"/>
              </a:spcAft>
              <a:buFont typeface="+mj-lt"/>
              <a:buAutoNum type="alphaLcPeriod"/>
            </a:pPr>
            <a:r>
              <a:rPr lang="en-US" sz="1200" dirty="0" smtClean="0">
                <a:effectLst/>
                <a:latin typeface="+mn-lt"/>
                <a:ea typeface="Calibri"/>
                <a:cs typeface="Calibri"/>
              </a:rPr>
              <a:t>Once you have retrieved the statistics from the vendor, you need to think about where you will save and store your reports.  You’ll also need to decide where you can place the reports to make them accessible to other staff.</a:t>
            </a:r>
            <a:endParaRPr lang="en-US" sz="1100" dirty="0" smtClean="0">
              <a:effectLst/>
              <a:latin typeface="+mn-lt"/>
              <a:ea typeface="Calibri"/>
              <a:cs typeface="Times New Roman"/>
            </a:endParaRPr>
          </a:p>
          <a:p>
            <a:pPr marL="342900" marR="0" lvl="0" indent="-342900">
              <a:lnSpc>
                <a:spcPct val="115000"/>
              </a:lnSpc>
              <a:spcBef>
                <a:spcPts val="0"/>
              </a:spcBef>
              <a:spcAft>
                <a:spcPts val="0"/>
              </a:spcAft>
              <a:buFont typeface="+mj-lt"/>
              <a:buAutoNum type="arabicPeriod"/>
            </a:pPr>
            <a:r>
              <a:rPr lang="en-US" sz="1200" b="1" dirty="0" smtClean="0">
                <a:effectLst/>
                <a:latin typeface="+mn-lt"/>
                <a:ea typeface="Calibri"/>
                <a:cs typeface="Calibri"/>
              </a:rPr>
              <a:t>Getting Started:  Where (Library)</a:t>
            </a:r>
            <a:endParaRPr lang="en-US" sz="1100" dirty="0" smtClean="0">
              <a:effectLst/>
              <a:latin typeface="+mn-lt"/>
              <a:ea typeface="Calibri"/>
              <a:cs typeface="Times New Roman"/>
            </a:endParaRPr>
          </a:p>
          <a:p>
            <a:pPr marL="742950" marR="0" lvl="1" indent="-285750">
              <a:lnSpc>
                <a:spcPct val="115000"/>
              </a:lnSpc>
              <a:spcBef>
                <a:spcPts val="0"/>
              </a:spcBef>
              <a:spcAft>
                <a:spcPts val="0"/>
              </a:spcAft>
              <a:buFont typeface="+mj-lt"/>
              <a:buAutoNum type="alphaLcPeriod"/>
            </a:pPr>
            <a:r>
              <a:rPr lang="en-US" sz="1200" dirty="0" smtClean="0">
                <a:effectLst/>
                <a:latin typeface="+mn-lt"/>
                <a:ea typeface="Calibri"/>
                <a:cs typeface="Calibri"/>
              </a:rPr>
              <a:t>There are a number of free or low cost products that you can use in the process of saving, storing and posting stats.  Some of these products are free and others are low-cost, especially for institutions.  Just because you don’t have a commercial system doesn’t mean you can’t manage usage reports.</a:t>
            </a:r>
            <a:endParaRPr lang="en-US" sz="1100" dirty="0" smtClean="0">
              <a:effectLst/>
              <a:latin typeface="+mn-lt"/>
              <a:ea typeface="Calibri"/>
              <a:cs typeface="Times New Roman"/>
            </a:endParaRPr>
          </a:p>
          <a:p>
            <a:pPr marL="1143000" marR="0" lvl="2" indent="-228600">
              <a:lnSpc>
                <a:spcPct val="115000"/>
              </a:lnSpc>
              <a:spcBef>
                <a:spcPts val="0"/>
              </a:spcBef>
              <a:spcAft>
                <a:spcPts val="0"/>
              </a:spcAft>
              <a:buFont typeface="+mj-lt"/>
              <a:buAutoNum type="romanLcPeriod"/>
            </a:pPr>
            <a:r>
              <a:rPr lang="en-US" sz="1200" dirty="0" smtClean="0">
                <a:effectLst/>
                <a:latin typeface="+mn-lt"/>
                <a:ea typeface="Calibri"/>
                <a:cs typeface="Calibri"/>
              </a:rPr>
              <a:t>Google docs/Google cloud connect</a:t>
            </a:r>
            <a:endParaRPr lang="en-US" sz="1100" dirty="0" smtClean="0">
              <a:effectLst/>
              <a:latin typeface="+mn-lt"/>
              <a:ea typeface="Calibri"/>
              <a:cs typeface="Times New Roman"/>
            </a:endParaRPr>
          </a:p>
          <a:p>
            <a:pPr marL="1143000" marR="0" lvl="2" indent="-228600">
              <a:lnSpc>
                <a:spcPct val="115000"/>
              </a:lnSpc>
              <a:spcBef>
                <a:spcPts val="0"/>
              </a:spcBef>
              <a:spcAft>
                <a:spcPts val="0"/>
              </a:spcAft>
              <a:buFont typeface="+mj-lt"/>
              <a:buAutoNum type="romanLcPeriod"/>
            </a:pPr>
            <a:r>
              <a:rPr lang="en-US" sz="1200" dirty="0" smtClean="0">
                <a:effectLst/>
                <a:latin typeface="+mn-lt"/>
                <a:ea typeface="Calibri"/>
                <a:cs typeface="Calibri"/>
              </a:rPr>
              <a:t>Microsoft Excel/Access</a:t>
            </a:r>
            <a:endParaRPr lang="en-US" sz="1100" dirty="0" smtClean="0">
              <a:effectLst/>
              <a:latin typeface="+mn-lt"/>
              <a:ea typeface="Calibri"/>
              <a:cs typeface="Times New Roman"/>
            </a:endParaRPr>
          </a:p>
          <a:p>
            <a:pPr marL="1143000" marR="0" lvl="2" indent="-228600">
              <a:lnSpc>
                <a:spcPct val="115000"/>
              </a:lnSpc>
              <a:spcBef>
                <a:spcPts val="0"/>
              </a:spcBef>
              <a:spcAft>
                <a:spcPts val="0"/>
              </a:spcAft>
              <a:buFont typeface="+mj-lt"/>
              <a:buAutoNum type="romanLcPeriod"/>
            </a:pPr>
            <a:r>
              <a:rPr lang="en-US" sz="1200" dirty="0" smtClean="0">
                <a:effectLst/>
                <a:latin typeface="+mn-lt"/>
                <a:ea typeface="Calibri"/>
                <a:cs typeface="Calibri"/>
              </a:rPr>
              <a:t>Open Office</a:t>
            </a:r>
            <a:endParaRPr lang="en-US" sz="1100" dirty="0" smtClean="0">
              <a:effectLst/>
              <a:latin typeface="+mn-lt"/>
              <a:ea typeface="Calibri"/>
              <a:cs typeface="Times New Roman"/>
            </a:endParaRPr>
          </a:p>
          <a:p>
            <a:pPr marL="1143000" marR="0" lvl="2" indent="-228600">
              <a:lnSpc>
                <a:spcPct val="115000"/>
              </a:lnSpc>
              <a:spcBef>
                <a:spcPts val="0"/>
              </a:spcBef>
              <a:spcAft>
                <a:spcPts val="0"/>
              </a:spcAft>
              <a:buFont typeface="+mj-lt"/>
              <a:buAutoNum type="romanLcPeriod"/>
            </a:pPr>
            <a:r>
              <a:rPr lang="en-US" sz="1200" dirty="0" err="1" smtClean="0">
                <a:effectLst/>
                <a:latin typeface="+mn-lt"/>
                <a:ea typeface="Calibri"/>
                <a:cs typeface="Calibri"/>
              </a:rPr>
              <a:t>Dropbox</a:t>
            </a:r>
            <a:endParaRPr lang="en-US" sz="1100" dirty="0" smtClean="0">
              <a:effectLst/>
              <a:latin typeface="+mn-lt"/>
              <a:ea typeface="Calibri"/>
              <a:cs typeface="Times New Roman"/>
            </a:endParaRPr>
          </a:p>
          <a:p>
            <a:pPr marL="1143000" marR="0" lvl="2" indent="-228600">
              <a:lnSpc>
                <a:spcPct val="115000"/>
              </a:lnSpc>
              <a:spcBef>
                <a:spcPts val="0"/>
              </a:spcBef>
              <a:spcAft>
                <a:spcPts val="0"/>
              </a:spcAft>
              <a:buFont typeface="+mj-lt"/>
              <a:buAutoNum type="romanLcPeriod"/>
            </a:pPr>
            <a:r>
              <a:rPr lang="en-US" sz="1200" dirty="0" smtClean="0">
                <a:effectLst/>
                <a:latin typeface="+mn-lt"/>
                <a:ea typeface="Calibri"/>
                <a:cs typeface="Calibri"/>
              </a:rPr>
              <a:t>LibGuides</a:t>
            </a:r>
            <a:endParaRPr lang="en-US" sz="1100" dirty="0" smtClean="0">
              <a:effectLst/>
              <a:latin typeface="+mn-lt"/>
              <a:ea typeface="Calibri"/>
              <a:cs typeface="Times New Roman"/>
            </a:endParaRPr>
          </a:p>
          <a:p>
            <a:pPr marL="1143000" marR="0" lvl="2" indent="-228600">
              <a:lnSpc>
                <a:spcPct val="115000"/>
              </a:lnSpc>
              <a:spcBef>
                <a:spcPts val="0"/>
              </a:spcBef>
              <a:spcAft>
                <a:spcPts val="0"/>
              </a:spcAft>
              <a:buFont typeface="+mj-lt"/>
              <a:buAutoNum type="romanLcPeriod"/>
            </a:pPr>
            <a:r>
              <a:rPr lang="en-US" sz="1200" dirty="0" smtClean="0">
                <a:effectLst/>
                <a:latin typeface="+mn-lt"/>
                <a:ea typeface="Calibri"/>
                <a:cs typeface="Calibri"/>
              </a:rPr>
              <a:t>CORAL</a:t>
            </a:r>
            <a:endParaRPr lang="en-US" sz="1100" dirty="0" smtClean="0">
              <a:effectLst/>
              <a:latin typeface="+mn-lt"/>
              <a:ea typeface="Calibri"/>
              <a:cs typeface="Times New Roman"/>
            </a:endParaRPr>
          </a:p>
          <a:p>
            <a:pPr marL="1143000" marR="0" lvl="2" indent="-228600">
              <a:lnSpc>
                <a:spcPct val="115000"/>
              </a:lnSpc>
              <a:spcBef>
                <a:spcPts val="0"/>
              </a:spcBef>
              <a:spcAft>
                <a:spcPts val="0"/>
              </a:spcAft>
              <a:buFont typeface="+mj-lt"/>
              <a:buAutoNum type="romanLcPeriod"/>
            </a:pPr>
            <a:r>
              <a:rPr lang="en-US" sz="1200" dirty="0" err="1" smtClean="0">
                <a:effectLst/>
                <a:latin typeface="+mn-lt"/>
                <a:ea typeface="Calibri"/>
                <a:cs typeface="Calibri"/>
              </a:rPr>
              <a:t>ERMes</a:t>
            </a:r>
            <a:endParaRPr lang="en-US" sz="1100" dirty="0" smtClean="0">
              <a:effectLst/>
              <a:latin typeface="+mn-lt"/>
              <a:ea typeface="Calibri"/>
              <a:cs typeface="Times New Roman"/>
            </a:endParaRPr>
          </a:p>
          <a:p>
            <a:pPr marL="1143000" marR="0" lvl="2" indent="-228600">
              <a:lnSpc>
                <a:spcPct val="115000"/>
              </a:lnSpc>
              <a:spcBef>
                <a:spcPts val="0"/>
              </a:spcBef>
              <a:spcAft>
                <a:spcPts val="0"/>
              </a:spcAft>
              <a:buFont typeface="+mj-lt"/>
              <a:buAutoNum type="romanLcPeriod"/>
            </a:pPr>
            <a:r>
              <a:rPr lang="en-US" sz="1200" dirty="0" err="1" smtClean="0">
                <a:effectLst/>
                <a:latin typeface="+mn-lt"/>
                <a:ea typeface="Calibri"/>
                <a:cs typeface="Calibri"/>
              </a:rPr>
              <a:t>PBWiki</a:t>
            </a:r>
            <a:endParaRPr lang="en-US" sz="1100" dirty="0" smtClean="0">
              <a:effectLst/>
              <a:latin typeface="+mn-lt"/>
              <a:ea typeface="Calibri"/>
              <a:cs typeface="Times New Roman"/>
            </a:endParaRPr>
          </a:p>
          <a:p>
            <a:pPr marL="1143000" marR="0" lvl="2" indent="-228600">
              <a:lnSpc>
                <a:spcPct val="115000"/>
              </a:lnSpc>
              <a:spcBef>
                <a:spcPts val="0"/>
              </a:spcBef>
              <a:spcAft>
                <a:spcPts val="1000"/>
              </a:spcAft>
              <a:buFont typeface="+mj-lt"/>
              <a:buAutoNum type="romanLcPeriod"/>
            </a:pPr>
            <a:r>
              <a:rPr lang="en-US" sz="1200" dirty="0" smtClean="0">
                <a:effectLst/>
                <a:latin typeface="+mn-lt"/>
                <a:ea typeface="Calibri"/>
                <a:cs typeface="Calibri"/>
              </a:rPr>
              <a:t>Course Management Software (Moodle, Sakai, Blackboard)</a:t>
            </a:r>
            <a:endParaRPr lang="en-US" sz="1100" dirty="0" smtClean="0">
              <a:effectLst/>
              <a:latin typeface="+mn-lt"/>
              <a:ea typeface="Calibri"/>
              <a:cs typeface="Times New Roman"/>
            </a:endParaRPr>
          </a:p>
          <a:p>
            <a:pPr marL="0" marR="0">
              <a:lnSpc>
                <a:spcPct val="115000"/>
              </a:lnSpc>
              <a:spcBef>
                <a:spcPts val="0"/>
              </a:spcBef>
              <a:spcAft>
                <a:spcPts val="1000"/>
              </a:spcAft>
            </a:pPr>
            <a:r>
              <a:rPr lang="en-US" sz="1200" dirty="0" smtClean="0">
                <a:effectLst/>
                <a:latin typeface="+mn-lt"/>
                <a:ea typeface="Calibri"/>
                <a:cs typeface="Calibri"/>
              </a:rPr>
              <a:t> </a:t>
            </a:r>
            <a:endParaRPr lang="en-US" sz="1100" dirty="0" smtClean="0">
              <a:effectLst/>
              <a:latin typeface="+mn-lt"/>
              <a:ea typeface="Calibri"/>
              <a:cs typeface="Times New Roman"/>
            </a:endParaRPr>
          </a:p>
          <a:p>
            <a:pPr marL="0" marR="0">
              <a:lnSpc>
                <a:spcPct val="115000"/>
              </a:lnSpc>
              <a:spcBef>
                <a:spcPts val="0"/>
              </a:spcBef>
              <a:spcAft>
                <a:spcPts val="1000"/>
              </a:spcAft>
            </a:pPr>
            <a:r>
              <a:rPr lang="en-US" sz="1200" dirty="0" smtClean="0">
                <a:effectLst/>
                <a:latin typeface="+mn-lt"/>
                <a:ea typeface="Calibri"/>
                <a:cs typeface="Calibri"/>
              </a:rPr>
              <a:t> </a:t>
            </a:r>
            <a:endParaRPr lang="en-US" sz="1100" dirty="0" smtClean="0">
              <a:effectLst/>
              <a:latin typeface="+mn-lt"/>
              <a:ea typeface="Calibri"/>
              <a:cs typeface="Times New Roman"/>
            </a:endParaRPr>
          </a:p>
          <a:p>
            <a:pPr marL="0" marR="0">
              <a:lnSpc>
                <a:spcPct val="115000"/>
              </a:lnSpc>
              <a:spcBef>
                <a:spcPts val="0"/>
              </a:spcBef>
              <a:spcAft>
                <a:spcPts val="1000"/>
              </a:spcAft>
            </a:pPr>
            <a:r>
              <a:rPr lang="en-US" sz="1200" dirty="0" smtClean="0">
                <a:effectLst/>
                <a:latin typeface="+mn-lt"/>
                <a:ea typeface="Calibri"/>
                <a:cs typeface="Calibri"/>
              </a:rPr>
              <a:t> </a:t>
            </a:r>
            <a:endParaRPr lang="en-US" sz="1100" dirty="0" smtClean="0">
              <a:effectLst/>
              <a:latin typeface="+mn-lt"/>
              <a:ea typeface="Calibri"/>
              <a:cs typeface="Times New Roman"/>
            </a:endParaRPr>
          </a:p>
          <a:p>
            <a:pPr marL="0" marR="0">
              <a:lnSpc>
                <a:spcPct val="115000"/>
              </a:lnSpc>
              <a:spcBef>
                <a:spcPts val="0"/>
              </a:spcBef>
              <a:spcAft>
                <a:spcPts val="1000"/>
              </a:spcAft>
            </a:pPr>
            <a:r>
              <a:rPr lang="en-US" sz="1200" dirty="0" smtClean="0">
                <a:effectLst/>
                <a:latin typeface="+mn-lt"/>
                <a:ea typeface="Calibri"/>
                <a:cs typeface="Calibri"/>
              </a:rPr>
              <a:t> </a:t>
            </a:r>
            <a:endParaRPr lang="en-US" sz="1100" dirty="0" smtClean="0">
              <a:effectLst/>
              <a:latin typeface="+mn-lt"/>
              <a:ea typeface="Calibri"/>
              <a:cs typeface="Times New Roman"/>
            </a:endParaRPr>
          </a:p>
          <a:p>
            <a:pPr marL="0" marR="0">
              <a:lnSpc>
                <a:spcPct val="115000"/>
              </a:lnSpc>
              <a:spcBef>
                <a:spcPts val="0"/>
              </a:spcBef>
              <a:spcAft>
                <a:spcPts val="1000"/>
              </a:spcAft>
            </a:pPr>
            <a:r>
              <a:rPr lang="en-US" sz="1200" dirty="0" smtClean="0">
                <a:effectLst/>
                <a:latin typeface="+mn-lt"/>
                <a:ea typeface="Calibri"/>
                <a:cs typeface="Calibri"/>
              </a:rPr>
              <a:t> </a:t>
            </a:r>
            <a:endParaRPr lang="en-US" sz="1100" dirty="0" smtClean="0">
              <a:effectLst/>
              <a:latin typeface="+mn-lt"/>
              <a:ea typeface="Calibri"/>
              <a:cs typeface="Times New Roman"/>
            </a:endParaRPr>
          </a:p>
          <a:p>
            <a:pPr marL="342900" marR="0" lvl="0" indent="-342900">
              <a:lnSpc>
                <a:spcPct val="115000"/>
              </a:lnSpc>
              <a:spcBef>
                <a:spcPts val="0"/>
              </a:spcBef>
              <a:spcAft>
                <a:spcPts val="0"/>
              </a:spcAft>
              <a:buFont typeface="+mj-lt"/>
              <a:buAutoNum type="arabicPeriod"/>
            </a:pPr>
            <a:r>
              <a:rPr lang="en-US" sz="1200" b="1" dirty="0" smtClean="0">
                <a:effectLst/>
                <a:latin typeface="+mn-lt"/>
                <a:ea typeface="Calibri"/>
                <a:cs typeface="Calibri"/>
              </a:rPr>
              <a:t>Getting Started:  Where (Library) </a:t>
            </a:r>
            <a:endParaRPr lang="en-US" sz="1100" dirty="0" smtClean="0">
              <a:effectLst/>
              <a:latin typeface="+mn-lt"/>
              <a:ea typeface="Calibri"/>
              <a:cs typeface="Times New Roman"/>
            </a:endParaRPr>
          </a:p>
          <a:p>
            <a:pPr marL="742950" marR="0" lvl="1" indent="-285750">
              <a:lnSpc>
                <a:spcPct val="115000"/>
              </a:lnSpc>
              <a:spcBef>
                <a:spcPts val="0"/>
              </a:spcBef>
              <a:spcAft>
                <a:spcPts val="0"/>
              </a:spcAft>
              <a:buFont typeface="+mj-lt"/>
              <a:buAutoNum type="alphaLcPeriod"/>
            </a:pPr>
            <a:r>
              <a:rPr lang="en-US" sz="1200" dirty="0" smtClean="0">
                <a:effectLst/>
                <a:latin typeface="+mn-lt"/>
                <a:ea typeface="Calibri"/>
                <a:cs typeface="Calibri"/>
              </a:rPr>
              <a:t>There are now a number of commercial products around that handle usage statistics.  I’m not going to talk about these too much, as you’ll hear more about some of these over the next day and a half.  </a:t>
            </a:r>
            <a:endParaRPr lang="en-US" sz="1100" dirty="0" smtClean="0">
              <a:effectLst/>
              <a:latin typeface="+mn-lt"/>
              <a:ea typeface="Calibri"/>
              <a:cs typeface="Times New Roman"/>
            </a:endParaRPr>
          </a:p>
          <a:p>
            <a:pPr marL="742950" marR="0" lvl="1" indent="-285750">
              <a:lnSpc>
                <a:spcPct val="115000"/>
              </a:lnSpc>
              <a:spcBef>
                <a:spcPts val="0"/>
              </a:spcBef>
              <a:spcAft>
                <a:spcPts val="0"/>
              </a:spcAft>
              <a:buFont typeface="+mj-lt"/>
              <a:buAutoNum type="alphaLcPeriod"/>
            </a:pPr>
            <a:r>
              <a:rPr lang="en-US" sz="1200" dirty="0" smtClean="0">
                <a:effectLst/>
                <a:latin typeface="+mn-lt"/>
                <a:ea typeface="Calibri"/>
                <a:cs typeface="Calibri"/>
              </a:rPr>
              <a:t>Commercial Products</a:t>
            </a:r>
            <a:endParaRPr lang="en-US" sz="1100" dirty="0" smtClean="0">
              <a:effectLst/>
              <a:latin typeface="+mn-lt"/>
              <a:ea typeface="Calibri"/>
              <a:cs typeface="Times New Roman"/>
            </a:endParaRPr>
          </a:p>
          <a:p>
            <a:pPr marL="1143000" marR="0" lvl="2" indent="-228600">
              <a:lnSpc>
                <a:spcPct val="115000"/>
              </a:lnSpc>
              <a:spcBef>
                <a:spcPts val="0"/>
              </a:spcBef>
              <a:spcAft>
                <a:spcPts val="0"/>
              </a:spcAft>
              <a:buFont typeface="+mj-lt"/>
              <a:buAutoNum type="romanLcPeriod"/>
            </a:pPr>
            <a:r>
              <a:rPr lang="en-US" sz="1200" dirty="0" smtClean="0">
                <a:effectLst/>
                <a:latin typeface="+mn-lt"/>
                <a:ea typeface="Calibri"/>
                <a:cs typeface="Calibri"/>
              </a:rPr>
              <a:t>Scholarly Stats (Swets)</a:t>
            </a:r>
            <a:endParaRPr lang="en-US" sz="1100" dirty="0" smtClean="0">
              <a:effectLst/>
              <a:latin typeface="+mn-lt"/>
              <a:ea typeface="Calibri"/>
              <a:cs typeface="Times New Roman"/>
            </a:endParaRPr>
          </a:p>
          <a:p>
            <a:pPr marL="1143000" marR="0" lvl="2" indent="-228600">
              <a:lnSpc>
                <a:spcPct val="115000"/>
              </a:lnSpc>
              <a:spcBef>
                <a:spcPts val="0"/>
              </a:spcBef>
              <a:spcAft>
                <a:spcPts val="0"/>
              </a:spcAft>
              <a:buFont typeface="+mj-lt"/>
              <a:buAutoNum type="romanLcPeriod"/>
            </a:pPr>
            <a:r>
              <a:rPr lang="en-US" sz="1200" dirty="0" smtClean="0">
                <a:effectLst/>
                <a:latin typeface="+mn-lt"/>
                <a:ea typeface="Calibri"/>
                <a:cs typeface="Calibri"/>
              </a:rPr>
              <a:t>EBSCONET Usage Consolidation</a:t>
            </a:r>
            <a:endParaRPr lang="en-US" sz="1100" dirty="0" smtClean="0">
              <a:effectLst/>
              <a:latin typeface="+mn-lt"/>
              <a:ea typeface="Calibri"/>
              <a:cs typeface="Times New Roman"/>
            </a:endParaRPr>
          </a:p>
          <a:p>
            <a:pPr marL="1143000" marR="0" lvl="2" indent="-228600">
              <a:lnSpc>
                <a:spcPct val="115000"/>
              </a:lnSpc>
              <a:spcBef>
                <a:spcPts val="0"/>
              </a:spcBef>
              <a:spcAft>
                <a:spcPts val="0"/>
              </a:spcAft>
              <a:buFont typeface="+mj-lt"/>
              <a:buAutoNum type="romanLcPeriod"/>
            </a:pPr>
            <a:r>
              <a:rPr lang="en-US" sz="1200" dirty="0" smtClean="0">
                <a:effectLst/>
                <a:latin typeface="+mn-lt"/>
                <a:ea typeface="Calibri"/>
                <a:cs typeface="Calibri"/>
              </a:rPr>
              <a:t>E-Stats for Libraries (</a:t>
            </a:r>
            <a:r>
              <a:rPr lang="en-US" sz="1200" dirty="0" err="1" smtClean="0">
                <a:effectLst/>
                <a:latin typeface="+mn-lt"/>
                <a:ea typeface="Calibri"/>
                <a:cs typeface="Calibri"/>
              </a:rPr>
              <a:t>Harrassowitz</a:t>
            </a:r>
            <a:r>
              <a:rPr lang="en-US" sz="1200" dirty="0" smtClean="0">
                <a:effectLst/>
                <a:latin typeface="+mn-lt"/>
                <a:ea typeface="Calibri"/>
                <a:cs typeface="Calibri"/>
              </a:rPr>
              <a:t>)</a:t>
            </a:r>
            <a:endParaRPr lang="en-US" sz="1100" dirty="0" smtClean="0">
              <a:effectLst/>
              <a:latin typeface="+mn-lt"/>
              <a:ea typeface="Calibri"/>
              <a:cs typeface="Times New Roman"/>
            </a:endParaRPr>
          </a:p>
          <a:p>
            <a:pPr marL="1143000" marR="0" lvl="2" indent="-228600">
              <a:lnSpc>
                <a:spcPct val="115000"/>
              </a:lnSpc>
              <a:spcBef>
                <a:spcPts val="0"/>
              </a:spcBef>
              <a:spcAft>
                <a:spcPts val="1000"/>
              </a:spcAft>
              <a:buFont typeface="+mj-lt"/>
              <a:buAutoNum type="romanLcPeriod"/>
            </a:pPr>
            <a:r>
              <a:rPr lang="en-US" sz="1200" dirty="0" smtClean="0">
                <a:effectLst/>
                <a:latin typeface="+mn-lt"/>
                <a:ea typeface="Calibri"/>
                <a:cs typeface="Calibri"/>
              </a:rPr>
              <a:t>360 Counter (Serials Solutions)</a:t>
            </a:r>
            <a:endParaRPr lang="en-US" sz="1100" dirty="0" smtClean="0">
              <a:effectLst/>
              <a:latin typeface="+mn-lt"/>
              <a:ea typeface="Calibri"/>
              <a:cs typeface="Times New Roman"/>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dirty="0" smtClean="0">
                <a:effectLst/>
                <a:latin typeface="+mn-lt"/>
                <a:ea typeface="Calibri"/>
                <a:cs typeface="Calibri"/>
              </a:rPr>
              <a:t>Our solution has taken two different directions, due to budgetary issues.  When I started, there was no money in the budget for a usage tool, so I found other ways to make our reports available.  Because I helped to develop our technical services LibGuide, I had a pretty good idea of how I could post reports or links to reports on the Guide.  What took some research was in finding a way to update the spreadsheets simultaneously, so that I wasn’t having to update the same report in three different places.</a:t>
            </a:r>
          </a:p>
          <a:p>
            <a:pPr marL="742950" marR="0" lvl="1" indent="-285750" algn="l" defTabSz="914400" rtl="0" eaLnBrk="1" fontAlgn="auto" latinLnBrk="0" hangingPunct="1">
              <a:lnSpc>
                <a:spcPct val="115000"/>
              </a:lnSpc>
              <a:spcBef>
                <a:spcPts val="0"/>
              </a:spcBef>
              <a:spcAft>
                <a:spcPts val="0"/>
              </a:spcAft>
              <a:buClrTx/>
              <a:buSzTx/>
              <a:buFont typeface="+mj-lt"/>
              <a:buAutoNum type="alphaLcPeriod"/>
              <a:tabLst/>
              <a:defRPr/>
            </a:pPr>
            <a:r>
              <a:rPr kumimoji="0" lang="en-US" sz="1200" b="0" i="0" u="none" strike="noStrike" kern="1200" cap="none" spc="0" normalizeH="0" baseline="0" noProof="0" dirty="0" smtClean="0">
                <a:ln>
                  <a:noFill/>
                </a:ln>
                <a:solidFill>
                  <a:prstClr val="black"/>
                </a:solidFill>
                <a:effectLst/>
                <a:uLnTx/>
                <a:uFillTx/>
                <a:latin typeface="+mn-lt"/>
                <a:ea typeface="Calibri"/>
                <a:cs typeface="Calibri"/>
              </a:rPr>
              <a:t>Excel – Google Cloud Connect – Google Docs – LibGuide</a:t>
            </a:r>
            <a:endParaRPr kumimoji="0" lang="en-US" sz="1100" b="0" i="0" u="none" strike="noStrike" kern="1200" cap="none" spc="0" normalizeH="0" baseline="0" noProof="0" dirty="0" smtClean="0">
              <a:ln>
                <a:noFill/>
              </a:ln>
              <a:solidFill>
                <a:prstClr val="black"/>
              </a:solidFill>
              <a:effectLst/>
              <a:uLnTx/>
              <a:uFillTx/>
              <a:latin typeface="+mn-lt"/>
              <a:ea typeface="Calibri"/>
              <a:cs typeface="Times New Roman"/>
            </a:endParaRPr>
          </a:p>
          <a:p>
            <a:pPr marL="742950" marR="0" lvl="1" indent="-285750" algn="l" defTabSz="914400" rtl="0" eaLnBrk="1" fontAlgn="auto" latinLnBrk="0" hangingPunct="1">
              <a:lnSpc>
                <a:spcPct val="115000"/>
              </a:lnSpc>
              <a:spcBef>
                <a:spcPts val="0"/>
              </a:spcBef>
              <a:spcAft>
                <a:spcPts val="0"/>
              </a:spcAft>
              <a:buClrTx/>
              <a:buSzTx/>
              <a:buFont typeface="+mj-lt"/>
              <a:buAutoNum type="alphaLcPeriod"/>
              <a:tabLst/>
              <a:defRPr/>
            </a:pPr>
            <a:r>
              <a:rPr kumimoji="0" lang="en-US" sz="1200" b="0" i="0" u="none" strike="noStrike" kern="1200" cap="none" spc="0" normalizeH="0" baseline="0" noProof="0" dirty="0" smtClean="0">
                <a:ln>
                  <a:noFill/>
                </a:ln>
                <a:solidFill>
                  <a:prstClr val="black"/>
                </a:solidFill>
                <a:effectLst/>
                <a:uLnTx/>
                <a:uFillTx/>
                <a:latin typeface="+mn-lt"/>
                <a:ea typeface="Calibri"/>
                <a:cs typeface="Calibri"/>
              </a:rPr>
              <a:t>Commercial Tools:  </a:t>
            </a:r>
            <a:r>
              <a:rPr kumimoji="0" lang="en-US" sz="1200" b="0" i="0" u="none" strike="noStrike" kern="1200" cap="none" spc="0" normalizeH="0" baseline="0" noProof="0" dirty="0" err="1" smtClean="0">
                <a:ln>
                  <a:noFill/>
                </a:ln>
                <a:solidFill>
                  <a:prstClr val="black"/>
                </a:solidFill>
                <a:effectLst/>
                <a:uLnTx/>
                <a:uFillTx/>
                <a:latin typeface="+mn-lt"/>
                <a:ea typeface="Calibri"/>
                <a:cs typeface="Calibri"/>
              </a:rPr>
              <a:t>Ebsco’s</a:t>
            </a:r>
            <a:r>
              <a:rPr kumimoji="0" lang="en-US" sz="1200" b="0" i="0" u="none" strike="noStrike" kern="1200" cap="none" spc="0" normalizeH="0" baseline="0" noProof="0" dirty="0" smtClean="0">
                <a:ln>
                  <a:noFill/>
                </a:ln>
                <a:solidFill>
                  <a:prstClr val="black"/>
                </a:solidFill>
                <a:effectLst/>
                <a:uLnTx/>
                <a:uFillTx/>
                <a:latin typeface="+mn-lt"/>
                <a:ea typeface="Calibri"/>
                <a:cs typeface="Calibri"/>
              </a:rPr>
              <a:t> Usage Consolidation</a:t>
            </a:r>
            <a:endParaRPr kumimoji="0" lang="en-US" sz="1100" b="0" i="0" u="none" strike="noStrike" kern="1200" cap="none" spc="0" normalizeH="0" baseline="0" noProof="0" dirty="0" smtClean="0">
              <a:ln>
                <a:noFill/>
              </a:ln>
              <a:solidFill>
                <a:prstClr val="black"/>
              </a:solidFill>
              <a:effectLst/>
              <a:uLnTx/>
              <a:uFillTx/>
              <a:latin typeface="+mn-lt"/>
              <a:ea typeface="Calibri"/>
              <a:cs typeface="Times New Roman"/>
            </a:endParaRPr>
          </a:p>
          <a:p>
            <a:pPr marL="1143000" marR="0" lvl="2" indent="-228600" algn="l" defTabSz="914400" rtl="0" eaLnBrk="1" fontAlgn="auto" latinLnBrk="0" hangingPunct="1">
              <a:lnSpc>
                <a:spcPct val="115000"/>
              </a:lnSpc>
              <a:spcBef>
                <a:spcPts val="0"/>
              </a:spcBef>
              <a:spcAft>
                <a:spcPts val="0"/>
              </a:spcAft>
              <a:buClrTx/>
              <a:buSzTx/>
              <a:buFont typeface="+mj-lt"/>
              <a:buAutoNum type="romanLcPeriod"/>
              <a:tabLst/>
              <a:defRPr/>
            </a:pPr>
            <a:r>
              <a:rPr kumimoji="0" lang="en-US" sz="1200" b="0" i="0" u="none" strike="noStrike" kern="1200" cap="none" spc="0" normalizeH="0" baseline="0" noProof="0" dirty="0" smtClean="0">
                <a:ln>
                  <a:noFill/>
                </a:ln>
                <a:solidFill>
                  <a:prstClr val="black"/>
                </a:solidFill>
                <a:effectLst/>
                <a:uLnTx/>
                <a:uFillTx/>
                <a:latin typeface="+mn-lt"/>
                <a:ea typeface="Calibri"/>
                <a:cs typeface="Calibri"/>
              </a:rPr>
              <a:t>SUSHI registry</a:t>
            </a:r>
            <a:endParaRPr kumimoji="0" lang="en-US" sz="1100" b="0" i="0" u="none" strike="noStrike" kern="1200" cap="none" spc="0" normalizeH="0" baseline="0" noProof="0" dirty="0" smtClean="0">
              <a:ln>
                <a:noFill/>
              </a:ln>
              <a:solidFill>
                <a:prstClr val="black"/>
              </a:solidFill>
              <a:effectLst/>
              <a:uLnTx/>
              <a:uFillTx/>
              <a:latin typeface="+mn-lt"/>
              <a:ea typeface="Calibri"/>
              <a:cs typeface="Times New Roman"/>
            </a:endParaRP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100" dirty="0" smtClean="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12</a:t>
            </a:fld>
            <a:endParaRPr lang="en-US"/>
          </a:p>
        </p:txBody>
      </p:sp>
    </p:spTree>
    <p:extLst>
      <p:ext uri="{BB962C8B-B14F-4D97-AF65-F5344CB8AC3E}">
        <p14:creationId xmlns:p14="http://schemas.microsoft.com/office/powerpoint/2010/main" val="15535314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My Tools Google Cloud Connect</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When </a:t>
            </a:r>
            <a:r>
              <a:rPr lang="en-US" sz="1200" kern="1200" dirty="0" err="1" smtClean="0">
                <a:solidFill>
                  <a:schemeClr val="tx1"/>
                </a:solidFill>
                <a:effectLst/>
                <a:latin typeface="+mn-lt"/>
                <a:ea typeface="+mn-ea"/>
                <a:cs typeface="+mn-cs"/>
              </a:rPr>
              <a:t>OffiSync</a:t>
            </a:r>
            <a:r>
              <a:rPr lang="en-US" sz="1200" kern="1200" dirty="0" smtClean="0">
                <a:solidFill>
                  <a:schemeClr val="tx1"/>
                </a:solidFill>
                <a:effectLst/>
                <a:latin typeface="+mn-lt"/>
                <a:ea typeface="+mn-ea"/>
                <a:cs typeface="+mn-cs"/>
              </a:rPr>
              <a:t> disappeared, I discovered Google Cloud Connect, which works in a similar way.  Each time you update the document after you sync it initially, it will be updated online, as well.  Each time I open my COUNTER report and paste in the new data, I’m able to sync the new content in my Google doc simultaneously.</a:t>
            </a:r>
            <a:endParaRPr lang="en-US" sz="11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13</a:t>
            </a:fld>
            <a:endParaRPr lang="en-US"/>
          </a:p>
        </p:txBody>
      </p:sp>
    </p:spTree>
    <p:extLst>
      <p:ext uri="{BB962C8B-B14F-4D97-AF65-F5344CB8AC3E}">
        <p14:creationId xmlns:p14="http://schemas.microsoft.com/office/powerpoint/2010/main" val="2751636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smtClean="0">
                <a:solidFill>
                  <a:schemeClr val="tx1"/>
                </a:solidFill>
                <a:effectLst/>
                <a:latin typeface="+mn-lt"/>
                <a:ea typeface="+mn-ea"/>
                <a:cs typeface="+mn-cs"/>
              </a:rPr>
              <a:t>My Tools: Publish to Web</a:t>
            </a:r>
          </a:p>
          <a:p>
            <a:pPr lvl="0"/>
            <a:r>
              <a:rPr lang="en-US" sz="1200" b="1" kern="1200" dirty="0" smtClean="0">
                <a:solidFill>
                  <a:schemeClr val="tx1"/>
                </a:solidFill>
                <a:effectLst/>
                <a:latin typeface="+mn-lt"/>
                <a:ea typeface="+mn-ea"/>
                <a:cs typeface="+mn-cs"/>
              </a:rPr>
              <a:t>Publish and Capture Link</a:t>
            </a:r>
            <a:endParaRPr lang="en-US" sz="11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In order to create a link to the report to post on my LibGuide, I use the “publish to the web” feature in Google docs.  Using this feature, I can generate a link which will allow the user to click and download the spreadsheet in Excel format on their own desktop.</a:t>
            </a:r>
            <a:endParaRPr lang="en-US" sz="11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14</a:t>
            </a:fld>
            <a:endParaRPr lang="en-US"/>
          </a:p>
        </p:txBody>
      </p:sp>
    </p:spTree>
    <p:extLst>
      <p:ext uri="{BB962C8B-B14F-4D97-AF65-F5344CB8AC3E}">
        <p14:creationId xmlns:p14="http://schemas.microsoft.com/office/powerpoint/2010/main" val="570405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smtClean="0">
                <a:solidFill>
                  <a:schemeClr val="tx1"/>
                </a:solidFill>
                <a:effectLst/>
                <a:latin typeface="+mn-lt"/>
                <a:ea typeface="+mn-ea"/>
                <a:cs typeface="+mn-cs"/>
              </a:rPr>
              <a:t>Disseminating Usage Data</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LibGuide E Resources Tab</a:t>
            </a:r>
            <a:endParaRPr lang="en-US" sz="11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I then post my report links to my E-Resource Usage Stats tab on our LibGuide, where our selectors know they can go to find the updated reports.</a:t>
            </a:r>
            <a:endParaRPr lang="en-US" sz="1100" kern="1200" dirty="0" smtClean="0">
              <a:solidFill>
                <a:schemeClr val="tx1"/>
              </a:solidFill>
              <a:effectLst/>
              <a:latin typeface="+mn-lt"/>
              <a:ea typeface="+mn-ea"/>
              <a:cs typeface="+mn-cs"/>
            </a:endParaRPr>
          </a:p>
          <a:p>
            <a:pPr lvl="1"/>
            <a:r>
              <a:rPr lang="en-US" sz="1200" u="sng" kern="1200" dirty="0" smtClean="0">
                <a:solidFill>
                  <a:schemeClr val="tx1"/>
                </a:solidFill>
                <a:effectLst/>
                <a:latin typeface="+mn-lt"/>
                <a:ea typeface="+mn-ea"/>
                <a:cs typeface="+mn-cs"/>
                <a:hlinkClick r:id="rId3"/>
              </a:rPr>
              <a:t>http://libguides.lib.muohio.edu/content.php?pid=101466&amp;sid=1966575</a:t>
            </a:r>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2C7F708-CA75-4EA4-825B-939367619A08}" type="slidenum">
              <a:rPr lang="en-US" smtClean="0"/>
              <a:t>15</a:t>
            </a:fld>
            <a:endParaRPr lang="en-US"/>
          </a:p>
        </p:txBody>
      </p:sp>
    </p:spTree>
    <p:extLst>
      <p:ext uri="{BB962C8B-B14F-4D97-AF65-F5344CB8AC3E}">
        <p14:creationId xmlns:p14="http://schemas.microsoft.com/office/powerpoint/2010/main" val="22384958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smtClean="0">
                <a:solidFill>
                  <a:schemeClr val="tx1"/>
                </a:solidFill>
                <a:effectLst/>
                <a:latin typeface="+mn-lt"/>
                <a:ea typeface="+mn-ea"/>
                <a:cs typeface="+mn-cs"/>
              </a:rPr>
              <a:t>Compiling Usage Data</a:t>
            </a:r>
          </a:p>
          <a:p>
            <a:pPr lvl="0"/>
            <a:r>
              <a:rPr lang="en-US" sz="1200" b="1" kern="1200" dirty="0" smtClean="0">
                <a:solidFill>
                  <a:schemeClr val="tx1"/>
                </a:solidFill>
                <a:effectLst/>
                <a:latin typeface="+mn-lt"/>
                <a:ea typeface="+mn-ea"/>
                <a:cs typeface="+mn-cs"/>
              </a:rPr>
              <a:t>Commercial Tool:  EBSCO Usage Consolidation</a:t>
            </a:r>
            <a:endParaRPr lang="en-US" sz="11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More recently, we have been able to acquire the Ebsco Usage Consolidation tool.  I won’t say a lot about this, since you’ll be hearing more about this later, but it has been interesting to compare using this to our more manual solution.  This tool does streamline the process for those vendors that are SUSHI-compliant, though there is still a lot of work in doing the initial configuration.  For vendors that are not SUSHI compliant, manual upload is possible.  There is also a fair amount of clean-up involved in initial report loads, but this was expected.  I haven’t heard of a method that doesn’t involve some manual labor.</a:t>
            </a:r>
            <a:endParaRPr lang="en-US" sz="1100" kern="1200" dirty="0" smtClean="0">
              <a:solidFill>
                <a:schemeClr val="tx1"/>
              </a:solidFill>
              <a:effectLst/>
              <a:latin typeface="+mn-lt"/>
              <a:ea typeface="+mn-ea"/>
              <a:cs typeface="+mn-cs"/>
            </a:endParaRPr>
          </a:p>
          <a:p>
            <a:pPr lvl="0"/>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2C7F708-CA75-4EA4-825B-939367619A08}" type="slidenum">
              <a:rPr lang="en-US" smtClean="0"/>
              <a:t>16</a:t>
            </a:fld>
            <a:endParaRPr lang="en-US"/>
          </a:p>
        </p:txBody>
      </p:sp>
    </p:spTree>
    <p:extLst>
      <p:ext uri="{BB962C8B-B14F-4D97-AF65-F5344CB8AC3E}">
        <p14:creationId xmlns:p14="http://schemas.microsoft.com/office/powerpoint/2010/main" val="29427336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Oh, people can come up with statistics to prove anything, Kent. 14% of people know that</a:t>
            </a:r>
          </a:p>
          <a:p>
            <a:r>
              <a:rPr lang="en-US" dirty="0" smtClean="0"/>
              <a:t>Homer Simpson</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17</a:t>
            </a:fld>
            <a:endParaRPr lang="en-US"/>
          </a:p>
        </p:txBody>
      </p:sp>
    </p:spTree>
    <p:extLst>
      <p:ext uri="{BB962C8B-B14F-4D97-AF65-F5344CB8AC3E}">
        <p14:creationId xmlns:p14="http://schemas.microsoft.com/office/powerpoint/2010/main" val="14819055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Analyzing Usage Data</a:t>
            </a:r>
          </a:p>
          <a:p>
            <a:r>
              <a:rPr lang="en-US" dirty="0" smtClean="0"/>
              <a:t>Be realistic:</a:t>
            </a:r>
          </a:p>
          <a:p>
            <a:r>
              <a:rPr lang="en-US" dirty="0" smtClean="0"/>
              <a:t>If</a:t>
            </a:r>
            <a:r>
              <a:rPr lang="en-US" baseline="0" dirty="0" smtClean="0"/>
              <a:t> you’ve taken a course in statistics or you have an academic background that trained you in statistics, you’re all set.  If you don’t have those qualifications, like me, don’t panic.  If you have the resources, take a course, and do as much as you can do with your skill set.  It’s better to present analysis that you know is correct, even if it doesn’t look sophisticated.  </a:t>
            </a:r>
          </a:p>
          <a:p>
            <a:r>
              <a:rPr lang="en-US" baseline="0" dirty="0" smtClean="0"/>
              <a:t>Focus your analysis:</a:t>
            </a:r>
          </a:p>
          <a:p>
            <a:r>
              <a:rPr lang="en-US" baseline="0" dirty="0" smtClean="0"/>
              <a:t>Determine what it is that people want or have asked for in terms of analysis.  If they just want raw data so they can do analysis on their own, that’s great.  If they have asked for something specific, focus on the details of their request so that you don’t get overwhelmed.</a:t>
            </a:r>
          </a:p>
          <a:p>
            <a:r>
              <a:rPr lang="en-US" baseline="0" dirty="0" smtClean="0"/>
              <a:t>Leverage available tools:</a:t>
            </a:r>
          </a:p>
          <a:p>
            <a:r>
              <a:rPr lang="en-US" baseline="0" dirty="0" smtClean="0"/>
              <a:t>Explore the tools that are available to you online for free or for very little money.  I talked about some of those earlier—Google Docs spreadsheets allows you to do some of the same things that Excel does.  Open Office spreadsheets offers similar functionality.  </a:t>
            </a:r>
          </a:p>
          <a:p>
            <a:r>
              <a:rPr lang="en-US" baseline="0" dirty="0" smtClean="0"/>
              <a:t>Also explore the tools that your university has to offer.  Most institutions give all employees Microsoft office tools like Excel and Access.  Many institutions have licenses for programs like SPSS, which you may be able to take advantage of if you know how to use the tools.  </a:t>
            </a:r>
          </a:p>
          <a:p>
            <a:r>
              <a:rPr lang="en-US" baseline="0" dirty="0" smtClean="0"/>
              <a:t>Find partners:</a:t>
            </a:r>
          </a:p>
          <a:p>
            <a:r>
              <a:rPr lang="en-US" baseline="0" dirty="0" smtClean="0"/>
              <a:t>It’s likely that there is at least one librarian at your institution who has experience with analyzing data—someone with a social sciences background or someone who has taken some statistics courses may be willing to partner with you for the promise of a published paper, presentation, or some other recognition within your institution.  </a:t>
            </a:r>
          </a:p>
          <a:p>
            <a:r>
              <a:rPr lang="en-US" baseline="0" dirty="0" smtClean="0"/>
              <a:t>Think about who you know outside of the library—maybe you have a friend with a social sciences background or know a faculty member who is familiar with stats.  I have some friends on the psychology faculty who are always willing to explain things to me in laymen’s terms when I’m completely confused.</a:t>
            </a:r>
          </a:p>
          <a:p>
            <a:r>
              <a:rPr lang="en-US" baseline="0" dirty="0" smtClean="0"/>
              <a:t>Finally, keep it simple.  Most of the audience who will be looking at your data are not lifelong statisticians.  </a:t>
            </a:r>
          </a:p>
        </p:txBody>
      </p:sp>
      <p:sp>
        <p:nvSpPr>
          <p:cNvPr id="4" name="Slide Number Placeholder 3"/>
          <p:cNvSpPr>
            <a:spLocks noGrp="1"/>
          </p:cNvSpPr>
          <p:nvPr>
            <p:ph type="sldNum" sz="quarter" idx="10"/>
          </p:nvPr>
        </p:nvSpPr>
        <p:spPr/>
        <p:txBody>
          <a:bodyPr/>
          <a:lstStyle/>
          <a:p>
            <a:fld id="{E2C7F708-CA75-4EA4-825B-939367619A08}" type="slidenum">
              <a:rPr lang="en-US" smtClean="0"/>
              <a:t>18</a:t>
            </a:fld>
            <a:endParaRPr lang="en-US"/>
          </a:p>
        </p:txBody>
      </p:sp>
    </p:spTree>
    <p:extLst>
      <p:ext uri="{BB962C8B-B14F-4D97-AF65-F5344CB8AC3E}">
        <p14:creationId xmlns:p14="http://schemas.microsoft.com/office/powerpoint/2010/main" val="18118936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three things I try to remember now that I’ve started looking at data more frequently.</a:t>
            </a:r>
          </a:p>
          <a:p>
            <a:r>
              <a:rPr lang="en-US" dirty="0" smtClean="0"/>
              <a:t>First, start simple.</a:t>
            </a:r>
          </a:p>
          <a:p>
            <a:r>
              <a:rPr lang="en-US" dirty="0" smtClean="0"/>
              <a:t>Example: </a:t>
            </a:r>
            <a:br>
              <a:rPr lang="en-US" dirty="0" smtClean="0"/>
            </a:br>
            <a:r>
              <a:rPr lang="en-US" dirty="0" smtClean="0"/>
              <a:t>Springer E-Books Big Deal</a:t>
            </a:r>
          </a:p>
          <a:p>
            <a:r>
              <a:rPr lang="en-US" dirty="0" smtClean="0"/>
              <a:t>Start with simple observations; make</a:t>
            </a:r>
            <a:r>
              <a:rPr lang="en-US" baseline="0" dirty="0" smtClean="0"/>
              <a:t> them visual.</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19</a:t>
            </a:fld>
            <a:endParaRPr lang="en-US"/>
          </a:p>
        </p:txBody>
      </p:sp>
    </p:spTree>
    <p:extLst>
      <p:ext uri="{BB962C8B-B14F-4D97-AF65-F5344CB8AC3E}">
        <p14:creationId xmlns:p14="http://schemas.microsoft.com/office/powerpoint/2010/main" val="7384665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Second, Benchmark.</a:t>
            </a:r>
          </a:p>
          <a:p>
            <a:r>
              <a:rPr lang="en-US" dirty="0" smtClean="0"/>
              <a:t>Example:</a:t>
            </a:r>
            <a:br>
              <a:rPr lang="en-US" dirty="0" smtClean="0"/>
            </a:br>
            <a:r>
              <a:rPr lang="en-US" dirty="0" smtClean="0"/>
              <a:t>Springer E-Books Big Deal</a:t>
            </a:r>
          </a:p>
          <a:p>
            <a:r>
              <a:rPr lang="en-US" dirty="0" smtClean="0"/>
              <a:t>Benchmark against other existing research/statistics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Extrapolate, identify a trend.  Discuss how your results differ from previous research and offer possible explanations for why the difference occurred.</a:t>
            </a:r>
            <a:endParaRPr lang="en-US" dirty="0" smtClean="0"/>
          </a:p>
          <a:p>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20</a:t>
            </a:fld>
            <a:endParaRPr lang="en-US"/>
          </a:p>
        </p:txBody>
      </p:sp>
    </p:spTree>
    <p:extLst>
      <p:ext uri="{BB962C8B-B14F-4D97-AF65-F5344CB8AC3E}">
        <p14:creationId xmlns:p14="http://schemas.microsoft.com/office/powerpoint/2010/main" val="13982738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Third, apply an existing principle.</a:t>
            </a:r>
          </a:p>
          <a:p>
            <a:r>
              <a:rPr lang="en-US" dirty="0" smtClean="0"/>
              <a:t>Example:</a:t>
            </a:r>
            <a:br>
              <a:rPr lang="en-US" dirty="0" smtClean="0"/>
            </a:br>
            <a:r>
              <a:rPr lang="en-US" dirty="0" smtClean="0"/>
              <a:t>Springer E-Books Big Deal</a:t>
            </a:r>
          </a:p>
          <a:p>
            <a:r>
              <a:rPr lang="en-US" dirty="0" smtClean="0"/>
              <a:t>The Pareto principle </a:t>
            </a:r>
            <a:r>
              <a:rPr lang="en-US" sz="1200" b="0" i="0" kern="1200" dirty="0" smtClean="0">
                <a:solidFill>
                  <a:schemeClr val="tx1"/>
                </a:solidFill>
                <a:effectLst/>
                <a:latin typeface="+mn-lt"/>
                <a:ea typeface="+mn-ea"/>
                <a:cs typeface="+mn-cs"/>
              </a:rPr>
              <a:t>states that, for many events, roughly 80% of the effects come from 20% of the causes.</a:t>
            </a:r>
            <a:r>
              <a:rPr lang="en-US" dirty="0" smtClean="0"/>
              <a:t/>
            </a:r>
            <a:br>
              <a:rPr lang="en-US" dirty="0" smtClean="0"/>
            </a:br>
            <a:r>
              <a:rPr lang="en-US" dirty="0" smtClean="0"/>
              <a:t>Look for universal</a:t>
            </a:r>
            <a:r>
              <a:rPr lang="en-US" baseline="0" dirty="0" smtClean="0"/>
              <a:t> rules or principles that might apply to your data; make them visual.</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21</a:t>
            </a:fld>
            <a:endParaRPr lang="en-US"/>
          </a:p>
        </p:txBody>
      </p:sp>
    </p:spTree>
    <p:extLst>
      <p:ext uri="{BB962C8B-B14F-4D97-AF65-F5344CB8AC3E}">
        <p14:creationId xmlns:p14="http://schemas.microsoft.com/office/powerpoint/2010/main" val="27266430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Statistics are like bikinis.  </a:t>
            </a:r>
            <a:br>
              <a:rPr lang="en-US" dirty="0" smtClean="0"/>
            </a:br>
            <a:r>
              <a:rPr lang="en-US" dirty="0" smtClean="0"/>
              <a:t>What they reveal is suggestive, but what they conceal is vital.</a:t>
            </a:r>
          </a:p>
          <a:p>
            <a:r>
              <a:rPr lang="en-US" dirty="0" smtClean="0"/>
              <a:t>Aaron </a:t>
            </a:r>
            <a:r>
              <a:rPr lang="en-US" dirty="0" err="1" smtClean="0"/>
              <a:t>Levenstein</a:t>
            </a:r>
            <a:endParaRPr lang="en-US" dirty="0" smtClean="0"/>
          </a:p>
        </p:txBody>
      </p:sp>
      <p:sp>
        <p:nvSpPr>
          <p:cNvPr id="4" name="Slide Number Placeholder 3"/>
          <p:cNvSpPr>
            <a:spLocks noGrp="1"/>
          </p:cNvSpPr>
          <p:nvPr>
            <p:ph type="sldNum" sz="quarter" idx="10"/>
          </p:nvPr>
        </p:nvSpPr>
        <p:spPr/>
        <p:txBody>
          <a:bodyPr/>
          <a:lstStyle/>
          <a:p>
            <a:fld id="{E2C7F708-CA75-4EA4-825B-939367619A08}" type="slidenum">
              <a:rPr lang="en-US" smtClean="0"/>
              <a:t>2</a:t>
            </a:fld>
            <a:endParaRPr lang="en-US"/>
          </a:p>
        </p:txBody>
      </p:sp>
    </p:spTree>
    <p:extLst>
      <p:ext uri="{BB962C8B-B14F-4D97-AF65-F5344CB8AC3E}">
        <p14:creationId xmlns:p14="http://schemas.microsoft.com/office/powerpoint/2010/main" val="30715017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I can’t picture it, I can’t understand it.</a:t>
            </a:r>
          </a:p>
          <a:p>
            <a:r>
              <a:rPr lang="en-US" dirty="0" smtClean="0"/>
              <a:t>Albert Einstein</a:t>
            </a:r>
          </a:p>
        </p:txBody>
      </p:sp>
      <p:sp>
        <p:nvSpPr>
          <p:cNvPr id="4" name="Slide Number Placeholder 3"/>
          <p:cNvSpPr>
            <a:spLocks noGrp="1"/>
          </p:cNvSpPr>
          <p:nvPr>
            <p:ph type="sldNum" sz="quarter" idx="10"/>
          </p:nvPr>
        </p:nvSpPr>
        <p:spPr/>
        <p:txBody>
          <a:bodyPr/>
          <a:lstStyle/>
          <a:p>
            <a:fld id="{E2C7F708-CA75-4EA4-825B-939367619A08}" type="slidenum">
              <a:rPr lang="en-US" smtClean="0"/>
              <a:t>22</a:t>
            </a:fld>
            <a:endParaRPr lang="en-US"/>
          </a:p>
        </p:txBody>
      </p:sp>
    </p:spTree>
    <p:extLst>
      <p:ext uri="{BB962C8B-B14F-4D97-AF65-F5344CB8AC3E}">
        <p14:creationId xmlns:p14="http://schemas.microsoft.com/office/powerpoint/2010/main" val="26565329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Visualizing Data</a:t>
            </a:r>
          </a:p>
          <a:p>
            <a:r>
              <a:rPr lang="en-US" baseline="0" dirty="0" smtClean="0"/>
              <a:t>Creating visualizations for your data is one of the best ways for gaining a better understanding of it, and for presenting it to others.  Most people absorb a visual like a graph or chart more quickly than they do a table of numbers.   Visualizations can be very simple or very sophisticated, and there are now a lot of tools out there that can help with all types of visualizations.</a:t>
            </a:r>
          </a:p>
        </p:txBody>
      </p:sp>
      <p:sp>
        <p:nvSpPr>
          <p:cNvPr id="4" name="Slide Number Placeholder 3"/>
          <p:cNvSpPr>
            <a:spLocks noGrp="1"/>
          </p:cNvSpPr>
          <p:nvPr>
            <p:ph type="sldNum" sz="quarter" idx="10"/>
          </p:nvPr>
        </p:nvSpPr>
        <p:spPr/>
        <p:txBody>
          <a:bodyPr/>
          <a:lstStyle/>
          <a:p>
            <a:fld id="{E2C7F708-CA75-4EA4-825B-939367619A08}" type="slidenum">
              <a:rPr lang="en-US" smtClean="0"/>
              <a:t>23</a:t>
            </a:fld>
            <a:endParaRPr lang="en-US"/>
          </a:p>
        </p:txBody>
      </p:sp>
    </p:spTree>
    <p:extLst>
      <p:ext uri="{BB962C8B-B14F-4D97-AF65-F5344CB8AC3E}">
        <p14:creationId xmlns:p14="http://schemas.microsoft.com/office/powerpoint/2010/main" val="5217860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Usage data visualization:</a:t>
            </a:r>
            <a:r>
              <a:rPr lang="en-US" baseline="0" dirty="0" smtClean="0"/>
              <a:t> tools.</a:t>
            </a:r>
          </a:p>
          <a:p>
            <a:r>
              <a:rPr lang="en-US" baseline="0" dirty="0" smtClean="0"/>
              <a:t>Excel, Many Eyes (IBM), </a:t>
            </a:r>
            <a:r>
              <a:rPr lang="en-US" baseline="0" dirty="0" err="1" smtClean="0"/>
              <a:t>Wordle</a:t>
            </a:r>
            <a:r>
              <a:rPr lang="en-US" baseline="0" dirty="0" smtClean="0"/>
              <a:t>, Tableau, </a:t>
            </a:r>
            <a:r>
              <a:rPr lang="en-US" baseline="0" dirty="0" err="1" smtClean="0"/>
              <a:t>Creately</a:t>
            </a:r>
            <a:endParaRPr lang="en-US" baseline="0" dirty="0" smtClean="0"/>
          </a:p>
          <a:p>
            <a:r>
              <a:rPr lang="en-US" baseline="0" dirty="0" err="1" smtClean="0"/>
              <a:t>Creately</a:t>
            </a:r>
            <a:r>
              <a:rPr lang="en-US" baseline="0" dirty="0" smtClean="0"/>
              <a:t> available </a:t>
            </a:r>
            <a:r>
              <a:rPr lang="en-US" baseline="0" smtClean="0"/>
              <a:t>via Google Apps</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24</a:t>
            </a:fld>
            <a:endParaRPr lang="en-US"/>
          </a:p>
        </p:txBody>
      </p:sp>
    </p:spTree>
    <p:extLst>
      <p:ext uri="{BB962C8B-B14F-4D97-AF65-F5344CB8AC3E}">
        <p14:creationId xmlns:p14="http://schemas.microsoft.com/office/powerpoint/2010/main" val="88249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Raw Data: Cost Versus Use</a:t>
            </a:r>
          </a:p>
          <a:p>
            <a:r>
              <a:rPr lang="en-US" dirty="0" smtClean="0"/>
              <a:t>Journal A, B, C</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25</a:t>
            </a:fld>
            <a:endParaRPr lang="en-US"/>
          </a:p>
        </p:txBody>
      </p:sp>
    </p:spTree>
    <p:extLst>
      <p:ext uri="{BB962C8B-B14F-4D97-AF65-F5344CB8AC3E}">
        <p14:creationId xmlns:p14="http://schemas.microsoft.com/office/powerpoint/2010/main" val="16541438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Made in Excel</a:t>
            </a:r>
          </a:p>
          <a:p>
            <a:r>
              <a:rPr lang="en-US" dirty="0" smtClean="0"/>
              <a:t>Visualized Data:</a:t>
            </a:r>
            <a:r>
              <a:rPr lang="en-US" baseline="0" dirty="0" smtClean="0"/>
              <a:t> Cost Versus Use (graph)</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26</a:t>
            </a:fld>
            <a:endParaRPr lang="en-US"/>
          </a:p>
        </p:txBody>
      </p:sp>
    </p:spTree>
    <p:extLst>
      <p:ext uri="{BB962C8B-B14F-4D97-AF65-F5344CB8AC3E}">
        <p14:creationId xmlns:p14="http://schemas.microsoft.com/office/powerpoint/2010/main" val="20101998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Raw Data:  Usage on All Platforms</a:t>
            </a:r>
            <a:r>
              <a:rPr lang="en-US" baseline="0" dirty="0" smtClean="0"/>
              <a:t> vs. Usage on Publisher Platforms</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27</a:t>
            </a:fld>
            <a:endParaRPr lang="en-US"/>
          </a:p>
        </p:txBody>
      </p:sp>
    </p:spTree>
    <p:extLst>
      <p:ext uri="{BB962C8B-B14F-4D97-AF65-F5344CB8AC3E}">
        <p14:creationId xmlns:p14="http://schemas.microsoft.com/office/powerpoint/2010/main" val="40446785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Made in Excel</a:t>
            </a:r>
          </a:p>
          <a:p>
            <a:r>
              <a:rPr lang="en-US" dirty="0" smtClean="0"/>
              <a:t>Visualized Data:  Usage on All Platforms vs.</a:t>
            </a:r>
            <a:r>
              <a:rPr lang="en-US" baseline="0" dirty="0" smtClean="0"/>
              <a:t> Usage on Publisher Platforms</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28</a:t>
            </a:fld>
            <a:endParaRPr lang="en-US"/>
          </a:p>
        </p:txBody>
      </p:sp>
    </p:spTree>
    <p:extLst>
      <p:ext uri="{BB962C8B-B14F-4D97-AF65-F5344CB8AC3E}">
        <p14:creationId xmlns:p14="http://schemas.microsoft.com/office/powerpoint/2010/main" val="6340589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Raw Data:  Platforms with Highest Use</a:t>
            </a:r>
            <a:r>
              <a:rPr lang="en-US" baseline="0" dirty="0" smtClean="0"/>
              <a:t> FY12</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29</a:t>
            </a:fld>
            <a:endParaRPr lang="en-US"/>
          </a:p>
        </p:txBody>
      </p:sp>
    </p:spTree>
    <p:extLst>
      <p:ext uri="{BB962C8B-B14F-4D97-AF65-F5344CB8AC3E}">
        <p14:creationId xmlns:p14="http://schemas.microsoft.com/office/powerpoint/2010/main" val="3138015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Made in Excel</a:t>
            </a:r>
          </a:p>
          <a:p>
            <a:r>
              <a:rPr lang="en-US" dirty="0" smtClean="0"/>
              <a:t>Visualized Data:  Platforms with Highest Use FY12</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30</a:t>
            </a:fld>
            <a:endParaRPr lang="en-US"/>
          </a:p>
        </p:txBody>
      </p:sp>
    </p:spTree>
    <p:extLst>
      <p:ext uri="{BB962C8B-B14F-4D97-AF65-F5344CB8AC3E}">
        <p14:creationId xmlns:p14="http://schemas.microsoft.com/office/powerpoint/2010/main" val="1450175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Wordle</a:t>
            </a:r>
            <a:r>
              <a:rPr lang="en-US" dirty="0" smtClean="0"/>
              <a:t>/Many</a:t>
            </a:r>
            <a:r>
              <a:rPr lang="en-US" baseline="0" dirty="0" smtClean="0"/>
              <a:t> Eyes</a:t>
            </a:r>
            <a:endParaRPr lang="en-US" dirty="0" smtClean="0"/>
          </a:p>
          <a:p>
            <a:r>
              <a:rPr lang="en-US" dirty="0" smtClean="0"/>
              <a:t>Visualized Data:  Journal Publishers with One or</a:t>
            </a:r>
            <a:r>
              <a:rPr lang="en-US" baseline="0" dirty="0" smtClean="0"/>
              <a:t> More Use in 2011</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31</a:t>
            </a:fld>
            <a:endParaRPr lang="en-US"/>
          </a:p>
        </p:txBody>
      </p:sp>
    </p:spTree>
    <p:extLst>
      <p:ext uri="{BB962C8B-B14F-4D97-AF65-F5344CB8AC3E}">
        <p14:creationId xmlns:p14="http://schemas.microsoft.com/office/powerpoint/2010/main" val="145868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495800"/>
          </a:xfrm>
        </p:spPr>
        <p:txBody>
          <a:bodyPr/>
          <a:lstStyle/>
          <a:p>
            <a:r>
              <a:rPr lang="en-US" dirty="0" smtClean="0"/>
              <a:t>Overview of presentation</a:t>
            </a:r>
          </a:p>
          <a:p>
            <a:r>
              <a:rPr lang="en-US" sz="2400" dirty="0" smtClean="0"/>
              <a:t>Why do we need data?</a:t>
            </a:r>
          </a:p>
          <a:p>
            <a:r>
              <a:rPr lang="en-US" sz="2400" dirty="0" smtClean="0"/>
              <a:t>COUNTER Code of Practice</a:t>
            </a:r>
          </a:p>
          <a:p>
            <a:r>
              <a:rPr lang="en-US" sz="2400" dirty="0" smtClean="0"/>
              <a:t>Obtaining E-Resource Usage Data</a:t>
            </a:r>
          </a:p>
          <a:p>
            <a:r>
              <a:rPr lang="en-US" sz="2400" dirty="0" smtClean="0"/>
              <a:t>Storing/Compiling/Disseminating Usage Data</a:t>
            </a:r>
          </a:p>
          <a:p>
            <a:pPr lvl="1"/>
            <a:r>
              <a:rPr lang="en-US" sz="2000" dirty="0" smtClean="0"/>
              <a:t>Tools and Examples</a:t>
            </a:r>
          </a:p>
          <a:p>
            <a:r>
              <a:rPr lang="en-US" sz="2400" dirty="0" smtClean="0"/>
              <a:t>Analyzing Usage Data</a:t>
            </a:r>
          </a:p>
          <a:p>
            <a:r>
              <a:rPr lang="en-US" sz="2400" dirty="0" smtClean="0"/>
              <a:t>Visualizing Usage Data</a:t>
            </a:r>
          </a:p>
          <a:p>
            <a:pPr lvl="1"/>
            <a:r>
              <a:rPr lang="en-US" sz="2000" dirty="0" smtClean="0"/>
              <a:t>Tools and Examples</a:t>
            </a:r>
          </a:p>
          <a:p>
            <a:r>
              <a:rPr lang="en-US" sz="2400" dirty="0" smtClean="0"/>
              <a:t>Data for Decision Making</a:t>
            </a:r>
          </a:p>
          <a:p>
            <a:r>
              <a:rPr lang="en-US" sz="2400" dirty="0" smtClean="0"/>
              <a:t>ACRL and NCES Statistics</a:t>
            </a:r>
          </a:p>
          <a:p>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3</a:t>
            </a:fld>
            <a:endParaRPr lang="en-US"/>
          </a:p>
        </p:txBody>
      </p:sp>
    </p:spTree>
    <p:extLst>
      <p:ext uri="{BB962C8B-B14F-4D97-AF65-F5344CB8AC3E}">
        <p14:creationId xmlns:p14="http://schemas.microsoft.com/office/powerpoint/2010/main" val="8440595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Wordle</a:t>
            </a:r>
            <a:r>
              <a:rPr lang="en-US" dirty="0" smtClean="0"/>
              <a:t>/Many Eyes</a:t>
            </a:r>
          </a:p>
          <a:p>
            <a:r>
              <a:rPr lang="en-US" dirty="0" smtClean="0"/>
              <a:t>Visualized Data:  Journal Platforms with One or More Use 2011</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32</a:t>
            </a:fld>
            <a:endParaRPr lang="en-US"/>
          </a:p>
        </p:txBody>
      </p:sp>
    </p:spTree>
    <p:extLst>
      <p:ext uri="{BB962C8B-B14F-4D97-AF65-F5344CB8AC3E}">
        <p14:creationId xmlns:p14="http://schemas.microsoft.com/office/powerpoint/2010/main" val="31346099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 not trust any statistics you did not fake yourself.</a:t>
            </a:r>
          </a:p>
          <a:p>
            <a:r>
              <a:rPr lang="en-US" dirty="0" smtClean="0"/>
              <a:t>Winston Churchill</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33</a:t>
            </a:fld>
            <a:endParaRPr lang="en-US"/>
          </a:p>
        </p:txBody>
      </p:sp>
    </p:spTree>
    <p:extLst>
      <p:ext uri="{BB962C8B-B14F-4D97-AF65-F5344CB8AC3E}">
        <p14:creationId xmlns:p14="http://schemas.microsoft.com/office/powerpoint/2010/main" val="9995853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ACRL and NCES</a:t>
            </a:r>
            <a:r>
              <a:rPr lang="en-US" baseline="0" dirty="0" smtClean="0"/>
              <a:t> Statistics</a:t>
            </a:r>
          </a:p>
          <a:p>
            <a:r>
              <a:rPr lang="en-US" sz="1200" dirty="0" smtClean="0"/>
              <a:t>Create a team</a:t>
            </a:r>
          </a:p>
          <a:p>
            <a:r>
              <a:rPr lang="en-US" sz="1200" dirty="0" smtClean="0"/>
              <a:t>Discuss the instructions</a:t>
            </a:r>
          </a:p>
          <a:p>
            <a:r>
              <a:rPr lang="en-US" sz="1200" dirty="0" smtClean="0"/>
              <a:t>Leverage automated reporting</a:t>
            </a:r>
          </a:p>
          <a:p>
            <a:r>
              <a:rPr lang="en-US" sz="1200" dirty="0" smtClean="0"/>
              <a:t>Document the process</a:t>
            </a:r>
          </a:p>
          <a:p>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34</a:t>
            </a:fld>
            <a:endParaRPr lang="en-US"/>
          </a:p>
        </p:txBody>
      </p:sp>
    </p:spTree>
    <p:extLst>
      <p:ext uri="{BB962C8B-B14F-4D97-AF65-F5344CB8AC3E}">
        <p14:creationId xmlns:p14="http://schemas.microsoft.com/office/powerpoint/2010/main" val="15776254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End</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35</a:t>
            </a:fld>
            <a:endParaRPr lang="en-US"/>
          </a:p>
        </p:txBody>
      </p:sp>
    </p:spTree>
    <p:extLst>
      <p:ext uri="{BB962C8B-B14F-4D97-AF65-F5344CB8AC3E}">
        <p14:creationId xmlns:p14="http://schemas.microsoft.com/office/powerpoint/2010/main" val="1794147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God we trust.  All others must bring</a:t>
            </a:r>
            <a:r>
              <a:rPr lang="en-US" baseline="0" dirty="0" smtClean="0"/>
              <a:t> data.</a:t>
            </a:r>
          </a:p>
          <a:p>
            <a:r>
              <a:rPr lang="en-US" baseline="0" dirty="0" smtClean="0"/>
              <a:t>W. Edwards Deming</a:t>
            </a:r>
          </a:p>
          <a:p>
            <a:r>
              <a:rPr lang="en-US" dirty="0" smtClean="0"/>
              <a:t>The data</a:t>
            </a:r>
            <a:r>
              <a:rPr lang="en-US" baseline="0" dirty="0" smtClean="0"/>
              <a:t> which gets the most attention in our libraries and in our literature are e-resource usage statistics.</a:t>
            </a:r>
          </a:p>
          <a:p>
            <a:r>
              <a:rPr lang="en-US" dirty="0" smtClean="0"/>
              <a:t>Why obtain</a:t>
            </a:r>
            <a:r>
              <a:rPr lang="en-US" baseline="0" dirty="0" smtClean="0"/>
              <a:t> usage data?</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As our academic library budgets evolve, librarians have to make difficult decisions about what resources to spend that money on every year.  Looking at patron usage of our resources, both tangible and electronic, can help us to make these decisions.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Last year, our library undertook a serials review (for both print and online formats) which utilized usage data for both print and online materials to aid in making decisions regarding cancellation and format change.  Following that review, we have continued to compile usage for our online materials for a variety of purposes.  These purposes include reviewing print serials for potential format changes, compiling ACRL and NCES statistics, and making purchase decisions on new resources.  Our presentation will focus on the mechanics of obtaining usage reports from our vendors, the best methods of making usage data available to our librarians, the challenges of working with usage reports in multiple formats (including the COUNTER (Counting Online Usage of Networked Electronic Resources) format), and how subject librarians use this data in the decision making process for cancellations, format changes, and new purchase recommendations.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4</a:t>
            </a:fld>
            <a:endParaRPr lang="en-US"/>
          </a:p>
        </p:txBody>
      </p:sp>
    </p:spTree>
    <p:extLst>
      <p:ext uri="{BB962C8B-B14F-4D97-AF65-F5344CB8AC3E}">
        <p14:creationId xmlns:p14="http://schemas.microsoft.com/office/powerpoint/2010/main" val="39411146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COUNTER Code of Practice (what</a:t>
            </a:r>
            <a:r>
              <a:rPr lang="en-US" baseline="0" dirty="0" smtClean="0"/>
              <a:t> is it and pros and cons)</a:t>
            </a:r>
            <a:endParaRPr lang="en-US" dirty="0" smtClean="0"/>
          </a:p>
          <a:p>
            <a:r>
              <a:rPr lang="en-US" dirty="0" smtClean="0"/>
              <a:t>COUNTER,</a:t>
            </a:r>
            <a:r>
              <a:rPr lang="en-US" baseline="0" dirty="0" smtClean="0"/>
              <a:t> what is it?</a:t>
            </a:r>
          </a:p>
          <a:p>
            <a:r>
              <a:rPr lang="en-US" baseline="0" dirty="0" smtClean="0"/>
              <a:t>COUNTER caveats</a:t>
            </a:r>
          </a:p>
          <a:p>
            <a:r>
              <a:rPr lang="en-US" baseline="0" dirty="0" smtClean="0"/>
              <a:t>Terry </a:t>
            </a:r>
            <a:r>
              <a:rPr lang="en-US" baseline="0" dirty="0" err="1" smtClean="0"/>
              <a:t>Bucknell</a:t>
            </a:r>
            <a:r>
              <a:rPr lang="en-US" baseline="0" dirty="0" smtClean="0"/>
              <a:t> published an article in August 2012 in The Serials Librarian titled “Garbage in, Gospel Out: Twelve Reasons Why Librarians Should Not Accept Cost per Download Figures at Face Value”.  There is a computing phrase “garbage in, garbage out” which refers to the fact that computers process whatever data you input, regardless of whether or not the data (and subsequent analysis) makes sense.  The title of his article, “Garbage in, gospel out” is a more recently coined phase that expresses the tendency people have to trust numbers at face value without question.  </a:t>
            </a:r>
            <a:r>
              <a:rPr lang="en-US" baseline="0" dirty="0" err="1" smtClean="0"/>
              <a:t>Bucknell’s</a:t>
            </a:r>
            <a:r>
              <a:rPr lang="en-US" baseline="0" dirty="0" smtClean="0"/>
              <a:t> article points out some of the pitfalls of COUNTER reporting, and while I don’t think that they invalidate the data we use, we should definitely be aware of the limitations.</a:t>
            </a:r>
          </a:p>
          <a:p>
            <a:endParaRPr lang="en-US" baseline="0" dirty="0" smtClean="0"/>
          </a:p>
        </p:txBody>
      </p:sp>
      <p:sp>
        <p:nvSpPr>
          <p:cNvPr id="4" name="Slide Number Placeholder 3"/>
          <p:cNvSpPr>
            <a:spLocks noGrp="1"/>
          </p:cNvSpPr>
          <p:nvPr>
            <p:ph type="sldNum" sz="quarter" idx="10"/>
          </p:nvPr>
        </p:nvSpPr>
        <p:spPr/>
        <p:txBody>
          <a:bodyPr/>
          <a:lstStyle/>
          <a:p>
            <a:fld id="{E2C7F708-CA75-4EA4-825B-939367619A08}" type="slidenum">
              <a:rPr lang="en-US" smtClean="0"/>
              <a:t>6</a:t>
            </a:fld>
            <a:endParaRPr lang="en-US"/>
          </a:p>
        </p:txBody>
      </p:sp>
    </p:spTree>
    <p:extLst>
      <p:ext uri="{BB962C8B-B14F-4D97-AF65-F5344CB8AC3E}">
        <p14:creationId xmlns:p14="http://schemas.microsoft.com/office/powerpoint/2010/main" val="565488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COUNTER release 4</a:t>
            </a:r>
            <a:endParaRPr lang="en-US" dirty="0" smtClean="0"/>
          </a:p>
          <a:p>
            <a:r>
              <a:rPr lang="en-US" dirty="0" smtClean="0"/>
              <a:t>The deadline date for implementation of Release 4 is 31 December 2013.</a:t>
            </a:r>
          </a:p>
          <a:p>
            <a:r>
              <a:rPr lang="en-US" dirty="0" smtClean="0"/>
              <a:t>Enhancements:</a:t>
            </a:r>
          </a:p>
          <a:p>
            <a:r>
              <a:rPr lang="en-US" dirty="0" smtClean="0"/>
              <a:t>Enhancement</a:t>
            </a:r>
            <a:r>
              <a:rPr lang="en-US" baseline="0" dirty="0" smtClean="0"/>
              <a:t> of SUSHI Protocol</a:t>
            </a:r>
          </a:p>
          <a:p>
            <a:r>
              <a:rPr lang="en-US" baseline="0" dirty="0" smtClean="0"/>
              <a:t>Requirement for journal and book DOI info to be included in reports (this helps with linking among reports from different vendors)</a:t>
            </a:r>
          </a:p>
          <a:p>
            <a:r>
              <a:rPr lang="en-US" sz="1200" b="0" i="0" u="none" strike="noStrike" kern="1200" baseline="0" dirty="0" smtClean="0">
                <a:solidFill>
                  <a:schemeClr val="tx1"/>
                </a:solidFill>
                <a:latin typeface="+mn-lt"/>
                <a:ea typeface="+mn-ea"/>
                <a:cs typeface="+mn-cs"/>
              </a:rPr>
              <a:t>Requirement that usage of Gold Open Access full-text articles within journals be reported separately in a new report: Journal Report 1 Gold Open Access</a:t>
            </a:r>
            <a:endParaRPr lang="en-US" baseline="0" dirty="0" smtClean="0"/>
          </a:p>
          <a:p>
            <a:r>
              <a:rPr lang="en-US" dirty="0" smtClean="0"/>
              <a:t>An expanded Journal Report 2, which now includes ‘access denied: content</a:t>
            </a:r>
            <a:r>
              <a:rPr lang="en-US" baseline="0" dirty="0" smtClean="0"/>
              <a:t> </a:t>
            </a:r>
            <a:r>
              <a:rPr lang="en-US" dirty="0" smtClean="0"/>
              <a:t>item not </a:t>
            </a:r>
            <a:r>
              <a:rPr lang="en-US" dirty="0" err="1" smtClean="0"/>
              <a:t>licenced</a:t>
            </a:r>
            <a:r>
              <a:rPr lang="en-US" dirty="0" smtClean="0"/>
              <a:t>’, in addition to the ‘</a:t>
            </a:r>
            <a:r>
              <a:rPr lang="en-US" dirty="0" err="1" smtClean="0"/>
              <a:t>Turnaways</a:t>
            </a:r>
            <a:r>
              <a:rPr lang="en-US" dirty="0" smtClean="0"/>
              <a:t>’ (access denied:</a:t>
            </a:r>
            <a:r>
              <a:rPr lang="en-US" baseline="0" dirty="0" smtClean="0"/>
              <a:t> </a:t>
            </a:r>
            <a:r>
              <a:rPr lang="en-US" dirty="0" smtClean="0"/>
              <a:t>simultaneous/concurrent user </a:t>
            </a:r>
            <a:r>
              <a:rPr lang="en-US" dirty="0" err="1" smtClean="0"/>
              <a:t>licence</a:t>
            </a:r>
            <a:r>
              <a:rPr lang="en-US" dirty="0" smtClean="0"/>
              <a:t> limit</a:t>
            </a:r>
            <a:r>
              <a:rPr lang="en-US" baseline="0" dirty="0" smtClean="0"/>
              <a:t> </a:t>
            </a:r>
            <a:r>
              <a:rPr lang="en-US" dirty="0" smtClean="0"/>
              <a:t>exceeded) covered in earlier</a:t>
            </a:r>
            <a:r>
              <a:rPr lang="en-US" baseline="0" dirty="0" smtClean="0"/>
              <a:t> </a:t>
            </a:r>
            <a:r>
              <a:rPr lang="en-US" dirty="0" smtClean="0"/>
              <a:t>Releases</a:t>
            </a:r>
          </a:p>
          <a:p>
            <a:r>
              <a:rPr lang="en-US" dirty="0" smtClean="0"/>
              <a:t>A modified Journal Report 5, covering usage by Year of Publication (YOP),</a:t>
            </a:r>
            <a:r>
              <a:rPr lang="en-US" baseline="0" dirty="0" smtClean="0"/>
              <a:t> </a:t>
            </a:r>
            <a:r>
              <a:rPr lang="en-US" dirty="0" smtClean="0"/>
              <a:t>which allows customers to calculate usage of archival packages, is now a</a:t>
            </a:r>
          </a:p>
          <a:p>
            <a:r>
              <a:rPr lang="en-US" dirty="0" smtClean="0"/>
              <a:t>required report. Vendors are not required to provide this report to every</a:t>
            </a:r>
            <a:r>
              <a:rPr lang="en-US" baseline="0" dirty="0" smtClean="0"/>
              <a:t> </a:t>
            </a:r>
            <a:r>
              <a:rPr lang="en-US" dirty="0" smtClean="0"/>
              <a:t>customer every month, but they must have the capability to provide Journal</a:t>
            </a:r>
            <a:r>
              <a:rPr lang="en-US" baseline="0" dirty="0" smtClean="0"/>
              <a:t>  </a:t>
            </a:r>
            <a:r>
              <a:rPr lang="en-US" dirty="0" smtClean="0"/>
              <a:t>Report 5 to customers on demand</a:t>
            </a:r>
          </a:p>
          <a:p>
            <a:r>
              <a:rPr lang="en-US" sz="1200" b="0" i="0" u="none" strike="noStrike" kern="1200" baseline="0" dirty="0" smtClean="0">
                <a:solidFill>
                  <a:schemeClr val="tx1"/>
                </a:solidFill>
                <a:latin typeface="+mn-lt"/>
                <a:ea typeface="+mn-ea"/>
                <a:cs typeface="+mn-cs"/>
              </a:rPr>
              <a:t>Modified Database Reports, in which the previous requirement to report Session counts has been dropped, and a new requirement to report Record Views and Result Clicks has been added. Database Report 3 has also been renamed Platform Report 1</a:t>
            </a:r>
          </a:p>
          <a:p>
            <a:r>
              <a:rPr lang="en-US" sz="1200" b="0" i="0" u="none" strike="noStrike" kern="1200" baseline="0" dirty="0" smtClean="0">
                <a:solidFill>
                  <a:schemeClr val="tx1"/>
                </a:solidFill>
                <a:latin typeface="+mn-lt"/>
                <a:ea typeface="+mn-ea"/>
                <a:cs typeface="+mn-cs"/>
              </a:rPr>
              <a:t>A requirement , in Book Report 2, that the type of Section covered in the report by a particular vendor be defined</a:t>
            </a:r>
          </a:p>
          <a:p>
            <a:r>
              <a:rPr lang="en-US" sz="1200" b="0" i="0" u="none" strike="noStrike" kern="1200" baseline="0" dirty="0" smtClean="0">
                <a:solidFill>
                  <a:schemeClr val="tx1"/>
                </a:solidFill>
                <a:latin typeface="+mn-lt"/>
                <a:ea typeface="+mn-ea"/>
                <a:cs typeface="+mn-cs"/>
              </a:rPr>
              <a:t>A new report, Multimedia Report 1, which covers the usage of non-textual multimedia resources, such as audio, video and images, by reporting the number of successful requests for multimedia full content units</a:t>
            </a:r>
          </a:p>
          <a:p>
            <a:r>
              <a:rPr lang="en-US" sz="1200" b="0" i="0" u="none" strike="noStrike" kern="1200" baseline="0" dirty="0" smtClean="0">
                <a:solidFill>
                  <a:schemeClr val="tx1"/>
                </a:solidFill>
                <a:latin typeface="+mn-lt"/>
                <a:ea typeface="+mn-ea"/>
                <a:cs typeface="+mn-cs"/>
              </a:rPr>
              <a:t>A new set of optional usage reports, the ‘Title’ reports that enable the reporting of usage of full-text items in journals, books and reference works that are published on the same platform in a single COUNTER report.</a:t>
            </a:r>
          </a:p>
          <a:p>
            <a:r>
              <a:rPr lang="en-US" sz="1200" b="0" i="0" u="none" strike="noStrike" kern="1200" baseline="0" dirty="0" smtClean="0">
                <a:solidFill>
                  <a:schemeClr val="tx1"/>
                </a:solidFill>
                <a:latin typeface="+mn-lt"/>
                <a:ea typeface="+mn-ea"/>
                <a:cs typeface="+mn-cs"/>
              </a:rPr>
              <a:t>A set of new optional reports that enable usage of content on mobile devices to be reported separately</a:t>
            </a:r>
            <a:r>
              <a:rPr lang="en-US" sz="1200" b="1" i="0" u="none" strike="noStrike" kern="1200" baseline="0" dirty="0" smtClean="0">
                <a:solidFill>
                  <a:schemeClr val="tx1"/>
                </a:solidFill>
                <a:latin typeface="+mn-lt"/>
                <a:ea typeface="+mn-ea"/>
                <a:cs typeface="+mn-cs"/>
              </a:rPr>
              <a:t>.</a:t>
            </a:r>
          </a:p>
          <a:p>
            <a:r>
              <a:rPr lang="en-US" sz="1200" b="0" i="0" u="none" strike="noStrike" kern="1200" baseline="0" dirty="0" smtClean="0">
                <a:solidFill>
                  <a:schemeClr val="tx1"/>
                </a:solidFill>
                <a:latin typeface="+mn-lt"/>
                <a:ea typeface="+mn-ea"/>
                <a:cs typeface="+mn-cs"/>
              </a:rPr>
              <a:t>Flexibility in the reporting period for all usage reports, which allows customers to specify a date range for their usage reports</a:t>
            </a:r>
          </a:p>
          <a:p>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7</a:t>
            </a:fld>
            <a:endParaRPr lang="en-US"/>
          </a:p>
        </p:txBody>
      </p:sp>
    </p:spTree>
    <p:extLst>
      <p:ext uri="{BB962C8B-B14F-4D97-AF65-F5344CB8AC3E}">
        <p14:creationId xmlns:p14="http://schemas.microsoft.com/office/powerpoint/2010/main" val="5654880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are drowning in information and starving for knowledge.</a:t>
            </a:r>
          </a:p>
          <a:p>
            <a:r>
              <a:rPr lang="en-US" dirty="0" smtClean="0"/>
              <a:t>Rutherford D. Roger</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8</a:t>
            </a:fld>
            <a:endParaRPr lang="en-US"/>
          </a:p>
        </p:txBody>
      </p:sp>
    </p:spTree>
    <p:extLst>
      <p:ext uri="{BB962C8B-B14F-4D97-AF65-F5344CB8AC3E}">
        <p14:creationId xmlns:p14="http://schemas.microsoft.com/office/powerpoint/2010/main" val="858498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Obtaining E-Resource Usage Data</a:t>
            </a:r>
          </a:p>
          <a:p>
            <a:r>
              <a:rPr lang="en-US" dirty="0" smtClean="0"/>
              <a:t>Who?</a:t>
            </a:r>
          </a:p>
          <a:p>
            <a:pPr marL="742950" marR="0" lvl="1" indent="-285750">
              <a:lnSpc>
                <a:spcPct val="115000"/>
              </a:lnSpc>
              <a:spcBef>
                <a:spcPts val="0"/>
              </a:spcBef>
              <a:spcAft>
                <a:spcPts val="0"/>
              </a:spcAft>
              <a:buFont typeface="+mj-lt"/>
              <a:buAutoNum type="alphaLcPeriod"/>
            </a:pPr>
            <a:r>
              <a:rPr lang="en-US" sz="1200" dirty="0" smtClean="0">
                <a:effectLst/>
                <a:latin typeface="+mn-lt"/>
                <a:ea typeface="Calibri"/>
                <a:cs typeface="Calibri"/>
              </a:rPr>
              <a:t>Mostly library selectors and library administrators.  Occasionally useful at the consortial level.  </a:t>
            </a:r>
            <a:endParaRPr lang="en-US" sz="1100" dirty="0" smtClean="0">
              <a:effectLst/>
              <a:latin typeface="+mn-lt"/>
              <a:ea typeface="Calibri"/>
              <a:cs typeface="Times New Roman"/>
            </a:endParaRPr>
          </a:p>
          <a:p>
            <a:pPr marL="742950" marR="0" lvl="1" indent="-285750">
              <a:lnSpc>
                <a:spcPct val="115000"/>
              </a:lnSpc>
              <a:spcBef>
                <a:spcPts val="0"/>
              </a:spcBef>
              <a:spcAft>
                <a:spcPts val="1000"/>
              </a:spcAft>
              <a:buFont typeface="+mj-lt"/>
              <a:buAutoNum type="alphaLcPeriod"/>
            </a:pPr>
            <a:r>
              <a:rPr lang="en-US" sz="1200" dirty="0" smtClean="0">
                <a:effectLst/>
                <a:latin typeface="+mn-lt"/>
                <a:ea typeface="Calibri"/>
                <a:cs typeface="Calibri"/>
              </a:rPr>
              <a:t>Who collects stats is trickier, because it’s a time consuming job and it does require a little bit of training and special knowledge to get started.  Currently in my department, I am the gatherer of statistics, largely because we have a small staff.  In the near future, I hope to train my periodicals assistant to do much of the gathering work.</a:t>
            </a:r>
            <a:endParaRPr lang="en-US" sz="1100" dirty="0" smtClean="0">
              <a:effectLst/>
              <a:latin typeface="+mn-lt"/>
              <a:ea typeface="Calibri"/>
              <a:cs typeface="Times New Roman"/>
            </a:endParaRPr>
          </a:p>
          <a:p>
            <a:endParaRPr lang="en-US" dirty="0" smtClean="0"/>
          </a:p>
          <a:p>
            <a:r>
              <a:rPr lang="en-US" dirty="0" smtClean="0"/>
              <a:t>What?</a:t>
            </a:r>
          </a:p>
          <a:p>
            <a:pPr marL="742950" marR="0" lvl="1" indent="-285750">
              <a:lnSpc>
                <a:spcPct val="115000"/>
              </a:lnSpc>
              <a:spcBef>
                <a:spcPts val="0"/>
              </a:spcBef>
              <a:spcAft>
                <a:spcPts val="0"/>
              </a:spcAft>
              <a:buFont typeface="+mj-lt"/>
              <a:buAutoNum type="alphaLcPeriod"/>
            </a:pPr>
            <a:r>
              <a:rPr lang="en-US" sz="1200" dirty="0" smtClean="0">
                <a:effectLst/>
                <a:latin typeface="+mn-lt"/>
                <a:ea typeface="Calibri"/>
                <a:cs typeface="Calibri"/>
              </a:rPr>
              <a:t>What resources do I need stats for?  When I began the process of getting statistics, I focused on the aggregator database we subscribed to, as well as the platforms where we had the most subscriptions. For example, we have many titles on the Highwire Press platform, and so that was a priority.  The bottom priority for me was for the platforms where we only have a handful of titles, as those are asked for least frequently.</a:t>
            </a:r>
            <a:endParaRPr lang="en-US" sz="1100" dirty="0" smtClean="0">
              <a:effectLst/>
              <a:latin typeface="+mn-lt"/>
              <a:ea typeface="Calibri"/>
              <a:cs typeface="Times New Roman"/>
            </a:endParaRPr>
          </a:p>
          <a:p>
            <a:pPr marL="742950" marR="0" lvl="1" indent="-285750">
              <a:lnSpc>
                <a:spcPct val="115000"/>
              </a:lnSpc>
              <a:spcBef>
                <a:spcPts val="0"/>
              </a:spcBef>
              <a:spcAft>
                <a:spcPts val="0"/>
              </a:spcAft>
              <a:buFont typeface="+mj-lt"/>
              <a:buAutoNum type="alphaLcPeriod"/>
            </a:pPr>
            <a:r>
              <a:rPr lang="en-US" sz="1200" dirty="0" smtClean="0">
                <a:effectLst/>
                <a:latin typeface="+mn-lt"/>
                <a:ea typeface="Calibri"/>
                <a:cs typeface="Calibri"/>
              </a:rPr>
              <a:t>At your institution, you may want to focus on packages or titles within a specific subject area or from specific vendors, depending on how you spend your resources.</a:t>
            </a:r>
            <a:endParaRPr lang="en-US" sz="1100" dirty="0" smtClean="0">
              <a:effectLst/>
              <a:latin typeface="+mn-lt"/>
              <a:ea typeface="Calibri"/>
              <a:cs typeface="Times New Roman"/>
            </a:endParaRPr>
          </a:p>
          <a:p>
            <a:pPr marL="742950" marR="0" lvl="1" indent="-285750">
              <a:lnSpc>
                <a:spcPct val="115000"/>
              </a:lnSpc>
              <a:spcBef>
                <a:spcPts val="0"/>
              </a:spcBef>
              <a:spcAft>
                <a:spcPts val="0"/>
              </a:spcAft>
              <a:buFont typeface="+mj-lt"/>
              <a:buAutoNum type="alphaLcPeriod"/>
            </a:pPr>
            <a:r>
              <a:rPr lang="en-US" sz="1200" dirty="0" smtClean="0">
                <a:effectLst/>
                <a:latin typeface="+mn-lt"/>
                <a:ea typeface="Calibri"/>
                <a:cs typeface="Calibri"/>
              </a:rPr>
              <a:t>What vendors/resources are COUNTER/SUSHI compliant?  Most vendors are COUNTER compliant, or close to being COUNTER compliant at this point.  Many are also SUSHI compliant.  There are lists on the internet of vendors who comply with the standards—the URLs are on the resources handout.  Having COUNTER compliant usage reports makes it a lot easier to compare and contrast reports between different vendors and platforms.</a:t>
            </a:r>
            <a:endParaRPr lang="en-US" sz="1100" dirty="0" smtClean="0">
              <a:effectLst/>
              <a:latin typeface="+mn-lt"/>
              <a:ea typeface="Calibri"/>
              <a:cs typeface="Times New Roman"/>
            </a:endParaRPr>
          </a:p>
          <a:p>
            <a:pPr marL="742950" marR="0" lvl="1" indent="-285750">
              <a:lnSpc>
                <a:spcPct val="115000"/>
              </a:lnSpc>
              <a:spcBef>
                <a:spcPts val="0"/>
              </a:spcBef>
              <a:spcAft>
                <a:spcPts val="1000"/>
              </a:spcAft>
              <a:buFont typeface="+mj-lt"/>
              <a:buAutoNum type="alphaLcPeriod"/>
            </a:pPr>
            <a:r>
              <a:rPr lang="en-US" sz="1200" dirty="0" smtClean="0">
                <a:effectLst/>
                <a:latin typeface="+mn-lt"/>
                <a:ea typeface="Calibri"/>
                <a:cs typeface="Calibri"/>
              </a:rPr>
              <a:t>What formats will you focus on?  In the beginning, I focused on e-journals, because that was what was most in demand.  As we’ve invested heavily in e-books over the last two years, I have expanded my reports to include e-book reports, as well.  We do provide database reports when they’re available, but they seem to cause the most confusion among our librarians.</a:t>
            </a:r>
          </a:p>
          <a:p>
            <a:pPr marL="0" marR="0" lvl="0" indent="0">
              <a:lnSpc>
                <a:spcPct val="115000"/>
              </a:lnSpc>
              <a:spcBef>
                <a:spcPts val="0"/>
              </a:spcBef>
              <a:spcAft>
                <a:spcPts val="1000"/>
              </a:spcAft>
              <a:buFont typeface="+mj-lt"/>
              <a:buNone/>
            </a:pPr>
            <a:r>
              <a:rPr lang="en-US" sz="1200" dirty="0" smtClean="0">
                <a:effectLst/>
                <a:latin typeface="+mn-lt"/>
                <a:ea typeface="Calibri"/>
                <a:cs typeface="Calibri"/>
              </a:rPr>
              <a:t>When?</a:t>
            </a:r>
          </a:p>
          <a:p>
            <a:pPr marL="742950" marR="0" lvl="1" indent="-285750">
              <a:lnSpc>
                <a:spcPct val="115000"/>
              </a:lnSpc>
              <a:spcBef>
                <a:spcPts val="0"/>
              </a:spcBef>
              <a:spcAft>
                <a:spcPts val="0"/>
              </a:spcAft>
              <a:buFont typeface="+mj-lt"/>
              <a:buAutoNum type="alphaLcPeriod"/>
            </a:pPr>
            <a:r>
              <a:rPr lang="en-US" sz="1200" dirty="0" smtClean="0">
                <a:effectLst/>
                <a:latin typeface="+mn-lt"/>
                <a:ea typeface="Calibri"/>
                <a:cs typeface="Calibri"/>
              </a:rPr>
              <a:t>When are stats requested?  When I first started, stats were requested for special projects and by individual librarians.  As I became more comfortable with my job, librarians began asking for stats more regularly throughout the year.  </a:t>
            </a:r>
            <a:endParaRPr lang="en-US" sz="1100" dirty="0" smtClean="0">
              <a:effectLst/>
              <a:latin typeface="+mn-lt"/>
              <a:ea typeface="Calibri"/>
              <a:cs typeface="Times New Roman"/>
            </a:endParaRPr>
          </a:p>
          <a:p>
            <a:pPr marL="742950" marR="0" lvl="1" indent="-285750">
              <a:lnSpc>
                <a:spcPct val="115000"/>
              </a:lnSpc>
              <a:spcBef>
                <a:spcPts val="0"/>
              </a:spcBef>
              <a:spcAft>
                <a:spcPts val="0"/>
              </a:spcAft>
              <a:buFont typeface="+mj-lt"/>
              <a:buAutoNum type="alphaLcPeriod"/>
            </a:pPr>
            <a:r>
              <a:rPr lang="en-US" sz="1200" dirty="0" smtClean="0">
                <a:effectLst/>
                <a:latin typeface="+mn-lt"/>
                <a:ea typeface="Calibri"/>
                <a:cs typeface="Calibri"/>
              </a:rPr>
              <a:t>How often can I harvest and update stats?  Think carefully about how often you will have time to collect and update stats.  My original ambitious goal was to update all my reports monthly, but after a few months I realized how unrealistic that was.  Quarterly has worked out well for me—I usually spend one morning and one afternoon each quarter updating all of my COUNTER reports.  </a:t>
            </a:r>
            <a:endParaRPr lang="en-US" sz="1100" dirty="0" smtClean="0">
              <a:effectLst/>
              <a:latin typeface="+mn-lt"/>
              <a:ea typeface="Calibri"/>
              <a:cs typeface="Times New Roman"/>
            </a:endParaRPr>
          </a:p>
          <a:p>
            <a:pPr marL="742950" marR="0" lvl="1" indent="-285750">
              <a:lnSpc>
                <a:spcPct val="115000"/>
              </a:lnSpc>
              <a:spcBef>
                <a:spcPts val="0"/>
              </a:spcBef>
              <a:spcAft>
                <a:spcPts val="1000"/>
              </a:spcAft>
              <a:buFont typeface="+mj-lt"/>
              <a:buAutoNum type="alphaLcPeriod"/>
            </a:pPr>
            <a:r>
              <a:rPr lang="en-US" sz="1200" dirty="0" smtClean="0">
                <a:effectLst/>
                <a:latin typeface="+mn-lt"/>
                <a:ea typeface="Calibri"/>
                <a:cs typeface="Calibri"/>
              </a:rPr>
              <a:t>I also pull stats if someone has a special request—if it’s between quarters and a librarian is doing research or looking at usage for some other reason, it’s not a problem to update the vendor or platform list they ask about.</a:t>
            </a:r>
            <a:endParaRPr lang="en-US" sz="1100" dirty="0" smtClean="0">
              <a:effectLst/>
              <a:latin typeface="+mn-lt"/>
              <a:ea typeface="Calibri"/>
              <a:cs typeface="Times New Roman"/>
            </a:endParaRPr>
          </a:p>
          <a:p>
            <a:pPr marL="0" marR="0" lvl="0" indent="0">
              <a:lnSpc>
                <a:spcPct val="115000"/>
              </a:lnSpc>
              <a:spcBef>
                <a:spcPts val="0"/>
              </a:spcBef>
              <a:spcAft>
                <a:spcPts val="1000"/>
              </a:spcAft>
              <a:buFont typeface="+mj-lt"/>
              <a:buNone/>
            </a:pPr>
            <a:r>
              <a:rPr lang="en-US" sz="1200" dirty="0" smtClean="0">
                <a:effectLst/>
                <a:latin typeface="+mn-lt"/>
                <a:ea typeface="Calibri"/>
                <a:cs typeface="Calibri"/>
              </a:rPr>
              <a:t>Where?</a:t>
            </a:r>
          </a:p>
          <a:p>
            <a:pPr marL="742950" marR="0" lvl="1" indent="-285750">
              <a:lnSpc>
                <a:spcPct val="115000"/>
              </a:lnSpc>
              <a:spcBef>
                <a:spcPts val="0"/>
              </a:spcBef>
              <a:spcAft>
                <a:spcPts val="0"/>
              </a:spcAft>
              <a:buFont typeface="+mj-lt"/>
              <a:buAutoNum type="alphaLcPeriod"/>
            </a:pPr>
            <a:r>
              <a:rPr lang="en-US" sz="1200" dirty="0" smtClean="0">
                <a:effectLst/>
                <a:latin typeface="+mn-lt"/>
                <a:ea typeface="Calibri"/>
                <a:cs typeface="Calibri"/>
              </a:rPr>
              <a:t>Where are vendor stats available?  </a:t>
            </a:r>
            <a:endParaRPr lang="en-US" sz="1100" dirty="0" smtClean="0">
              <a:effectLst/>
              <a:latin typeface="+mn-lt"/>
              <a:ea typeface="Calibri"/>
              <a:cs typeface="Times New Roman"/>
            </a:endParaRPr>
          </a:p>
          <a:p>
            <a:pPr marL="742950" marR="0" lvl="1" indent="-285750">
              <a:lnSpc>
                <a:spcPct val="115000"/>
              </a:lnSpc>
              <a:spcBef>
                <a:spcPts val="0"/>
              </a:spcBef>
              <a:spcAft>
                <a:spcPts val="0"/>
              </a:spcAft>
              <a:buFont typeface="+mj-lt"/>
              <a:buAutoNum type="alphaLcPeriod"/>
            </a:pPr>
            <a:r>
              <a:rPr lang="en-US" sz="1200" dirty="0" smtClean="0">
                <a:effectLst/>
                <a:latin typeface="+mn-lt"/>
                <a:ea typeface="Calibri"/>
                <a:cs typeface="Calibri"/>
              </a:rPr>
              <a:t>Each vendor or platform offers a slightly different method of acquiring your usage statistics, but there are a couple of standard methods.  The process of notification and acquisition of stats has gotten more streamlined over time.</a:t>
            </a:r>
            <a:endParaRPr lang="en-US" sz="1100" dirty="0" smtClean="0">
              <a:effectLst/>
              <a:latin typeface="+mn-lt"/>
              <a:ea typeface="Calibri"/>
              <a:cs typeface="Times New Roman"/>
            </a:endParaRPr>
          </a:p>
          <a:p>
            <a:pPr marL="742950" marR="0" lvl="1" indent="-285750">
              <a:lnSpc>
                <a:spcPct val="115000"/>
              </a:lnSpc>
              <a:spcBef>
                <a:spcPts val="0"/>
              </a:spcBef>
              <a:spcAft>
                <a:spcPts val="1000"/>
              </a:spcAft>
              <a:buFont typeface="+mj-lt"/>
              <a:buAutoNum type="alphaLcPeriod"/>
            </a:pPr>
            <a:r>
              <a:rPr lang="en-US" sz="1200" dirty="0" smtClean="0">
                <a:effectLst/>
                <a:latin typeface="+mn-lt"/>
                <a:ea typeface="Calibri"/>
                <a:cs typeface="Calibri"/>
              </a:rPr>
              <a:t>In the beginning, it may be easier to focus on the platforms that offer many publisher’s titles in one report, like Highwire Press or Metapress.  With a little bit of set-up, you can actually associate all of your individual Highwire Press subscriptions to one admin account so that all of your admin can be done centrally for these titles.</a:t>
            </a:r>
            <a:endParaRPr lang="en-US" sz="1100" dirty="0" smtClean="0">
              <a:effectLst/>
              <a:latin typeface="+mn-lt"/>
              <a:ea typeface="Calibri"/>
              <a:cs typeface="Times New Roman"/>
            </a:endParaRPr>
          </a:p>
          <a:p>
            <a:pPr marL="890588" marR="0" lvl="1" indent="-342900" algn="l" defTabSz="914400" rtl="0" eaLnBrk="1" fontAlgn="base" latinLnBrk="0" hangingPunct="1">
              <a:lnSpc>
                <a:spcPct val="100000"/>
              </a:lnSpc>
              <a:spcBef>
                <a:spcPts val="375"/>
              </a:spcBef>
              <a:spcAft>
                <a:spcPct val="0"/>
              </a:spcAft>
              <a:buClr>
                <a:srgbClr val="9B2D1F"/>
              </a:buClr>
              <a:buSzPct val="85000"/>
              <a:buFont typeface="Arial" pitchFamily="34" charset="0"/>
              <a:buChar char="•"/>
              <a:tabLst/>
              <a:defRPr/>
            </a:pPr>
            <a:r>
              <a:rPr kumimoji="0" lang="en-US" sz="3200" b="0" i="0" u="none" strike="noStrike" kern="1200" cap="none" spc="0" normalizeH="0" baseline="0" noProof="0" dirty="0" smtClean="0">
                <a:ln>
                  <a:noFill/>
                </a:ln>
                <a:solidFill>
                  <a:prstClr val="black">
                    <a:tint val="75000"/>
                  </a:prstClr>
                </a:solidFill>
                <a:effectLst/>
                <a:uLnTx/>
                <a:uFillTx/>
                <a:latin typeface="Perpetua"/>
                <a:ea typeface="+mn-ea"/>
                <a:cs typeface="+mn-cs"/>
              </a:rPr>
              <a:t>E-mail notifications</a:t>
            </a:r>
          </a:p>
          <a:p>
            <a:pPr marL="890588" marR="0" lvl="1" indent="-342900" algn="l" defTabSz="914400" rtl="0" eaLnBrk="1" fontAlgn="base" latinLnBrk="0" hangingPunct="1">
              <a:lnSpc>
                <a:spcPct val="100000"/>
              </a:lnSpc>
              <a:spcBef>
                <a:spcPts val="375"/>
              </a:spcBef>
              <a:spcAft>
                <a:spcPct val="0"/>
              </a:spcAft>
              <a:buClr>
                <a:srgbClr val="9B2D1F"/>
              </a:buClr>
              <a:buSzPct val="85000"/>
              <a:buFont typeface="Arial" pitchFamily="34" charset="0"/>
              <a:buChar char="•"/>
              <a:tabLst/>
              <a:defRPr/>
            </a:pPr>
            <a:r>
              <a:rPr kumimoji="0" lang="en-US" sz="3200" b="0" i="0" u="none" strike="noStrike" kern="1200" cap="none" spc="0" normalizeH="0" baseline="0" noProof="0" dirty="0" smtClean="0">
                <a:ln>
                  <a:noFill/>
                </a:ln>
                <a:solidFill>
                  <a:prstClr val="black">
                    <a:tint val="75000"/>
                  </a:prstClr>
                </a:solidFill>
                <a:effectLst/>
                <a:uLnTx/>
                <a:uFillTx/>
                <a:latin typeface="Perpetua"/>
                <a:ea typeface="+mn-ea"/>
                <a:cs typeface="+mn-cs"/>
              </a:rPr>
              <a:t>Scheduling for e-mail delivery</a:t>
            </a:r>
          </a:p>
          <a:p>
            <a:pPr marL="890588" marR="0" lvl="1" indent="-342900" algn="l" defTabSz="914400" rtl="0" eaLnBrk="1" fontAlgn="base" latinLnBrk="0" hangingPunct="1">
              <a:lnSpc>
                <a:spcPct val="100000"/>
              </a:lnSpc>
              <a:spcBef>
                <a:spcPts val="375"/>
              </a:spcBef>
              <a:spcAft>
                <a:spcPct val="0"/>
              </a:spcAft>
              <a:buClr>
                <a:srgbClr val="9B2D1F"/>
              </a:buClr>
              <a:buSzPct val="85000"/>
              <a:buFont typeface="Arial" pitchFamily="34" charset="0"/>
              <a:buChar char="•"/>
              <a:tabLst/>
              <a:defRPr/>
            </a:pPr>
            <a:r>
              <a:rPr kumimoji="0" lang="en-US" sz="3200" b="0" i="0" u="none" strike="noStrike" kern="1200" cap="none" spc="0" normalizeH="0" baseline="0" noProof="0" dirty="0" smtClean="0">
                <a:ln>
                  <a:noFill/>
                </a:ln>
                <a:solidFill>
                  <a:prstClr val="black">
                    <a:tint val="75000"/>
                  </a:prstClr>
                </a:solidFill>
                <a:effectLst/>
                <a:uLnTx/>
                <a:uFillTx/>
                <a:latin typeface="Perpetua"/>
                <a:ea typeface="+mn-ea"/>
                <a:cs typeface="+mn-cs"/>
              </a:rPr>
              <a:t>Online form submission/download</a:t>
            </a:r>
          </a:p>
          <a:p>
            <a:pPr marL="890588" marR="0" lvl="1" indent="-342900" algn="l" defTabSz="914400" rtl="0" eaLnBrk="1" fontAlgn="base" latinLnBrk="0" hangingPunct="1">
              <a:lnSpc>
                <a:spcPct val="100000"/>
              </a:lnSpc>
              <a:spcBef>
                <a:spcPts val="375"/>
              </a:spcBef>
              <a:spcAft>
                <a:spcPct val="0"/>
              </a:spcAft>
              <a:buClr>
                <a:srgbClr val="9B2D1F"/>
              </a:buClr>
              <a:buSzPct val="85000"/>
              <a:buFont typeface="Arial" pitchFamily="34" charset="0"/>
              <a:buChar char="•"/>
              <a:tabLst/>
              <a:defRPr/>
            </a:pPr>
            <a:r>
              <a:rPr kumimoji="0" lang="en-US" sz="3200" b="0" i="0" u="none" strike="noStrike" kern="1200" cap="none" spc="0" normalizeH="0" baseline="0" noProof="0" dirty="0" smtClean="0">
                <a:ln>
                  <a:noFill/>
                </a:ln>
                <a:solidFill>
                  <a:prstClr val="black">
                    <a:tint val="75000"/>
                  </a:prstClr>
                </a:solidFill>
                <a:effectLst/>
                <a:uLnTx/>
                <a:uFillTx/>
                <a:latin typeface="Perpetua"/>
                <a:ea typeface="+mn-ea"/>
                <a:cs typeface="+mn-cs"/>
              </a:rPr>
              <a:t>Online via IP address authentication</a:t>
            </a:r>
          </a:p>
          <a:p>
            <a:pPr marL="0" marR="0" lvl="0" indent="0">
              <a:lnSpc>
                <a:spcPct val="115000"/>
              </a:lnSpc>
              <a:spcBef>
                <a:spcPts val="0"/>
              </a:spcBef>
              <a:spcAft>
                <a:spcPts val="1000"/>
              </a:spcAft>
              <a:buFont typeface="+mj-lt"/>
              <a:buNone/>
            </a:pPr>
            <a:endParaRPr lang="en-US" sz="1200" dirty="0" smtClean="0">
              <a:effectLst/>
              <a:latin typeface="+mn-lt"/>
              <a:ea typeface="Calibri"/>
              <a:cs typeface="Calibri"/>
            </a:endParaRPr>
          </a:p>
          <a:p>
            <a:pPr marL="457200" marR="0" lvl="1" indent="0">
              <a:lnSpc>
                <a:spcPct val="115000"/>
              </a:lnSpc>
              <a:spcBef>
                <a:spcPts val="0"/>
              </a:spcBef>
              <a:spcAft>
                <a:spcPts val="1000"/>
              </a:spcAft>
              <a:buFont typeface="+mj-lt"/>
              <a:buNone/>
            </a:pPr>
            <a:endParaRPr lang="en-US" sz="1100" dirty="0" smtClean="0">
              <a:effectLst/>
              <a:latin typeface="+mn-lt"/>
              <a:ea typeface="Calibri"/>
              <a:cs typeface="Times New Roman"/>
            </a:endParaRPr>
          </a:p>
          <a:p>
            <a:endParaRPr lang="en-US" dirty="0" smtClean="0"/>
          </a:p>
        </p:txBody>
      </p:sp>
      <p:sp>
        <p:nvSpPr>
          <p:cNvPr id="4" name="Slide Number Placeholder 3"/>
          <p:cNvSpPr>
            <a:spLocks noGrp="1"/>
          </p:cNvSpPr>
          <p:nvPr>
            <p:ph type="sldNum" sz="quarter" idx="10"/>
          </p:nvPr>
        </p:nvSpPr>
        <p:spPr/>
        <p:txBody>
          <a:bodyPr/>
          <a:lstStyle/>
          <a:p>
            <a:fld id="{E2C7F708-CA75-4EA4-825B-939367619A08}" type="slidenum">
              <a:rPr lang="en-US" smtClean="0"/>
              <a:t>9</a:t>
            </a:fld>
            <a:endParaRPr lang="en-US"/>
          </a:p>
        </p:txBody>
      </p:sp>
    </p:spTree>
    <p:extLst>
      <p:ext uri="{BB962C8B-B14F-4D97-AF65-F5344CB8AC3E}">
        <p14:creationId xmlns:p14="http://schemas.microsoft.com/office/powerpoint/2010/main" val="6957907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nSpc>
                <a:spcPct val="115000"/>
              </a:lnSpc>
              <a:spcBef>
                <a:spcPts val="0"/>
              </a:spcBef>
              <a:spcAft>
                <a:spcPts val="0"/>
              </a:spcAft>
              <a:buFont typeface="+mj-lt"/>
              <a:buNone/>
            </a:pPr>
            <a:r>
              <a:rPr lang="en-US" sz="1200" dirty="0" smtClean="0">
                <a:effectLst/>
                <a:latin typeface="+mn-lt"/>
                <a:ea typeface="Calibri"/>
                <a:cs typeface="Calibri"/>
              </a:rPr>
              <a:t>Obtaining E-Resource Usage Data (vendors)</a:t>
            </a:r>
          </a:p>
          <a:p>
            <a:pPr marL="742950" marR="0" lvl="1" indent="-285750">
              <a:lnSpc>
                <a:spcPct val="115000"/>
              </a:lnSpc>
              <a:spcBef>
                <a:spcPts val="0"/>
              </a:spcBef>
              <a:spcAft>
                <a:spcPts val="0"/>
              </a:spcAft>
              <a:buFont typeface="+mj-lt"/>
              <a:buAutoNum type="alphaLcPeriod"/>
            </a:pPr>
            <a:r>
              <a:rPr lang="en-US" sz="1200" dirty="0" smtClean="0">
                <a:effectLst/>
                <a:latin typeface="+mn-lt"/>
                <a:ea typeface="Calibri"/>
                <a:cs typeface="Calibri"/>
              </a:rPr>
              <a:t>Email notifications with links.  Most of the vendors out there offer email notifications to let you know that statistics have been updated at the end of a month.  Often the emails contain a link directly to the site, so all you need to know are the log in details.  Forwarding these emails to support staff so that they can retrieve stats is relatively simple.  These notifications are also handy if you update your reports monthly, because each vendor updates their states on a slightly different timetable.</a:t>
            </a:r>
            <a:endParaRPr lang="en-US" sz="1100" dirty="0" smtClean="0">
              <a:effectLst/>
              <a:latin typeface="+mn-lt"/>
              <a:ea typeface="Calibri"/>
              <a:cs typeface="Times New Roman"/>
            </a:endParaRPr>
          </a:p>
          <a:p>
            <a:pPr marL="342900" marR="0" lvl="0" indent="-342900">
              <a:lnSpc>
                <a:spcPct val="115000"/>
              </a:lnSpc>
              <a:spcBef>
                <a:spcPts val="0"/>
              </a:spcBef>
              <a:spcAft>
                <a:spcPts val="0"/>
              </a:spcAft>
              <a:buFont typeface="+mj-lt"/>
              <a:buAutoNum type="arabicPeriod"/>
            </a:pPr>
            <a:r>
              <a:rPr lang="en-US" sz="1200" b="1" dirty="0" smtClean="0">
                <a:effectLst/>
                <a:latin typeface="+mn-lt"/>
                <a:ea typeface="Calibri"/>
                <a:cs typeface="Calibri"/>
              </a:rPr>
              <a:t>Getting Started: Where (Vendor) Scheduling Reports</a:t>
            </a:r>
            <a:endParaRPr lang="en-US" sz="1100" dirty="0" smtClean="0">
              <a:effectLst/>
              <a:latin typeface="+mn-lt"/>
              <a:ea typeface="Calibri"/>
              <a:cs typeface="Times New Roman"/>
            </a:endParaRPr>
          </a:p>
          <a:p>
            <a:pPr marL="742950" marR="0" lvl="1" indent="-285750">
              <a:lnSpc>
                <a:spcPct val="115000"/>
              </a:lnSpc>
              <a:spcBef>
                <a:spcPts val="0"/>
              </a:spcBef>
              <a:spcAft>
                <a:spcPts val="0"/>
              </a:spcAft>
              <a:buFont typeface="+mj-lt"/>
              <a:buAutoNum type="alphaLcPeriod"/>
            </a:pPr>
            <a:r>
              <a:rPr lang="en-US" sz="1200" dirty="0" smtClean="0">
                <a:effectLst/>
                <a:latin typeface="+mn-lt"/>
                <a:ea typeface="Calibri"/>
                <a:cs typeface="Calibri"/>
              </a:rPr>
              <a:t>Some of the large aggregator vendors offer the option of setting up a schedule that will e-mail a report to you each month.  Once you get a schedule set up, this is a very convenient service.  Upon arrival, the email and attached report can be opened and saved immediately.</a:t>
            </a:r>
            <a:endParaRPr lang="en-US" sz="1100" dirty="0" smtClean="0">
              <a:effectLst/>
              <a:latin typeface="+mn-lt"/>
              <a:ea typeface="Calibri"/>
              <a:cs typeface="Times New Roman"/>
            </a:endParaRPr>
          </a:p>
          <a:p>
            <a:pPr marL="342900" marR="0" lvl="0" indent="-342900">
              <a:lnSpc>
                <a:spcPct val="115000"/>
              </a:lnSpc>
              <a:spcBef>
                <a:spcPts val="0"/>
              </a:spcBef>
              <a:spcAft>
                <a:spcPts val="0"/>
              </a:spcAft>
              <a:buFont typeface="+mj-lt"/>
              <a:buAutoNum type="arabicPeriod"/>
            </a:pPr>
            <a:r>
              <a:rPr lang="en-US" sz="1200" b="1" dirty="0" smtClean="0">
                <a:effectLst/>
                <a:latin typeface="+mn-lt"/>
                <a:ea typeface="Calibri"/>
                <a:cs typeface="Calibri"/>
              </a:rPr>
              <a:t>Getting Started:  Where (Vendor) Online Form Submission</a:t>
            </a:r>
            <a:endParaRPr lang="en-US" sz="1100" dirty="0" smtClean="0">
              <a:effectLst/>
              <a:latin typeface="+mn-lt"/>
              <a:ea typeface="Calibri"/>
              <a:cs typeface="Times New Roman"/>
            </a:endParaRPr>
          </a:p>
          <a:p>
            <a:pPr marL="742950" marR="0" lvl="1" indent="-285750">
              <a:lnSpc>
                <a:spcPct val="115000"/>
              </a:lnSpc>
              <a:spcBef>
                <a:spcPts val="0"/>
              </a:spcBef>
              <a:spcAft>
                <a:spcPts val="0"/>
              </a:spcAft>
              <a:buFont typeface="+mj-lt"/>
              <a:buAutoNum type="alphaLcPeriod"/>
            </a:pPr>
            <a:r>
              <a:rPr lang="en-US" sz="1200" dirty="0" smtClean="0">
                <a:effectLst/>
                <a:latin typeface="+mn-lt"/>
                <a:ea typeface="Calibri"/>
                <a:cs typeface="Calibri"/>
              </a:rPr>
              <a:t>The large majority of vendors offer an online form within your administrative account to request (or download in some cases) COUNTER compliant usage statistics in a variety of formats.  You can choose to have the report emailed to the administrator or to specific recipients.  This would again be a good place to direct usage reports to a support staff email account.</a:t>
            </a:r>
            <a:endParaRPr lang="en-US" sz="1100" dirty="0" smtClean="0">
              <a:effectLst/>
              <a:latin typeface="+mn-lt"/>
              <a:ea typeface="Calibri"/>
              <a:cs typeface="Times New Roman"/>
            </a:endParaRPr>
          </a:p>
          <a:p>
            <a:pPr marL="342900" marR="0" lvl="0" indent="-342900">
              <a:lnSpc>
                <a:spcPct val="115000"/>
              </a:lnSpc>
              <a:spcBef>
                <a:spcPts val="0"/>
              </a:spcBef>
              <a:spcAft>
                <a:spcPts val="0"/>
              </a:spcAft>
              <a:buFont typeface="+mj-lt"/>
              <a:buAutoNum type="arabicPeriod"/>
            </a:pPr>
            <a:r>
              <a:rPr lang="en-US" sz="1200" b="1" dirty="0" smtClean="0">
                <a:effectLst/>
                <a:latin typeface="+mn-lt"/>
                <a:ea typeface="Calibri"/>
                <a:cs typeface="Calibri"/>
              </a:rPr>
              <a:t>Getting Started:  Where (Vendor)  Online via IP Address Authentication</a:t>
            </a:r>
            <a:endParaRPr lang="en-US" sz="1100" dirty="0" smtClean="0">
              <a:effectLst/>
              <a:latin typeface="+mn-lt"/>
              <a:ea typeface="Calibri"/>
              <a:cs typeface="Times New Roman"/>
            </a:endParaRPr>
          </a:p>
          <a:p>
            <a:pPr marL="742950" marR="0" lvl="1" indent="-285750">
              <a:lnSpc>
                <a:spcPct val="115000"/>
              </a:lnSpc>
              <a:spcBef>
                <a:spcPts val="0"/>
              </a:spcBef>
              <a:spcAft>
                <a:spcPts val="1000"/>
              </a:spcAft>
              <a:buFont typeface="+mj-lt"/>
              <a:buAutoNum type="alphaLcPeriod"/>
            </a:pPr>
            <a:r>
              <a:rPr lang="en-US" sz="1200" dirty="0" smtClean="0">
                <a:effectLst/>
                <a:latin typeface="+mn-lt"/>
                <a:ea typeface="Calibri"/>
                <a:cs typeface="Calibri"/>
              </a:rPr>
              <a:t>My favorite method of gathering usage stats is via IP address authentication.  You receive a URL and your stats show up on that site based on the IP address you’re accessing it from.  This method is not as common--JSTOR used to do this and </a:t>
            </a:r>
            <a:r>
              <a:rPr lang="en-US" sz="1200" dirty="0" err="1" smtClean="0">
                <a:effectLst/>
                <a:latin typeface="+mn-lt"/>
                <a:ea typeface="Calibri"/>
                <a:cs typeface="Calibri"/>
              </a:rPr>
              <a:t>Readex</a:t>
            </a:r>
            <a:r>
              <a:rPr lang="en-US" sz="1200" dirty="0" smtClean="0">
                <a:effectLst/>
                <a:latin typeface="+mn-lt"/>
                <a:ea typeface="Calibri"/>
                <a:cs typeface="Calibri"/>
              </a:rPr>
              <a:t> still offers this.</a:t>
            </a:r>
            <a:endParaRPr lang="en-US" sz="1100" dirty="0" smtClean="0">
              <a:effectLst/>
              <a:latin typeface="+mn-lt"/>
              <a:ea typeface="Calibri"/>
              <a:cs typeface="Times New Roman"/>
            </a:endParaRPr>
          </a:p>
          <a:p>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10</a:t>
            </a:fld>
            <a:endParaRPr lang="en-US"/>
          </a:p>
        </p:txBody>
      </p:sp>
    </p:spTree>
    <p:extLst>
      <p:ext uri="{BB962C8B-B14F-4D97-AF65-F5344CB8AC3E}">
        <p14:creationId xmlns:p14="http://schemas.microsoft.com/office/powerpoint/2010/main" val="2242982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5A4996E-EEC5-4469-9542-0B917B648A28}" type="datetimeFigureOut">
              <a:rPr lang="en-US" smtClean="0"/>
              <a:t>10/25/2012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8D456-510A-4EF7-B6FD-3C6EA8C65D4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A4996E-EEC5-4469-9542-0B917B648A28}" type="datetimeFigureOut">
              <a:rPr lang="en-US" smtClean="0"/>
              <a:t>10/25/2012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8D456-510A-4EF7-B6FD-3C6EA8C65D4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A4996E-EEC5-4469-9542-0B917B648A28}" type="datetimeFigureOut">
              <a:rPr lang="en-US" smtClean="0"/>
              <a:t>10/25/2012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8D456-510A-4EF7-B6FD-3C6EA8C65D4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A5A4996E-EEC5-4469-9542-0B917B648A28}" type="datetimeFigureOut">
              <a:rPr lang="en-US" smtClean="0"/>
              <a:t>10/25/2012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8D456-510A-4EF7-B6FD-3C6EA8C65D4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A4996E-EEC5-4469-9542-0B917B648A28}" type="datetimeFigureOut">
              <a:rPr lang="en-US" smtClean="0"/>
              <a:t>10/25/2012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8D456-510A-4EF7-B6FD-3C6EA8C65D4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5A4996E-EEC5-4469-9542-0B917B648A28}" type="datetimeFigureOut">
              <a:rPr lang="en-US" smtClean="0"/>
              <a:t>10/25/2012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18D456-510A-4EF7-B6FD-3C6EA8C65D4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5A4996E-EEC5-4469-9542-0B917B648A28}" type="datetimeFigureOut">
              <a:rPr lang="en-US" smtClean="0"/>
              <a:t>10/25/2012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18D456-510A-4EF7-B6FD-3C6EA8C65D4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5A4996E-EEC5-4469-9542-0B917B648A28}" type="datetimeFigureOut">
              <a:rPr lang="en-US" smtClean="0"/>
              <a:t>10/25/2012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18D456-510A-4EF7-B6FD-3C6EA8C65D4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A4996E-EEC5-4469-9542-0B917B648A28}" type="datetimeFigureOut">
              <a:rPr lang="en-US" smtClean="0"/>
              <a:t>10/25/2012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18D456-510A-4EF7-B6FD-3C6EA8C65D4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A4996E-EEC5-4469-9542-0B917B648A28}" type="datetimeFigureOut">
              <a:rPr lang="en-US" smtClean="0"/>
              <a:t>10/25/2012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18D456-510A-4EF7-B6FD-3C6EA8C65D4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A4996E-EEC5-4469-9542-0B917B648A28}" type="datetimeFigureOut">
              <a:rPr lang="en-US" smtClean="0"/>
              <a:t>10/25/2012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18D456-510A-4EF7-B6FD-3C6EA8C65D4E}"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A5A4996E-EEC5-4469-9542-0B917B648A28}" type="datetimeFigureOut">
              <a:rPr lang="en-US" smtClean="0"/>
              <a:t>10/25/2012</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5B18D456-510A-4EF7-B6FD-3C6EA8C65D4E}"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projectcounter.org/code_practice.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projectcounter.org/r4/COPR4.pd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117180" cy="2643780"/>
          </a:xfrm>
        </p:spPr>
        <p:txBody>
          <a:bodyPr>
            <a:normAutofit/>
          </a:bodyPr>
          <a:lstStyle/>
          <a:p>
            <a:r>
              <a:rPr lang="en-US" sz="4000" dirty="0" smtClean="0"/>
              <a:t>The Numbers Game:  Collecting, Compiling and Utilizing Usage Data in an Academic Library</a:t>
            </a:r>
            <a:endParaRPr lang="en-US" sz="4000" dirty="0"/>
          </a:p>
        </p:txBody>
      </p:sp>
      <p:sp>
        <p:nvSpPr>
          <p:cNvPr id="3" name="Subtitle 2"/>
          <p:cNvSpPr>
            <a:spLocks noGrp="1"/>
          </p:cNvSpPr>
          <p:nvPr>
            <p:ph type="subTitle" idx="1"/>
          </p:nvPr>
        </p:nvSpPr>
        <p:spPr>
          <a:xfrm>
            <a:off x="1066800" y="3962400"/>
            <a:ext cx="3733800" cy="914400"/>
          </a:xfrm>
        </p:spPr>
        <p:txBody>
          <a:bodyPr>
            <a:normAutofit/>
          </a:bodyPr>
          <a:lstStyle/>
          <a:p>
            <a:r>
              <a:rPr lang="en-US" dirty="0" smtClean="0"/>
              <a:t>Jennifer Bazeley</a:t>
            </a:r>
          </a:p>
          <a:p>
            <a:r>
              <a:rPr lang="en-US" dirty="0" smtClean="0"/>
              <a:t>Miami University Libraries</a:t>
            </a:r>
            <a:endParaRPr lang="en-US" dirty="0"/>
          </a:p>
        </p:txBody>
      </p:sp>
      <p:pic>
        <p:nvPicPr>
          <p:cNvPr id="5" name="Picture Placeholder 6"/>
          <p:cNvPicPr>
            <a:picLocks noChangeAspect="1"/>
          </p:cNvPicPr>
          <p:nvPr/>
        </p:nvPicPr>
        <p:blipFill>
          <a:blip r:embed="rId3" cstate="print">
            <a:extLst>
              <a:ext uri="{28A0092B-C50C-407E-A947-70E740481C1C}">
                <a14:useLocalDpi xmlns:a14="http://schemas.microsoft.com/office/drawing/2010/main" val="0"/>
              </a:ext>
            </a:extLst>
          </a:blip>
          <a:srcRect l="9033" r="9033"/>
          <a:stretch>
            <a:fillRect/>
          </a:stretch>
        </p:blipFill>
        <p:spPr>
          <a:xfrm>
            <a:off x="5410200" y="2971800"/>
            <a:ext cx="3276600" cy="3276600"/>
          </a:xfrm>
          <a:prstGeom prst="ellipse">
            <a:avLst/>
          </a:prstGeom>
        </p:spPr>
      </p:pic>
      <p:sp>
        <p:nvSpPr>
          <p:cNvPr id="6" name="TextBox 5"/>
          <p:cNvSpPr txBox="1"/>
          <p:nvPr/>
        </p:nvSpPr>
        <p:spPr>
          <a:xfrm>
            <a:off x="3972208" y="6514685"/>
            <a:ext cx="5105400" cy="246221"/>
          </a:xfrm>
          <a:prstGeom prst="rect">
            <a:avLst/>
          </a:prstGeom>
          <a:noFill/>
        </p:spPr>
        <p:txBody>
          <a:bodyPr wrap="square" rtlCol="0">
            <a:spAutoFit/>
          </a:bodyPr>
          <a:lstStyle/>
          <a:p>
            <a:r>
              <a:rPr lang="en-US" sz="1000" dirty="0" smtClean="0"/>
              <a:t>http://www.flickr.com/photos/cushinglibrary/3876088472/in/photostream</a:t>
            </a:r>
            <a:endParaRPr lang="en-US" sz="1000" dirty="0"/>
          </a:p>
        </p:txBody>
      </p:sp>
    </p:spTree>
    <p:extLst>
      <p:ext uri="{BB962C8B-B14F-4D97-AF65-F5344CB8AC3E}">
        <p14:creationId xmlns:p14="http://schemas.microsoft.com/office/powerpoint/2010/main" val="13544486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7848600" cy="838200"/>
          </a:xfrm>
        </p:spPr>
        <p:txBody>
          <a:bodyPr/>
          <a:lstStyle/>
          <a:p>
            <a:r>
              <a:rPr lang="en-US" dirty="0" smtClean="0"/>
              <a:t>Obtaining E-Resource Usage Data</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0"/>
            <a:ext cx="5401060" cy="2590359"/>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4600" y="3505200"/>
            <a:ext cx="6400800" cy="3200400"/>
          </a:xfrm>
          <a:prstGeom prst="rect">
            <a:avLst/>
          </a:prstGeom>
        </p:spPr>
      </p:pic>
    </p:spTree>
    <p:extLst>
      <p:ext uri="{BB962C8B-B14F-4D97-AF65-F5344CB8AC3E}">
        <p14:creationId xmlns:p14="http://schemas.microsoft.com/office/powerpoint/2010/main" val="14561050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4063"/>
            <a:ext cx="7125113" cy="924475"/>
          </a:xfrm>
        </p:spPr>
        <p:txBody>
          <a:bodyPr/>
          <a:lstStyle/>
          <a:p>
            <a:r>
              <a:rPr lang="en-US" dirty="0" smtClean="0"/>
              <a:t>Obtaining E-Resource Usage Data</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762000"/>
            <a:ext cx="4466579" cy="405288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0" y="2895600"/>
            <a:ext cx="4114800" cy="3104527"/>
          </a:xfrm>
          <a:prstGeom prst="rect">
            <a:avLst/>
          </a:prstGeom>
        </p:spPr>
      </p:pic>
    </p:spTree>
    <p:extLst>
      <p:ext uri="{BB962C8B-B14F-4D97-AF65-F5344CB8AC3E}">
        <p14:creationId xmlns:p14="http://schemas.microsoft.com/office/powerpoint/2010/main" val="34697859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675724"/>
            <a:ext cx="7125113" cy="1686476"/>
          </a:xfrm>
        </p:spPr>
        <p:txBody>
          <a:bodyPr/>
          <a:lstStyle/>
          <a:p>
            <a:r>
              <a:rPr lang="en-US" dirty="0" smtClean="0"/>
              <a:t>Storing, Compiling &amp; Disseminating E-Resource Usage Data</a:t>
            </a:r>
            <a:endParaRPr lang="en-US" dirty="0"/>
          </a:p>
        </p:txBody>
      </p:sp>
      <p:sp>
        <p:nvSpPr>
          <p:cNvPr id="3" name="Content Placeholder 2"/>
          <p:cNvSpPr>
            <a:spLocks noGrp="1"/>
          </p:cNvSpPr>
          <p:nvPr>
            <p:ph idx="1"/>
          </p:nvPr>
        </p:nvSpPr>
        <p:spPr/>
        <p:txBody>
          <a:bodyPr>
            <a:normAutofit/>
          </a:bodyPr>
          <a:lstStyle/>
          <a:p>
            <a:r>
              <a:rPr lang="en-US" sz="2400" dirty="0" smtClean="0"/>
              <a:t>Free or Low Cost Tools</a:t>
            </a:r>
          </a:p>
          <a:p>
            <a:r>
              <a:rPr lang="en-US" sz="2400" dirty="0"/>
              <a:t>Commercial </a:t>
            </a:r>
            <a:r>
              <a:rPr lang="en-US" sz="2400" dirty="0" smtClean="0"/>
              <a:t>Products</a:t>
            </a:r>
          </a:p>
          <a:p>
            <a:r>
              <a:rPr lang="en-US" sz="2400" dirty="0" smtClean="0"/>
              <a:t>My Tools</a:t>
            </a:r>
            <a:endParaRPr lang="en-US" sz="2400" dirty="0"/>
          </a:p>
        </p:txBody>
      </p:sp>
    </p:spTree>
    <p:extLst>
      <p:ext uri="{BB962C8B-B14F-4D97-AF65-F5344CB8AC3E}">
        <p14:creationId xmlns:p14="http://schemas.microsoft.com/office/powerpoint/2010/main" val="21613320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My Tools: </a:t>
            </a:r>
            <a:br>
              <a:rPr lang="en-US" dirty="0" smtClean="0"/>
            </a:br>
            <a:r>
              <a:rPr lang="en-US" dirty="0" smtClean="0"/>
              <a:t>Excel and Google Cloud Connect</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1995535"/>
            <a:ext cx="8610600" cy="4135247"/>
          </a:xfrm>
          <a:prstGeom prst="rect">
            <a:avLst/>
          </a:prstGeom>
        </p:spPr>
      </p:pic>
    </p:spTree>
    <p:extLst>
      <p:ext uri="{BB962C8B-B14F-4D97-AF65-F5344CB8AC3E}">
        <p14:creationId xmlns:p14="http://schemas.microsoft.com/office/powerpoint/2010/main" val="12775893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My Tools: </a:t>
            </a:r>
            <a:r>
              <a:rPr lang="en-US" dirty="0"/>
              <a:t/>
            </a:r>
            <a:br>
              <a:rPr lang="en-US" dirty="0"/>
            </a:br>
            <a:r>
              <a:rPr lang="en-US" dirty="0" smtClean="0"/>
              <a:t>Google Docs – Publish to Web</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2057400"/>
            <a:ext cx="8382000" cy="4038313"/>
          </a:xfrm>
          <a:prstGeom prst="rect">
            <a:avLst/>
          </a:prstGeom>
        </p:spPr>
      </p:pic>
    </p:spTree>
    <p:extLst>
      <p:ext uri="{BB962C8B-B14F-4D97-AF65-F5344CB8AC3E}">
        <p14:creationId xmlns:p14="http://schemas.microsoft.com/office/powerpoint/2010/main" val="22568531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1" y="228600"/>
            <a:ext cx="2285999" cy="3245278"/>
          </a:xfrm>
        </p:spPr>
        <p:txBody>
          <a:bodyPr/>
          <a:lstStyle/>
          <a:p>
            <a:r>
              <a:rPr lang="en-US" sz="2200" dirty="0" smtClean="0"/>
              <a:t>My Tools: LibGuide</a:t>
            </a:r>
            <a:endParaRPr lang="en-US" sz="22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4600" y="347804"/>
            <a:ext cx="6243846" cy="6252149"/>
          </a:xfrm>
          <a:prstGeom prst="rect">
            <a:avLst/>
          </a:prstGeom>
        </p:spPr>
      </p:pic>
    </p:spTree>
    <p:extLst>
      <p:ext uri="{BB962C8B-B14F-4D97-AF65-F5344CB8AC3E}">
        <p14:creationId xmlns:p14="http://schemas.microsoft.com/office/powerpoint/2010/main" val="25933296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Tools:</a:t>
            </a:r>
            <a:br>
              <a:rPr lang="en-US" dirty="0" smtClean="0"/>
            </a:br>
            <a:r>
              <a:rPr lang="en-US" dirty="0" smtClean="0"/>
              <a:t>EBSCO Usage Consolidation</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2133600"/>
            <a:ext cx="8382000" cy="3950077"/>
          </a:xfrm>
          <a:prstGeom prst="rect">
            <a:avLst/>
          </a:prstGeom>
        </p:spPr>
      </p:pic>
    </p:spTree>
    <p:extLst>
      <p:ext uri="{BB962C8B-B14F-4D97-AF65-F5344CB8AC3E}">
        <p14:creationId xmlns:p14="http://schemas.microsoft.com/office/powerpoint/2010/main" val="20795351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“Oh, people can come up with statistics to prove anything, Kent. 14% of people know </a:t>
            </a:r>
            <a:r>
              <a:rPr lang="en-US" dirty="0" smtClean="0"/>
              <a:t>that.”	</a:t>
            </a:r>
            <a:endParaRPr lang="en-US" dirty="0"/>
          </a:p>
        </p:txBody>
      </p:sp>
      <p:sp>
        <p:nvSpPr>
          <p:cNvPr id="6" name="Text Placeholder 5"/>
          <p:cNvSpPr>
            <a:spLocks noGrp="1"/>
          </p:cNvSpPr>
          <p:nvPr>
            <p:ph type="body" idx="1"/>
          </p:nvPr>
        </p:nvSpPr>
        <p:spPr/>
        <p:txBody>
          <a:bodyPr/>
          <a:lstStyle/>
          <a:p>
            <a:r>
              <a:rPr lang="en-US" dirty="0" smtClean="0"/>
              <a:t>-Homer Simpson</a:t>
            </a:r>
            <a:endParaRPr lang="en-US" dirty="0"/>
          </a:p>
        </p:txBody>
      </p:sp>
    </p:spTree>
    <p:extLst>
      <p:ext uri="{BB962C8B-B14F-4D97-AF65-F5344CB8AC3E}">
        <p14:creationId xmlns:p14="http://schemas.microsoft.com/office/powerpoint/2010/main" val="31898233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Analyzing Usage Data</a:t>
            </a:r>
            <a:endParaRPr lang="en-US" dirty="0"/>
          </a:p>
        </p:txBody>
      </p:sp>
      <p:sp>
        <p:nvSpPr>
          <p:cNvPr id="5" name="Content Placeholder 4"/>
          <p:cNvSpPr>
            <a:spLocks noGrp="1"/>
          </p:cNvSpPr>
          <p:nvPr>
            <p:ph idx="1"/>
          </p:nvPr>
        </p:nvSpPr>
        <p:spPr>
          <a:xfrm>
            <a:off x="228600" y="1599380"/>
            <a:ext cx="3810000" cy="4191820"/>
          </a:xfrm>
        </p:spPr>
        <p:txBody>
          <a:bodyPr>
            <a:normAutofit/>
          </a:bodyPr>
          <a:lstStyle/>
          <a:p>
            <a:r>
              <a:rPr lang="en-US" sz="2400" dirty="0" smtClean="0"/>
              <a:t>Be realistic</a:t>
            </a:r>
          </a:p>
          <a:p>
            <a:r>
              <a:rPr lang="en-US" sz="2400" dirty="0" smtClean="0"/>
              <a:t>Focus your analysis</a:t>
            </a:r>
          </a:p>
          <a:p>
            <a:r>
              <a:rPr lang="en-US" sz="2400" dirty="0" smtClean="0"/>
              <a:t>Leverage available tools</a:t>
            </a:r>
          </a:p>
          <a:p>
            <a:r>
              <a:rPr lang="en-US" sz="2400" dirty="0" smtClean="0"/>
              <a:t>Find partners </a:t>
            </a:r>
          </a:p>
          <a:p>
            <a:r>
              <a:rPr lang="en-US" sz="2400" dirty="0" smtClean="0"/>
              <a:t>Keep it simple</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1000" y="2286000"/>
            <a:ext cx="4724400" cy="3023205"/>
          </a:xfrm>
          <a:prstGeom prst="rect">
            <a:avLst/>
          </a:prstGeom>
        </p:spPr>
      </p:pic>
      <p:sp>
        <p:nvSpPr>
          <p:cNvPr id="3" name="TextBox 2"/>
          <p:cNvSpPr txBox="1"/>
          <p:nvPr/>
        </p:nvSpPr>
        <p:spPr>
          <a:xfrm>
            <a:off x="6553200" y="6400800"/>
            <a:ext cx="2514600" cy="338554"/>
          </a:xfrm>
          <a:prstGeom prst="rect">
            <a:avLst/>
          </a:prstGeom>
          <a:noFill/>
        </p:spPr>
        <p:txBody>
          <a:bodyPr wrap="square" rtlCol="0">
            <a:spAutoFit/>
          </a:bodyPr>
          <a:lstStyle/>
          <a:p>
            <a:r>
              <a:rPr lang="en-US" sz="1600" dirty="0"/>
              <a:t>http://xkcd.com/605/</a:t>
            </a:r>
          </a:p>
        </p:txBody>
      </p:sp>
    </p:spTree>
    <p:extLst>
      <p:ext uri="{BB962C8B-B14F-4D97-AF65-F5344CB8AC3E}">
        <p14:creationId xmlns:p14="http://schemas.microsoft.com/office/powerpoint/2010/main" val="9110542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125113" cy="1371600"/>
          </a:xfrm>
        </p:spPr>
        <p:txBody>
          <a:bodyPr/>
          <a:lstStyle/>
          <a:p>
            <a:r>
              <a:rPr lang="en-US" dirty="0" smtClean="0"/>
              <a:t>Start Simple</a:t>
            </a:r>
            <a:endParaRPr lang="en-US" dirty="0"/>
          </a:p>
        </p:txBody>
      </p:sp>
      <p:graphicFrame>
        <p:nvGraphicFramePr>
          <p:cNvPr id="4" name="Chart 3"/>
          <p:cNvGraphicFramePr>
            <a:graphicFrameLocks/>
          </p:cNvGraphicFramePr>
          <p:nvPr>
            <p:extLst>
              <p:ext uri="{D42A27DB-BD31-4B8C-83A1-F6EECF244321}">
                <p14:modId xmlns:p14="http://schemas.microsoft.com/office/powerpoint/2010/main" val="4020666943"/>
              </p:ext>
            </p:extLst>
          </p:nvPr>
        </p:nvGraphicFramePr>
        <p:xfrm>
          <a:off x="2362200" y="2362200"/>
          <a:ext cx="4876800" cy="44958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2362200" y="1600199"/>
            <a:ext cx="4876800" cy="830997"/>
          </a:xfrm>
          <a:prstGeom prst="rect">
            <a:avLst/>
          </a:prstGeom>
          <a:noFill/>
        </p:spPr>
        <p:txBody>
          <a:bodyPr wrap="square" rtlCol="0">
            <a:spAutoFit/>
          </a:bodyPr>
          <a:lstStyle/>
          <a:p>
            <a:pPr algn="ctr"/>
            <a:r>
              <a:rPr lang="en-US" sz="2400" dirty="0" smtClean="0"/>
              <a:t>Titles with Use:  23%</a:t>
            </a:r>
          </a:p>
          <a:p>
            <a:pPr algn="ctr"/>
            <a:r>
              <a:rPr lang="en-US" sz="2400" dirty="0" smtClean="0"/>
              <a:t>Titles with No Use:  77%</a:t>
            </a:r>
            <a:endParaRPr lang="en-US" sz="2400" dirty="0"/>
          </a:p>
        </p:txBody>
      </p:sp>
    </p:spTree>
    <p:extLst>
      <p:ext uri="{BB962C8B-B14F-4D97-AF65-F5344CB8AC3E}">
        <p14:creationId xmlns:p14="http://schemas.microsoft.com/office/powerpoint/2010/main" val="737469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“Statistics are like bikinis.  </a:t>
            </a:r>
            <a:br>
              <a:rPr lang="en-US" dirty="0" smtClean="0"/>
            </a:br>
            <a:r>
              <a:rPr lang="en-US" dirty="0" smtClean="0"/>
              <a:t>What they reveal is suggestive, but what they conceal is vital.”	</a:t>
            </a:r>
            <a:endParaRPr lang="en-US" dirty="0"/>
          </a:p>
        </p:txBody>
      </p:sp>
      <p:sp>
        <p:nvSpPr>
          <p:cNvPr id="6" name="Text Placeholder 5"/>
          <p:cNvSpPr>
            <a:spLocks noGrp="1"/>
          </p:cNvSpPr>
          <p:nvPr>
            <p:ph type="body" idx="1"/>
          </p:nvPr>
        </p:nvSpPr>
        <p:spPr/>
        <p:txBody>
          <a:bodyPr/>
          <a:lstStyle/>
          <a:p>
            <a:r>
              <a:rPr lang="en-US" dirty="0" smtClean="0"/>
              <a:t>-Aaron </a:t>
            </a:r>
            <a:r>
              <a:rPr lang="en-US" dirty="0" err="1" smtClean="0"/>
              <a:t>Levenstein</a:t>
            </a:r>
            <a:endParaRPr lang="en-US" dirty="0"/>
          </a:p>
        </p:txBody>
      </p:sp>
    </p:spTree>
    <p:extLst>
      <p:ext uri="{BB962C8B-B14F-4D97-AF65-F5344CB8AC3E}">
        <p14:creationId xmlns:p14="http://schemas.microsoft.com/office/powerpoint/2010/main" val="37826356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069601" y="152400"/>
            <a:ext cx="7125113" cy="1335505"/>
          </a:xfrm>
        </p:spPr>
        <p:txBody>
          <a:bodyPr/>
          <a:lstStyle/>
          <a:p>
            <a:r>
              <a:rPr lang="en-US" dirty="0" smtClean="0"/>
              <a:t>Benchmark</a:t>
            </a:r>
            <a:endParaRPr lang="en-US" dirty="0"/>
          </a:p>
        </p:txBody>
      </p:sp>
      <p:sp>
        <p:nvSpPr>
          <p:cNvPr id="6" name="Rectangle 5"/>
          <p:cNvSpPr/>
          <p:nvPr/>
        </p:nvSpPr>
        <p:spPr>
          <a:xfrm>
            <a:off x="152400" y="1447800"/>
            <a:ext cx="8991600" cy="4801314"/>
          </a:xfrm>
          <a:prstGeom prst="rect">
            <a:avLst/>
          </a:prstGeom>
        </p:spPr>
        <p:txBody>
          <a:bodyPr wrap="square">
            <a:spAutoFit/>
          </a:bodyPr>
          <a:lstStyle/>
          <a:p>
            <a:r>
              <a:rPr lang="en-US" sz="2400" b="1" i="1" dirty="0" smtClean="0"/>
              <a:t>Identify Existing Analysis</a:t>
            </a:r>
          </a:p>
          <a:p>
            <a:pPr lvl="1"/>
            <a:r>
              <a:rPr lang="en-US" dirty="0" smtClean="0"/>
              <a:t>Galvin</a:t>
            </a:r>
            <a:r>
              <a:rPr lang="en-US" dirty="0"/>
              <a:t>, Thomas J. and Allen Kent. “Use of a University Library Collection: a Progress Report on a Pittsburgh Study.”  </a:t>
            </a:r>
            <a:r>
              <a:rPr lang="en-US" i="1" dirty="0"/>
              <a:t>Library Journal </a:t>
            </a:r>
            <a:r>
              <a:rPr lang="en-US" dirty="0"/>
              <a:t>102, no. 20: (1977): 2317-20</a:t>
            </a:r>
            <a:r>
              <a:rPr lang="en-US" dirty="0">
                <a:solidFill>
                  <a:schemeClr val="tx2"/>
                </a:solidFill>
              </a:rPr>
              <a:t>1</a:t>
            </a:r>
          </a:p>
          <a:p>
            <a:pPr lvl="1"/>
            <a:endParaRPr lang="en-US" dirty="0">
              <a:solidFill>
                <a:schemeClr val="tx2"/>
              </a:solidFill>
            </a:endParaRPr>
          </a:p>
          <a:p>
            <a:pPr marL="731520" lvl="2"/>
            <a:r>
              <a:rPr lang="en-US" dirty="0">
                <a:solidFill>
                  <a:schemeClr val="tx2"/>
                </a:solidFill>
              </a:rPr>
              <a:t> 40% of print books are unused six years after purchase </a:t>
            </a:r>
          </a:p>
          <a:p>
            <a:endParaRPr lang="en-US" sz="2400" b="1" dirty="0" smtClean="0">
              <a:solidFill>
                <a:schemeClr val="tx2"/>
              </a:solidFill>
            </a:endParaRPr>
          </a:p>
          <a:p>
            <a:r>
              <a:rPr lang="en-US" sz="2400" b="1" i="1" dirty="0" smtClean="0">
                <a:solidFill>
                  <a:schemeClr val="tx2"/>
                </a:solidFill>
              </a:rPr>
              <a:t>Examine My Data in that Framework</a:t>
            </a:r>
            <a:endParaRPr lang="en-US" sz="2400" b="1" i="1" dirty="0">
              <a:solidFill>
                <a:schemeClr val="tx2"/>
              </a:solidFill>
            </a:endParaRPr>
          </a:p>
          <a:p>
            <a:pPr lvl="1"/>
            <a:r>
              <a:rPr lang="en-US" dirty="0">
                <a:solidFill>
                  <a:schemeClr val="tx2"/>
                </a:solidFill>
              </a:rPr>
              <a:t>Springer e-books: an average of 194 titles accessed for first time each year</a:t>
            </a:r>
          </a:p>
          <a:p>
            <a:pPr lvl="1"/>
            <a:endParaRPr lang="en-US" dirty="0">
              <a:solidFill>
                <a:schemeClr val="tx2"/>
              </a:solidFill>
            </a:endParaRPr>
          </a:p>
          <a:p>
            <a:pPr lvl="2"/>
            <a:r>
              <a:rPr lang="en-US" dirty="0">
                <a:solidFill>
                  <a:schemeClr val="tx2"/>
                </a:solidFill>
              </a:rPr>
              <a:t>2008 – 209 titles used for the 1</a:t>
            </a:r>
            <a:r>
              <a:rPr lang="en-US" baseline="30000" dirty="0">
                <a:solidFill>
                  <a:schemeClr val="tx2"/>
                </a:solidFill>
              </a:rPr>
              <a:t>st</a:t>
            </a:r>
            <a:r>
              <a:rPr lang="en-US" dirty="0">
                <a:solidFill>
                  <a:schemeClr val="tx2"/>
                </a:solidFill>
              </a:rPr>
              <a:t> time</a:t>
            </a:r>
          </a:p>
          <a:p>
            <a:pPr lvl="2"/>
            <a:r>
              <a:rPr lang="en-US" dirty="0">
                <a:solidFill>
                  <a:schemeClr val="tx2"/>
                </a:solidFill>
              </a:rPr>
              <a:t>2009 – 240/308 titles used for the 1</a:t>
            </a:r>
            <a:r>
              <a:rPr lang="en-US" baseline="30000" dirty="0">
                <a:solidFill>
                  <a:schemeClr val="tx2"/>
                </a:solidFill>
              </a:rPr>
              <a:t>st</a:t>
            </a:r>
            <a:r>
              <a:rPr lang="en-US" dirty="0">
                <a:solidFill>
                  <a:schemeClr val="tx2"/>
                </a:solidFill>
              </a:rPr>
              <a:t> time</a:t>
            </a:r>
          </a:p>
          <a:p>
            <a:pPr lvl="2"/>
            <a:r>
              <a:rPr lang="en-US" dirty="0">
                <a:solidFill>
                  <a:schemeClr val="tx2"/>
                </a:solidFill>
              </a:rPr>
              <a:t>2010 – 133/213 titles used for the 1</a:t>
            </a:r>
            <a:r>
              <a:rPr lang="en-US" baseline="30000" dirty="0">
                <a:solidFill>
                  <a:schemeClr val="tx2"/>
                </a:solidFill>
              </a:rPr>
              <a:t>st</a:t>
            </a:r>
            <a:r>
              <a:rPr lang="en-US" dirty="0">
                <a:solidFill>
                  <a:schemeClr val="tx2"/>
                </a:solidFill>
              </a:rPr>
              <a:t> time</a:t>
            </a:r>
          </a:p>
          <a:p>
            <a:pPr lvl="2"/>
            <a:endParaRPr lang="en-US" dirty="0">
              <a:solidFill>
                <a:schemeClr val="tx2"/>
              </a:solidFill>
            </a:endParaRPr>
          </a:p>
          <a:p>
            <a:pPr lvl="1"/>
            <a:r>
              <a:rPr lang="en-US" dirty="0">
                <a:solidFill>
                  <a:schemeClr val="tx2"/>
                </a:solidFill>
              </a:rPr>
              <a:t>Trend shows that 54% of our e-books will be unused after six years</a:t>
            </a:r>
          </a:p>
        </p:txBody>
      </p:sp>
    </p:spTree>
    <p:extLst>
      <p:ext uri="{BB962C8B-B14F-4D97-AF65-F5344CB8AC3E}">
        <p14:creationId xmlns:p14="http://schemas.microsoft.com/office/powerpoint/2010/main" val="27696963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8172" y="304800"/>
            <a:ext cx="7125113" cy="1371600"/>
          </a:xfrm>
        </p:spPr>
        <p:txBody>
          <a:bodyPr/>
          <a:lstStyle/>
          <a:p>
            <a:r>
              <a:rPr lang="en-US" dirty="0" smtClean="0"/>
              <a:t>Apply an Existing Principle</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5400" y="1600200"/>
            <a:ext cx="6151880" cy="4683235"/>
          </a:xfrm>
          <a:prstGeom prst="rect">
            <a:avLst/>
          </a:prstGeom>
        </p:spPr>
      </p:pic>
    </p:spTree>
    <p:extLst>
      <p:ext uri="{BB962C8B-B14F-4D97-AF65-F5344CB8AC3E}">
        <p14:creationId xmlns:p14="http://schemas.microsoft.com/office/powerpoint/2010/main" val="42754980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“If I can’t picture it, I can’t understand it.”	</a:t>
            </a:r>
            <a:endParaRPr lang="en-US" dirty="0"/>
          </a:p>
        </p:txBody>
      </p:sp>
      <p:sp>
        <p:nvSpPr>
          <p:cNvPr id="6" name="Text Placeholder 5"/>
          <p:cNvSpPr>
            <a:spLocks noGrp="1"/>
          </p:cNvSpPr>
          <p:nvPr>
            <p:ph type="body" idx="1"/>
          </p:nvPr>
        </p:nvSpPr>
        <p:spPr/>
        <p:txBody>
          <a:bodyPr/>
          <a:lstStyle/>
          <a:p>
            <a:r>
              <a:rPr lang="en-US" dirty="0" smtClean="0"/>
              <a:t>-Albert Einstein</a:t>
            </a:r>
            <a:endParaRPr lang="en-US" dirty="0"/>
          </a:p>
        </p:txBody>
      </p:sp>
    </p:spTree>
    <p:extLst>
      <p:ext uri="{BB962C8B-B14F-4D97-AF65-F5344CB8AC3E}">
        <p14:creationId xmlns:p14="http://schemas.microsoft.com/office/powerpoint/2010/main" val="29896482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253" y="1370832"/>
            <a:ext cx="4933060" cy="4273805"/>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01226" y="1362812"/>
            <a:ext cx="3008308" cy="4281826"/>
          </a:xfrm>
          <a:prstGeom prst="rect">
            <a:avLst/>
          </a:prstGeom>
        </p:spPr>
      </p:pic>
      <p:sp>
        <p:nvSpPr>
          <p:cNvPr id="2" name="TextBox 1"/>
          <p:cNvSpPr txBox="1"/>
          <p:nvPr/>
        </p:nvSpPr>
        <p:spPr>
          <a:xfrm>
            <a:off x="401053" y="5840811"/>
            <a:ext cx="2542730" cy="615553"/>
          </a:xfrm>
          <a:prstGeom prst="rect">
            <a:avLst/>
          </a:prstGeom>
          <a:noFill/>
        </p:spPr>
        <p:txBody>
          <a:bodyPr wrap="square" rtlCol="0">
            <a:spAutoFit/>
          </a:bodyPr>
          <a:lstStyle/>
          <a:p>
            <a:r>
              <a:rPr lang="en-US" sz="1600" dirty="0"/>
              <a:t>http://xkcd.com/418/</a:t>
            </a:r>
          </a:p>
          <a:p>
            <a:endParaRPr lang="en-US" dirty="0"/>
          </a:p>
        </p:txBody>
      </p:sp>
      <p:sp>
        <p:nvSpPr>
          <p:cNvPr id="3" name="TextBox 2"/>
          <p:cNvSpPr txBox="1"/>
          <p:nvPr/>
        </p:nvSpPr>
        <p:spPr>
          <a:xfrm>
            <a:off x="5891463" y="5826469"/>
            <a:ext cx="2819400" cy="338554"/>
          </a:xfrm>
          <a:prstGeom prst="rect">
            <a:avLst/>
          </a:prstGeom>
          <a:noFill/>
        </p:spPr>
        <p:txBody>
          <a:bodyPr wrap="square" rtlCol="0">
            <a:spAutoFit/>
          </a:bodyPr>
          <a:lstStyle/>
          <a:p>
            <a:r>
              <a:rPr lang="en-US" sz="1600" dirty="0"/>
              <a:t>http://xkcd.com/197/</a:t>
            </a:r>
          </a:p>
        </p:txBody>
      </p:sp>
      <p:sp>
        <p:nvSpPr>
          <p:cNvPr id="5" name="Title 4"/>
          <p:cNvSpPr>
            <a:spLocks noGrp="1"/>
          </p:cNvSpPr>
          <p:nvPr>
            <p:ph type="title"/>
          </p:nvPr>
        </p:nvSpPr>
        <p:spPr>
          <a:xfrm>
            <a:off x="990600" y="304800"/>
            <a:ext cx="7125113" cy="924475"/>
          </a:xfrm>
        </p:spPr>
        <p:txBody>
          <a:bodyPr/>
          <a:lstStyle/>
          <a:p>
            <a:r>
              <a:rPr lang="en-US" dirty="0" smtClean="0"/>
              <a:t>Visualizing Data</a:t>
            </a:r>
            <a:endParaRPr lang="en-US" dirty="0"/>
          </a:p>
        </p:txBody>
      </p:sp>
    </p:spTree>
    <p:extLst>
      <p:ext uri="{BB962C8B-B14F-4D97-AF65-F5344CB8AC3E}">
        <p14:creationId xmlns:p14="http://schemas.microsoft.com/office/powerpoint/2010/main" val="34888978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0053"/>
            <a:ext cx="7125113" cy="924475"/>
          </a:xfrm>
        </p:spPr>
        <p:txBody>
          <a:bodyPr/>
          <a:lstStyle/>
          <a:p>
            <a:r>
              <a:rPr lang="en-US" dirty="0" smtClean="0"/>
              <a:t>Usage Data Visualization: Tools</a:t>
            </a:r>
            <a:endParaRPr lang="en-US" dirty="0"/>
          </a:p>
        </p:txBody>
      </p:sp>
      <p:sp>
        <p:nvSpPr>
          <p:cNvPr id="3" name="Content Placeholder 2"/>
          <p:cNvSpPr>
            <a:spLocks noGrp="1"/>
          </p:cNvSpPr>
          <p:nvPr>
            <p:ph idx="1"/>
          </p:nvPr>
        </p:nvSpPr>
        <p:spPr>
          <a:xfrm>
            <a:off x="457200" y="838200"/>
            <a:ext cx="8458200" cy="5791200"/>
          </a:xfrm>
        </p:spPr>
        <p:txBody>
          <a:bodyPr>
            <a:noAutofit/>
          </a:bodyPr>
          <a:lstStyle/>
          <a:p>
            <a:r>
              <a:rPr lang="en-US" sz="2200" dirty="0" smtClean="0"/>
              <a:t>Excel</a:t>
            </a:r>
          </a:p>
          <a:p>
            <a:r>
              <a:rPr lang="en-US" sz="2200" dirty="0" smtClean="0"/>
              <a:t>Many Eyes (IBM</a:t>
            </a:r>
            <a:r>
              <a:rPr lang="en-US" sz="2200" dirty="0"/>
              <a:t>) </a:t>
            </a:r>
            <a:r>
              <a:rPr lang="en-US" sz="2200" dirty="0" smtClean="0"/>
              <a:t>– </a:t>
            </a:r>
          </a:p>
          <a:p>
            <a:pPr lvl="1"/>
            <a:r>
              <a:rPr lang="en-US" sz="1800" dirty="0" smtClean="0"/>
              <a:t>http</a:t>
            </a:r>
            <a:r>
              <a:rPr lang="en-US" sz="1800" dirty="0"/>
              <a:t>://www-958.ibm.com/software/data/cognos/manyeyes/</a:t>
            </a:r>
            <a:endParaRPr lang="en-US" sz="1800" dirty="0" smtClean="0"/>
          </a:p>
          <a:p>
            <a:r>
              <a:rPr lang="en-US" sz="2200" dirty="0" err="1" smtClean="0"/>
              <a:t>Wordle</a:t>
            </a:r>
            <a:endParaRPr lang="en-US" sz="2200" dirty="0"/>
          </a:p>
          <a:p>
            <a:pPr lvl="1"/>
            <a:r>
              <a:rPr lang="en-US" sz="2000" dirty="0" smtClean="0"/>
              <a:t>http</a:t>
            </a:r>
            <a:r>
              <a:rPr lang="en-US" sz="2000" dirty="0"/>
              <a:t>://www.wordle.net/</a:t>
            </a:r>
            <a:endParaRPr lang="en-US" sz="2000" dirty="0" smtClean="0"/>
          </a:p>
          <a:p>
            <a:r>
              <a:rPr lang="en-US" sz="2200" dirty="0" smtClean="0"/>
              <a:t>Google </a:t>
            </a:r>
            <a:r>
              <a:rPr lang="en-US" sz="2200" dirty="0"/>
              <a:t>Chart </a:t>
            </a:r>
            <a:r>
              <a:rPr lang="en-US" sz="2200" dirty="0" smtClean="0"/>
              <a:t>Tools</a:t>
            </a:r>
          </a:p>
          <a:p>
            <a:pPr lvl="1"/>
            <a:r>
              <a:rPr lang="en-US" sz="2000" dirty="0" smtClean="0"/>
              <a:t>https</a:t>
            </a:r>
            <a:r>
              <a:rPr lang="en-US" sz="2000" dirty="0"/>
              <a:t>://developers.google.com/chart/</a:t>
            </a:r>
            <a:endParaRPr lang="en-US" sz="2000" dirty="0" smtClean="0"/>
          </a:p>
          <a:p>
            <a:r>
              <a:rPr lang="en-US" sz="2200" dirty="0" err="1" smtClean="0"/>
              <a:t>Piktochart</a:t>
            </a:r>
            <a:endParaRPr lang="en-US" sz="2200" dirty="0"/>
          </a:p>
          <a:p>
            <a:pPr lvl="1"/>
            <a:r>
              <a:rPr lang="en-US" sz="2000" dirty="0" smtClean="0"/>
              <a:t>http</a:t>
            </a:r>
            <a:r>
              <a:rPr lang="en-US" sz="2000" dirty="0"/>
              <a:t>://piktochart.com/</a:t>
            </a:r>
            <a:endParaRPr lang="en-US" sz="2000" dirty="0" smtClean="0"/>
          </a:p>
          <a:p>
            <a:r>
              <a:rPr lang="en-US" sz="2200" dirty="0" smtClean="0"/>
              <a:t>Create.visual.ly</a:t>
            </a:r>
          </a:p>
          <a:p>
            <a:pPr lvl="1"/>
            <a:r>
              <a:rPr lang="en-US" sz="2000" dirty="0" smtClean="0"/>
              <a:t>http</a:t>
            </a:r>
            <a:r>
              <a:rPr lang="en-US" sz="2000" dirty="0"/>
              <a:t>://create.visual.ly/</a:t>
            </a:r>
            <a:endParaRPr lang="en-US" sz="2000" dirty="0" smtClean="0"/>
          </a:p>
          <a:p>
            <a:r>
              <a:rPr lang="en-US" sz="2200" dirty="0" err="1" smtClean="0"/>
              <a:t>Creately</a:t>
            </a:r>
            <a:endParaRPr lang="en-US" sz="2200" dirty="0"/>
          </a:p>
          <a:p>
            <a:pPr lvl="1"/>
            <a:r>
              <a:rPr lang="en-US" sz="2000" dirty="0" smtClean="0"/>
              <a:t>http</a:t>
            </a:r>
            <a:r>
              <a:rPr lang="en-US" sz="2000" dirty="0"/>
              <a:t>://creately.com/</a:t>
            </a:r>
            <a:endParaRPr lang="en-US" sz="2000" dirty="0" smtClean="0"/>
          </a:p>
        </p:txBody>
      </p:sp>
    </p:spTree>
    <p:extLst>
      <p:ext uri="{BB962C8B-B14F-4D97-AF65-F5344CB8AC3E}">
        <p14:creationId xmlns:p14="http://schemas.microsoft.com/office/powerpoint/2010/main" val="4189386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Raw Data:</a:t>
            </a:r>
            <a:br>
              <a:rPr lang="en-US" dirty="0" smtClean="0"/>
            </a:br>
            <a:r>
              <a:rPr lang="en-US" dirty="0" smtClean="0"/>
              <a:t>Cost Versus Use</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2362200"/>
            <a:ext cx="8115258" cy="2324180"/>
          </a:xfrm>
          <a:prstGeom prst="rect">
            <a:avLst/>
          </a:prstGeom>
        </p:spPr>
      </p:pic>
    </p:spTree>
    <p:extLst>
      <p:ext uri="{BB962C8B-B14F-4D97-AF65-F5344CB8AC3E}">
        <p14:creationId xmlns:p14="http://schemas.microsoft.com/office/powerpoint/2010/main" val="35559496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5560"/>
            <a:ext cx="7125113" cy="924475"/>
          </a:xfrm>
        </p:spPr>
        <p:txBody>
          <a:bodyPr/>
          <a:lstStyle/>
          <a:p>
            <a:r>
              <a:rPr lang="en-US" dirty="0" smtClean="0"/>
              <a:t>Visualized Data: </a:t>
            </a:r>
            <a:br>
              <a:rPr lang="en-US" dirty="0" smtClean="0"/>
            </a:br>
            <a:r>
              <a:rPr lang="en-US" dirty="0" smtClean="0"/>
              <a:t>Cost Versus Use</a:t>
            </a:r>
            <a:endParaRPr lang="en-US" dirty="0"/>
          </a:p>
        </p:txBody>
      </p:sp>
      <p:graphicFrame>
        <p:nvGraphicFramePr>
          <p:cNvPr id="9" name="Chart 8"/>
          <p:cNvGraphicFramePr>
            <a:graphicFrameLocks/>
          </p:cNvGraphicFramePr>
          <p:nvPr>
            <p:extLst>
              <p:ext uri="{D42A27DB-BD31-4B8C-83A1-F6EECF244321}">
                <p14:modId xmlns:p14="http://schemas.microsoft.com/office/powerpoint/2010/main" val="1796133823"/>
              </p:ext>
            </p:extLst>
          </p:nvPr>
        </p:nvGraphicFramePr>
        <p:xfrm>
          <a:off x="457200" y="1295400"/>
          <a:ext cx="8382000" cy="5105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407793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009442" y="675724"/>
            <a:ext cx="7372558" cy="1762676"/>
          </a:xfrm>
        </p:spPr>
        <p:txBody>
          <a:bodyPr/>
          <a:lstStyle/>
          <a:p>
            <a:r>
              <a:rPr lang="en-US" dirty="0" smtClean="0"/>
              <a:t>Raw Data:</a:t>
            </a:r>
            <a:br>
              <a:rPr lang="en-US" dirty="0" smtClean="0"/>
            </a:br>
            <a:r>
              <a:rPr lang="en-US" dirty="0" smtClean="0"/>
              <a:t>Usage on All Platforms vs. Usage on Publisher Platforms</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2590800"/>
            <a:ext cx="8256362" cy="3267223"/>
          </a:xfrm>
          <a:prstGeom prst="rect">
            <a:avLst/>
          </a:prstGeom>
        </p:spPr>
      </p:pic>
    </p:spTree>
    <p:extLst>
      <p:ext uri="{BB962C8B-B14F-4D97-AF65-F5344CB8AC3E}">
        <p14:creationId xmlns:p14="http://schemas.microsoft.com/office/powerpoint/2010/main" val="24275815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2032"/>
            <a:ext cx="7601158" cy="1457876"/>
          </a:xfrm>
        </p:spPr>
        <p:txBody>
          <a:bodyPr/>
          <a:lstStyle/>
          <a:p>
            <a:r>
              <a:rPr lang="en-US" sz="2400" dirty="0" smtClean="0"/>
              <a:t>Visualized Data:</a:t>
            </a:r>
            <a:br>
              <a:rPr lang="en-US" sz="2400" dirty="0" smtClean="0"/>
            </a:br>
            <a:r>
              <a:rPr lang="en-US" sz="2400" dirty="0" smtClean="0"/>
              <a:t>Usage on All Platforms vs. Usage on Publisher Platforms</a:t>
            </a:r>
            <a:endParaRPr lang="en-US" sz="2400" dirty="0"/>
          </a:p>
        </p:txBody>
      </p:sp>
      <p:graphicFrame>
        <p:nvGraphicFramePr>
          <p:cNvPr id="7" name="Chart 6"/>
          <p:cNvGraphicFramePr>
            <a:graphicFrameLocks/>
          </p:cNvGraphicFramePr>
          <p:nvPr>
            <p:extLst>
              <p:ext uri="{D42A27DB-BD31-4B8C-83A1-F6EECF244321}">
                <p14:modId xmlns:p14="http://schemas.microsoft.com/office/powerpoint/2010/main" val="3239916921"/>
              </p:ext>
            </p:extLst>
          </p:nvPr>
        </p:nvGraphicFramePr>
        <p:xfrm>
          <a:off x="304800" y="1447800"/>
          <a:ext cx="8382000" cy="5181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436151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Raw Data:</a:t>
            </a:r>
            <a:br>
              <a:rPr lang="en-US" dirty="0" smtClean="0"/>
            </a:br>
            <a:r>
              <a:rPr lang="en-US" dirty="0" smtClean="0"/>
              <a:t>Platforms with Highest Use FY12</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1" y="2971800"/>
            <a:ext cx="8991599" cy="1393065"/>
          </a:xfrm>
          <a:prstGeom prst="rect">
            <a:avLst/>
          </a:prstGeom>
        </p:spPr>
      </p:pic>
    </p:spTree>
    <p:extLst>
      <p:ext uri="{BB962C8B-B14F-4D97-AF65-F5344CB8AC3E}">
        <p14:creationId xmlns:p14="http://schemas.microsoft.com/office/powerpoint/2010/main" val="14643719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90600" y="304800"/>
            <a:ext cx="7125113" cy="924475"/>
          </a:xfrm>
        </p:spPr>
        <p:txBody>
          <a:bodyPr/>
          <a:lstStyle/>
          <a:p>
            <a:r>
              <a:rPr lang="en-US" sz="3600" dirty="0" smtClean="0"/>
              <a:t>Overview</a:t>
            </a:r>
            <a:endParaRPr lang="en-US" dirty="0"/>
          </a:p>
        </p:txBody>
      </p:sp>
      <p:sp>
        <p:nvSpPr>
          <p:cNvPr id="5" name="Content Placeholder 4"/>
          <p:cNvSpPr>
            <a:spLocks noGrp="1"/>
          </p:cNvSpPr>
          <p:nvPr>
            <p:ph idx="1"/>
          </p:nvPr>
        </p:nvSpPr>
        <p:spPr>
          <a:xfrm>
            <a:off x="990600" y="1219200"/>
            <a:ext cx="7696200" cy="5257800"/>
          </a:xfrm>
        </p:spPr>
        <p:txBody>
          <a:bodyPr>
            <a:normAutofit/>
          </a:bodyPr>
          <a:lstStyle/>
          <a:p>
            <a:r>
              <a:rPr lang="en-US" sz="2000" dirty="0" smtClean="0"/>
              <a:t>Why do we need data?</a:t>
            </a:r>
            <a:endParaRPr lang="en-US" sz="2000" dirty="0"/>
          </a:p>
          <a:p>
            <a:r>
              <a:rPr lang="en-US" sz="2000" dirty="0" smtClean="0"/>
              <a:t>Using COUNTER Reports</a:t>
            </a:r>
            <a:endParaRPr lang="en-US" sz="2000" dirty="0"/>
          </a:p>
          <a:p>
            <a:r>
              <a:rPr lang="en-US" sz="2000" dirty="0" smtClean="0"/>
              <a:t>Obtaining </a:t>
            </a:r>
            <a:r>
              <a:rPr lang="en-US" sz="2000" dirty="0"/>
              <a:t>E-Resource Usage </a:t>
            </a:r>
            <a:r>
              <a:rPr lang="en-US" sz="2000" dirty="0" smtClean="0"/>
              <a:t>Data</a:t>
            </a:r>
            <a:endParaRPr lang="en-US" sz="2000" dirty="0"/>
          </a:p>
          <a:p>
            <a:r>
              <a:rPr lang="en-US" sz="2000" dirty="0" smtClean="0"/>
              <a:t>Storing/Compiling/Disseminating Usage Data</a:t>
            </a:r>
          </a:p>
          <a:p>
            <a:pPr lvl="1"/>
            <a:r>
              <a:rPr lang="en-US" sz="1800" dirty="0" smtClean="0"/>
              <a:t>Tools and Examples</a:t>
            </a:r>
            <a:endParaRPr lang="en-US" sz="1800" dirty="0"/>
          </a:p>
          <a:p>
            <a:r>
              <a:rPr lang="en-US" sz="2000" dirty="0" smtClean="0"/>
              <a:t>Analyzing </a:t>
            </a:r>
            <a:r>
              <a:rPr lang="en-US" sz="2000" dirty="0"/>
              <a:t>Usage </a:t>
            </a:r>
            <a:r>
              <a:rPr lang="en-US" sz="2000" dirty="0" smtClean="0"/>
              <a:t>Data</a:t>
            </a:r>
            <a:endParaRPr lang="en-US" sz="2000" dirty="0"/>
          </a:p>
          <a:p>
            <a:r>
              <a:rPr lang="en-US" sz="2000" dirty="0"/>
              <a:t>Visualizing </a:t>
            </a:r>
            <a:r>
              <a:rPr lang="en-US" sz="2000" dirty="0" smtClean="0"/>
              <a:t>Usage Data</a:t>
            </a:r>
            <a:endParaRPr lang="en-US" sz="2000" dirty="0"/>
          </a:p>
          <a:p>
            <a:pPr lvl="1"/>
            <a:r>
              <a:rPr lang="en-US" sz="1800" dirty="0" smtClean="0"/>
              <a:t>Tools and Examples</a:t>
            </a:r>
            <a:endParaRPr lang="en-US" sz="1800" dirty="0"/>
          </a:p>
          <a:p>
            <a:r>
              <a:rPr lang="en-US" sz="2000" dirty="0" smtClean="0"/>
              <a:t>ACRL </a:t>
            </a:r>
            <a:r>
              <a:rPr lang="en-US" sz="2000" dirty="0"/>
              <a:t>and NCES Statistics</a:t>
            </a:r>
          </a:p>
          <a:p>
            <a:endParaRPr lang="en-US" dirty="0"/>
          </a:p>
        </p:txBody>
      </p:sp>
    </p:spTree>
    <p:extLst>
      <p:ext uri="{BB962C8B-B14F-4D97-AF65-F5344CB8AC3E}">
        <p14:creationId xmlns:p14="http://schemas.microsoft.com/office/powerpoint/2010/main" val="18070513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7125113" cy="924475"/>
          </a:xfrm>
        </p:spPr>
        <p:txBody>
          <a:bodyPr/>
          <a:lstStyle/>
          <a:p>
            <a:r>
              <a:rPr lang="en-US" dirty="0" smtClean="0"/>
              <a:t>Visualized Data:</a:t>
            </a:r>
            <a:br>
              <a:rPr lang="en-US" dirty="0" smtClean="0"/>
            </a:br>
            <a:r>
              <a:rPr lang="en-US" dirty="0" smtClean="0"/>
              <a:t>Platforms With Highest Use FY12</a:t>
            </a:r>
            <a:endParaRPr lang="en-US" dirty="0"/>
          </a:p>
        </p:txBody>
      </p:sp>
      <p:graphicFrame>
        <p:nvGraphicFramePr>
          <p:cNvPr id="19" name="Chart 18"/>
          <p:cNvGraphicFramePr>
            <a:graphicFrameLocks/>
          </p:cNvGraphicFramePr>
          <p:nvPr>
            <p:extLst>
              <p:ext uri="{D42A27DB-BD31-4B8C-83A1-F6EECF244321}">
                <p14:modId xmlns:p14="http://schemas.microsoft.com/office/powerpoint/2010/main" val="3943198234"/>
              </p:ext>
            </p:extLst>
          </p:nvPr>
        </p:nvGraphicFramePr>
        <p:xfrm>
          <a:off x="533400" y="1219200"/>
          <a:ext cx="8093870" cy="521255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286697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7391400" cy="1371600"/>
          </a:xfrm>
        </p:spPr>
        <p:txBody>
          <a:bodyPr/>
          <a:lstStyle/>
          <a:p>
            <a:r>
              <a:rPr lang="en-US" dirty="0" smtClean="0"/>
              <a:t>Visualized Data:</a:t>
            </a:r>
            <a:br>
              <a:rPr lang="en-US" dirty="0" smtClean="0"/>
            </a:br>
            <a:r>
              <a:rPr lang="en-US" dirty="0" smtClean="0"/>
              <a:t>Journal Publishers with Ten or More Uses in 2011</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1600200"/>
            <a:ext cx="6974840" cy="5064054"/>
          </a:xfrm>
          <a:prstGeom prst="rect">
            <a:avLst/>
          </a:prstGeom>
        </p:spPr>
      </p:pic>
    </p:spTree>
    <p:extLst>
      <p:ext uri="{BB962C8B-B14F-4D97-AF65-F5344CB8AC3E}">
        <p14:creationId xmlns:p14="http://schemas.microsoft.com/office/powerpoint/2010/main" val="241762000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820" y="152400"/>
            <a:ext cx="7964885" cy="1610276"/>
          </a:xfrm>
        </p:spPr>
        <p:txBody>
          <a:bodyPr/>
          <a:lstStyle/>
          <a:p>
            <a:r>
              <a:rPr lang="en-US" dirty="0" smtClean="0"/>
              <a:t>Visualized Data: </a:t>
            </a:r>
            <a:br>
              <a:rPr lang="en-US" dirty="0" smtClean="0"/>
            </a:br>
            <a:r>
              <a:rPr lang="en-US" dirty="0" smtClean="0"/>
              <a:t>Journal Platforms with Ten or More Uses in 2011</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2286000"/>
            <a:ext cx="8898127" cy="3219644"/>
          </a:xfrm>
          <a:prstGeom prst="rect">
            <a:avLst/>
          </a:prstGeom>
        </p:spPr>
      </p:pic>
    </p:spTree>
    <p:extLst>
      <p:ext uri="{BB962C8B-B14F-4D97-AF65-F5344CB8AC3E}">
        <p14:creationId xmlns:p14="http://schemas.microsoft.com/office/powerpoint/2010/main" val="33365318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not trust any statistics you did not fake yourself.”</a:t>
            </a:r>
            <a:endParaRPr lang="en-US" dirty="0"/>
          </a:p>
        </p:txBody>
      </p:sp>
      <p:sp>
        <p:nvSpPr>
          <p:cNvPr id="3" name="Text Placeholder 2"/>
          <p:cNvSpPr>
            <a:spLocks noGrp="1"/>
          </p:cNvSpPr>
          <p:nvPr>
            <p:ph type="body" idx="1"/>
          </p:nvPr>
        </p:nvSpPr>
        <p:spPr/>
        <p:txBody>
          <a:bodyPr/>
          <a:lstStyle/>
          <a:p>
            <a:r>
              <a:rPr lang="en-US" dirty="0" smtClean="0"/>
              <a:t>-Winston Churchill</a:t>
            </a:r>
            <a:endParaRPr lang="en-US" dirty="0"/>
          </a:p>
        </p:txBody>
      </p:sp>
    </p:spTree>
    <p:extLst>
      <p:ext uri="{BB962C8B-B14F-4D97-AF65-F5344CB8AC3E}">
        <p14:creationId xmlns:p14="http://schemas.microsoft.com/office/powerpoint/2010/main" val="67915870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ACRL and NCES Statistics</a:t>
            </a:r>
            <a:endParaRPr lang="en-US" dirty="0"/>
          </a:p>
        </p:txBody>
      </p:sp>
      <p:sp>
        <p:nvSpPr>
          <p:cNvPr id="5" name="Content Placeholder 4"/>
          <p:cNvSpPr>
            <a:spLocks noGrp="1"/>
          </p:cNvSpPr>
          <p:nvPr>
            <p:ph idx="1"/>
          </p:nvPr>
        </p:nvSpPr>
        <p:spPr/>
        <p:txBody>
          <a:bodyPr>
            <a:normAutofit/>
          </a:bodyPr>
          <a:lstStyle/>
          <a:p>
            <a:r>
              <a:rPr lang="en-US" sz="2400" dirty="0" smtClean="0"/>
              <a:t>Create a team</a:t>
            </a:r>
          </a:p>
          <a:p>
            <a:r>
              <a:rPr lang="en-US" sz="2400" dirty="0" smtClean="0"/>
              <a:t>Discuss the instructions</a:t>
            </a:r>
            <a:endParaRPr lang="en-US" sz="2400" dirty="0"/>
          </a:p>
          <a:p>
            <a:r>
              <a:rPr lang="en-US" sz="2400" dirty="0" smtClean="0"/>
              <a:t>Leverage automated reporting</a:t>
            </a:r>
          </a:p>
          <a:p>
            <a:r>
              <a:rPr lang="en-US" sz="2400" dirty="0" smtClean="0"/>
              <a:t>Document the process</a:t>
            </a:r>
            <a:endParaRPr lang="en-US" sz="2400" dirty="0"/>
          </a:p>
        </p:txBody>
      </p:sp>
    </p:spTree>
    <p:extLst>
      <p:ext uri="{BB962C8B-B14F-4D97-AF65-F5344CB8AC3E}">
        <p14:creationId xmlns:p14="http://schemas.microsoft.com/office/powerpoint/2010/main" val="40006657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half" idx="2"/>
          </p:nvPr>
        </p:nvSpPr>
        <p:spPr>
          <a:xfrm>
            <a:off x="381000" y="4343400"/>
            <a:ext cx="6477000" cy="1752600"/>
          </a:xfrm>
        </p:spPr>
        <p:txBody>
          <a:bodyPr>
            <a:normAutofit/>
          </a:bodyPr>
          <a:lstStyle/>
          <a:p>
            <a:r>
              <a:rPr lang="en-US" sz="2000" b="1" dirty="0" smtClean="0"/>
              <a:t>Jennifer Bazeley</a:t>
            </a:r>
          </a:p>
          <a:p>
            <a:r>
              <a:rPr lang="en-US" sz="2000" b="1" dirty="0" smtClean="0"/>
              <a:t>Head, Collection Access &amp; Acquisitions</a:t>
            </a:r>
          </a:p>
          <a:p>
            <a:r>
              <a:rPr lang="en-US" sz="2000" b="1" dirty="0" smtClean="0"/>
              <a:t>bazelejw@miamioh.edu</a:t>
            </a:r>
            <a:endParaRPr lang="en-US" sz="2000" b="1" dirty="0"/>
          </a:p>
        </p:txBody>
      </p:sp>
      <p:pic>
        <p:nvPicPr>
          <p:cNvPr id="7" name="Picture Placeholder 6"/>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10449" r="10449"/>
          <a:stretch>
            <a:fillRect/>
          </a:stretch>
        </p:blipFill>
        <p:spPr>
          <a:xfrm>
            <a:off x="4495800" y="304800"/>
            <a:ext cx="3962400" cy="3962400"/>
          </a:xfrm>
        </p:spPr>
      </p:pic>
      <p:sp>
        <p:nvSpPr>
          <p:cNvPr id="8" name="TextBox 7"/>
          <p:cNvSpPr txBox="1"/>
          <p:nvPr/>
        </p:nvSpPr>
        <p:spPr>
          <a:xfrm>
            <a:off x="4038600" y="6320445"/>
            <a:ext cx="5029200" cy="523220"/>
          </a:xfrm>
          <a:prstGeom prst="rect">
            <a:avLst/>
          </a:prstGeom>
          <a:noFill/>
        </p:spPr>
        <p:txBody>
          <a:bodyPr wrap="square" rtlCol="0">
            <a:spAutoFit/>
          </a:bodyPr>
          <a:lstStyle/>
          <a:p>
            <a:r>
              <a:rPr lang="en-US" sz="1000" dirty="0" smtClean="0"/>
              <a:t>http://www.flickr.com/photos/cushinglibrary/3877848719/in/photostream</a:t>
            </a:r>
          </a:p>
          <a:p>
            <a:endParaRPr lang="en-US" dirty="0"/>
          </a:p>
        </p:txBody>
      </p:sp>
    </p:spTree>
    <p:extLst>
      <p:ext uri="{BB962C8B-B14F-4D97-AF65-F5344CB8AC3E}">
        <p14:creationId xmlns:p14="http://schemas.microsoft.com/office/powerpoint/2010/main" val="705924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 God we trust.  </a:t>
            </a:r>
            <a:br>
              <a:rPr lang="en-US" dirty="0" smtClean="0"/>
            </a:br>
            <a:r>
              <a:rPr lang="en-US" dirty="0" smtClean="0"/>
              <a:t>All others must bring data.”	</a:t>
            </a:r>
            <a:endParaRPr lang="en-US" dirty="0"/>
          </a:p>
        </p:txBody>
      </p:sp>
      <p:sp>
        <p:nvSpPr>
          <p:cNvPr id="6" name="Text Placeholder 5"/>
          <p:cNvSpPr>
            <a:spLocks noGrp="1"/>
          </p:cNvSpPr>
          <p:nvPr>
            <p:ph type="body" idx="1"/>
          </p:nvPr>
        </p:nvSpPr>
        <p:spPr/>
        <p:txBody>
          <a:bodyPr/>
          <a:lstStyle/>
          <a:p>
            <a:r>
              <a:rPr lang="en-US" dirty="0" smtClean="0"/>
              <a:t>-W. Edwards Deming</a:t>
            </a:r>
            <a:endParaRPr lang="en-US" dirty="0"/>
          </a:p>
        </p:txBody>
      </p:sp>
    </p:spTree>
    <p:extLst>
      <p:ext uri="{BB962C8B-B14F-4D97-AF65-F5344CB8AC3E}">
        <p14:creationId xmlns:p14="http://schemas.microsoft.com/office/powerpoint/2010/main" val="26227284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Why usage data?</a:t>
            </a:r>
            <a:endParaRPr lang="en-US" dirty="0"/>
          </a:p>
        </p:txBody>
      </p:sp>
      <p:sp>
        <p:nvSpPr>
          <p:cNvPr id="5" name="Content Placeholder 4"/>
          <p:cNvSpPr>
            <a:spLocks noGrp="1"/>
          </p:cNvSpPr>
          <p:nvPr>
            <p:ph idx="1"/>
          </p:nvPr>
        </p:nvSpPr>
        <p:spPr/>
        <p:txBody>
          <a:bodyPr/>
          <a:lstStyle/>
          <a:p>
            <a:r>
              <a:rPr lang="en-US" sz="2000" dirty="0" smtClean="0"/>
              <a:t>Realistic budgets</a:t>
            </a:r>
          </a:p>
          <a:p>
            <a:r>
              <a:rPr lang="en-US" sz="2000" dirty="0" smtClean="0"/>
              <a:t>Saving money</a:t>
            </a:r>
          </a:p>
          <a:p>
            <a:r>
              <a:rPr lang="en-US" sz="2000" dirty="0" smtClean="0"/>
              <a:t>Marketing &amp; promotion opportunities</a:t>
            </a:r>
          </a:p>
          <a:p>
            <a:r>
              <a:rPr lang="en-US" sz="2000" dirty="0" smtClean="0"/>
              <a:t>Justification of new purchases</a:t>
            </a:r>
          </a:p>
          <a:p>
            <a:r>
              <a:rPr lang="en-US" sz="2000" dirty="0" smtClean="0"/>
              <a:t>The bigger picture</a:t>
            </a:r>
          </a:p>
          <a:p>
            <a:endParaRPr lang="en-US" dirty="0"/>
          </a:p>
        </p:txBody>
      </p:sp>
    </p:spTree>
    <p:extLst>
      <p:ext uri="{BB962C8B-B14F-4D97-AF65-F5344CB8AC3E}">
        <p14:creationId xmlns:p14="http://schemas.microsoft.com/office/powerpoint/2010/main" val="1747160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125113" cy="924475"/>
          </a:xfrm>
        </p:spPr>
        <p:txBody>
          <a:bodyPr/>
          <a:lstStyle/>
          <a:p>
            <a:r>
              <a:rPr lang="en-US" dirty="0" smtClean="0"/>
              <a:t>Using COUNTER Reports</a:t>
            </a:r>
            <a:endParaRPr lang="en-US" dirty="0"/>
          </a:p>
        </p:txBody>
      </p:sp>
      <p:sp>
        <p:nvSpPr>
          <p:cNvPr id="3" name="Content Placeholder 2"/>
          <p:cNvSpPr>
            <a:spLocks noGrp="1"/>
          </p:cNvSpPr>
          <p:nvPr>
            <p:ph idx="1"/>
          </p:nvPr>
        </p:nvSpPr>
        <p:spPr>
          <a:xfrm>
            <a:off x="990600" y="1371600"/>
            <a:ext cx="7696200" cy="4953000"/>
          </a:xfrm>
        </p:spPr>
        <p:txBody>
          <a:bodyPr>
            <a:normAutofit/>
          </a:bodyPr>
          <a:lstStyle/>
          <a:p>
            <a:r>
              <a:rPr lang="en-US" sz="2000" dirty="0" smtClean="0"/>
              <a:t>Counting Online Usage of Networked </a:t>
            </a:r>
            <a:r>
              <a:rPr lang="en-US" sz="2000" dirty="0"/>
              <a:t>E</a:t>
            </a:r>
            <a:r>
              <a:rPr lang="en-US" sz="2000" dirty="0" smtClean="0"/>
              <a:t>lectronic Resources</a:t>
            </a:r>
          </a:p>
          <a:p>
            <a:pPr lvl="1"/>
            <a:r>
              <a:rPr lang="en-US" sz="1800" dirty="0">
                <a:hlinkClick r:id="rId3"/>
              </a:rPr>
              <a:t>http://www.projectcounter.org/code_practice.html</a:t>
            </a:r>
            <a:endParaRPr lang="en-US" sz="1800" dirty="0" smtClean="0"/>
          </a:p>
          <a:p>
            <a:r>
              <a:rPr lang="en-US" sz="2000" dirty="0" err="1"/>
              <a:t>Bucknell</a:t>
            </a:r>
            <a:r>
              <a:rPr lang="en-US" sz="2000" dirty="0"/>
              <a:t>, Terry.  “Garbage in, gospel out: twelve reasons why librarians should not accept cost per download figures at face value</a:t>
            </a:r>
            <a:r>
              <a:rPr lang="en-US" sz="2000" i="1" dirty="0"/>
              <a:t>.”  The Serials Librarian</a:t>
            </a:r>
            <a:r>
              <a:rPr lang="en-US" sz="2000" dirty="0"/>
              <a:t>, 63 no. 2 (2012): 192-212</a:t>
            </a:r>
            <a:r>
              <a:rPr lang="en-US" sz="2000" dirty="0" smtClean="0"/>
              <a:t>.</a:t>
            </a:r>
          </a:p>
          <a:p>
            <a:pPr lvl="1"/>
            <a:r>
              <a:rPr lang="en-US" sz="1800" dirty="0" smtClean="0"/>
              <a:t>The good:  consistent, credible, compatible</a:t>
            </a:r>
          </a:p>
          <a:p>
            <a:pPr lvl="1"/>
            <a:r>
              <a:rPr lang="en-US" sz="1800" dirty="0" smtClean="0"/>
              <a:t>The questionable:  differences in platform </a:t>
            </a:r>
            <a:r>
              <a:rPr lang="en-US" sz="1800" dirty="0" smtClean="0"/>
              <a:t>design; </a:t>
            </a:r>
            <a:r>
              <a:rPr lang="en-US" sz="1800" dirty="0" smtClean="0"/>
              <a:t>extent of content, disciplines, and content type; usage </a:t>
            </a:r>
            <a:r>
              <a:rPr lang="en-US" sz="1800" dirty="0" smtClean="0"/>
              <a:t>spikes; </a:t>
            </a:r>
            <a:r>
              <a:rPr lang="en-US" sz="1800" dirty="0" smtClean="0"/>
              <a:t>publisher/platform </a:t>
            </a:r>
            <a:r>
              <a:rPr lang="en-US" sz="1800" dirty="0" smtClean="0"/>
              <a:t>transfers; </a:t>
            </a:r>
            <a:r>
              <a:rPr lang="en-US" sz="1800" dirty="0" smtClean="0"/>
              <a:t>title </a:t>
            </a:r>
            <a:r>
              <a:rPr lang="en-US" sz="1800" dirty="0" smtClean="0"/>
              <a:t>changes; </a:t>
            </a:r>
            <a:r>
              <a:rPr lang="en-US" sz="1800" dirty="0" smtClean="0"/>
              <a:t>group </a:t>
            </a:r>
            <a:r>
              <a:rPr lang="en-US" sz="1800" dirty="0" smtClean="0"/>
              <a:t>titles; </a:t>
            </a:r>
            <a:r>
              <a:rPr lang="en-US" sz="1800" dirty="0" smtClean="0"/>
              <a:t>hybrid </a:t>
            </a:r>
            <a:r>
              <a:rPr lang="en-US" sz="1800" dirty="0" smtClean="0"/>
              <a:t>journals.</a:t>
            </a:r>
            <a:endParaRPr lang="en-US" sz="1800" dirty="0" smtClean="0"/>
          </a:p>
        </p:txBody>
      </p:sp>
    </p:spTree>
    <p:extLst>
      <p:ext uri="{BB962C8B-B14F-4D97-AF65-F5344CB8AC3E}">
        <p14:creationId xmlns:p14="http://schemas.microsoft.com/office/powerpoint/2010/main" val="12406149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7125113" cy="924475"/>
          </a:xfrm>
        </p:spPr>
        <p:txBody>
          <a:bodyPr/>
          <a:lstStyle/>
          <a:p>
            <a:r>
              <a:rPr lang="en-US" dirty="0" smtClean="0"/>
              <a:t>COUNTER </a:t>
            </a:r>
            <a:r>
              <a:rPr lang="en-US" dirty="0" smtClean="0"/>
              <a:t>Code of </a:t>
            </a:r>
            <a:r>
              <a:rPr lang="en-US" dirty="0" smtClean="0"/>
              <a:t>Practice</a:t>
            </a:r>
            <a:br>
              <a:rPr lang="en-US" dirty="0" smtClean="0"/>
            </a:br>
            <a:r>
              <a:rPr lang="en-US" dirty="0" smtClean="0"/>
              <a:t>Release 4</a:t>
            </a:r>
            <a:endParaRPr lang="en-US" dirty="0"/>
          </a:p>
        </p:txBody>
      </p:sp>
      <p:sp>
        <p:nvSpPr>
          <p:cNvPr id="3" name="Content Placeholder 2"/>
          <p:cNvSpPr>
            <a:spLocks noGrp="1"/>
          </p:cNvSpPr>
          <p:nvPr>
            <p:ph idx="1"/>
          </p:nvPr>
        </p:nvSpPr>
        <p:spPr>
          <a:xfrm>
            <a:off x="990600" y="1219200"/>
            <a:ext cx="7982158" cy="5562600"/>
          </a:xfrm>
        </p:spPr>
        <p:txBody>
          <a:bodyPr>
            <a:normAutofit/>
          </a:bodyPr>
          <a:lstStyle/>
          <a:p>
            <a:r>
              <a:rPr lang="en-US" sz="2000" dirty="0" smtClean="0">
                <a:hlinkClick r:id="rId3"/>
              </a:rPr>
              <a:t>http</a:t>
            </a:r>
            <a:r>
              <a:rPr lang="en-US" sz="2000" dirty="0">
                <a:hlinkClick r:id="rId3"/>
              </a:rPr>
              <a:t>://</a:t>
            </a:r>
            <a:r>
              <a:rPr lang="en-US" sz="2000" dirty="0" smtClean="0">
                <a:hlinkClick r:id="rId3"/>
              </a:rPr>
              <a:t>www.projectcounter.org/r4/COPR4.pdf</a:t>
            </a:r>
            <a:endParaRPr lang="en-US" sz="2000" dirty="0" smtClean="0"/>
          </a:p>
          <a:p>
            <a:pPr lvl="1"/>
            <a:r>
              <a:rPr lang="en-US" sz="1800" dirty="0" smtClean="0"/>
              <a:t>Journal </a:t>
            </a:r>
            <a:r>
              <a:rPr lang="en-US" sz="1800" dirty="0" smtClean="0"/>
              <a:t>and Book DOI</a:t>
            </a:r>
          </a:p>
          <a:p>
            <a:pPr lvl="1"/>
            <a:r>
              <a:rPr lang="en-US" sz="1800" dirty="0" smtClean="0"/>
              <a:t>Gold Open Access </a:t>
            </a:r>
            <a:r>
              <a:rPr lang="en-US" sz="1800" dirty="0" smtClean="0"/>
              <a:t>articles</a:t>
            </a:r>
            <a:endParaRPr lang="en-US" sz="1800" dirty="0" smtClean="0"/>
          </a:p>
          <a:p>
            <a:pPr lvl="1"/>
            <a:r>
              <a:rPr lang="en-US" sz="1800" dirty="0" smtClean="0"/>
              <a:t>Journal Report 2 Expansion</a:t>
            </a:r>
          </a:p>
          <a:p>
            <a:pPr lvl="1"/>
            <a:r>
              <a:rPr lang="en-US" sz="1800" dirty="0" smtClean="0"/>
              <a:t>Journal Report 5 Modifications</a:t>
            </a:r>
          </a:p>
          <a:p>
            <a:pPr lvl="1"/>
            <a:r>
              <a:rPr lang="en-US" sz="1800" dirty="0" smtClean="0"/>
              <a:t>Database Report Modifications</a:t>
            </a:r>
          </a:p>
          <a:p>
            <a:pPr lvl="1"/>
            <a:r>
              <a:rPr lang="en-US" sz="1800" dirty="0" smtClean="0"/>
              <a:t>Book Report 2 Type of Section</a:t>
            </a:r>
          </a:p>
          <a:p>
            <a:pPr lvl="1"/>
            <a:r>
              <a:rPr lang="en-US" sz="1800" dirty="0" smtClean="0"/>
              <a:t>New Report: Multimedia Report 1</a:t>
            </a:r>
          </a:p>
          <a:p>
            <a:pPr lvl="1"/>
            <a:r>
              <a:rPr lang="en-US" sz="1800" dirty="0" smtClean="0"/>
              <a:t>New Report:  </a:t>
            </a:r>
            <a:r>
              <a:rPr lang="en-US" sz="1800" dirty="0" smtClean="0"/>
              <a:t>Full text use of all </a:t>
            </a:r>
            <a:r>
              <a:rPr lang="en-US" sz="1800" dirty="0" smtClean="0"/>
              <a:t>formats on single platform</a:t>
            </a:r>
          </a:p>
          <a:p>
            <a:pPr lvl="1"/>
            <a:r>
              <a:rPr lang="en-US" sz="1800" dirty="0" smtClean="0"/>
              <a:t>New Report:  Content Usage on Mobile Devices</a:t>
            </a:r>
          </a:p>
          <a:p>
            <a:pPr lvl="1"/>
            <a:r>
              <a:rPr lang="en-US" sz="1800" dirty="0" smtClean="0"/>
              <a:t>Flexibility in reporting </a:t>
            </a:r>
            <a:r>
              <a:rPr lang="en-US" sz="1800" dirty="0" smtClean="0"/>
              <a:t>period</a:t>
            </a:r>
            <a:endParaRPr lang="en-US" dirty="0" smtClean="0"/>
          </a:p>
          <a:p>
            <a:pPr lvl="1"/>
            <a:endParaRPr lang="en-US" dirty="0"/>
          </a:p>
        </p:txBody>
      </p:sp>
    </p:spTree>
    <p:extLst>
      <p:ext uri="{BB962C8B-B14F-4D97-AF65-F5344CB8AC3E}">
        <p14:creationId xmlns:p14="http://schemas.microsoft.com/office/powerpoint/2010/main" val="10848876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“We are drowning in information and starving for knowledge</a:t>
            </a:r>
            <a:r>
              <a:rPr lang="en-US" dirty="0" smtClean="0"/>
              <a:t>.”	</a:t>
            </a:r>
            <a:endParaRPr lang="en-US" dirty="0"/>
          </a:p>
        </p:txBody>
      </p:sp>
      <p:sp>
        <p:nvSpPr>
          <p:cNvPr id="6" name="Text Placeholder 5"/>
          <p:cNvSpPr>
            <a:spLocks noGrp="1"/>
          </p:cNvSpPr>
          <p:nvPr>
            <p:ph type="body" idx="1"/>
          </p:nvPr>
        </p:nvSpPr>
        <p:spPr/>
        <p:txBody>
          <a:bodyPr/>
          <a:lstStyle/>
          <a:p>
            <a:r>
              <a:rPr lang="en-US" dirty="0" smtClean="0"/>
              <a:t>-Rutherford D. Roger</a:t>
            </a:r>
            <a:endParaRPr lang="en-US" dirty="0"/>
          </a:p>
        </p:txBody>
      </p:sp>
    </p:spTree>
    <p:extLst>
      <p:ext uri="{BB962C8B-B14F-4D97-AF65-F5344CB8AC3E}">
        <p14:creationId xmlns:p14="http://schemas.microsoft.com/office/powerpoint/2010/main" val="11613712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Obtaining E-Resource Usage </a:t>
            </a:r>
            <a:r>
              <a:rPr lang="en-US" dirty="0"/>
              <a:t>D</a:t>
            </a:r>
            <a:r>
              <a:rPr lang="en-US" dirty="0" smtClean="0"/>
              <a:t>ata</a:t>
            </a:r>
            <a:endParaRPr lang="en-US" dirty="0"/>
          </a:p>
        </p:txBody>
      </p:sp>
      <p:sp>
        <p:nvSpPr>
          <p:cNvPr id="3" name="Content Placeholder 2"/>
          <p:cNvSpPr>
            <a:spLocks noGrp="1"/>
          </p:cNvSpPr>
          <p:nvPr>
            <p:ph idx="1"/>
          </p:nvPr>
        </p:nvSpPr>
        <p:spPr/>
        <p:txBody>
          <a:bodyPr>
            <a:normAutofit/>
          </a:bodyPr>
          <a:lstStyle/>
          <a:p>
            <a:r>
              <a:rPr lang="en-US" sz="2400" dirty="0" smtClean="0"/>
              <a:t>Who?</a:t>
            </a:r>
          </a:p>
          <a:p>
            <a:r>
              <a:rPr lang="en-US" sz="2400" dirty="0" smtClean="0"/>
              <a:t>What?</a:t>
            </a:r>
          </a:p>
          <a:p>
            <a:r>
              <a:rPr lang="en-US" sz="2400" dirty="0" smtClean="0"/>
              <a:t>When?</a:t>
            </a:r>
          </a:p>
          <a:p>
            <a:r>
              <a:rPr lang="en-US" sz="2400" dirty="0" smtClean="0"/>
              <a:t>Where?</a:t>
            </a:r>
          </a:p>
          <a:p>
            <a:endParaRPr lang="en-US" sz="2000" dirty="0" smtClean="0"/>
          </a:p>
        </p:txBody>
      </p:sp>
    </p:spTree>
    <p:extLst>
      <p:ext uri="{BB962C8B-B14F-4D97-AF65-F5344CB8AC3E}">
        <p14:creationId xmlns:p14="http://schemas.microsoft.com/office/powerpoint/2010/main" val="328895134"/>
      </p:ext>
    </p:extLst>
  </p:cSld>
  <p:clrMapOvr>
    <a:masterClrMapping/>
  </p:clrMapOvr>
  <p:timing>
    <p:tnLst>
      <p:par>
        <p:cTn id="1" dur="indefinite" restart="never" nodeType="tmRoot"/>
      </p:par>
    </p:tnLst>
  </p:timing>
</p:sld>
</file>

<file path=ppt/theme/theme1.xml><?xml version="1.0" encoding="utf-8"?>
<a:theme xmlns:a="http://schemas.openxmlformats.org/drawingml/2006/main" name="Summer">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Summer</Template>
  <TotalTime>1498</TotalTime>
  <Words>3534</Words>
  <Application>Microsoft Office PowerPoint</Application>
  <PresentationFormat>On-screen Show (4:3)</PresentationFormat>
  <Paragraphs>328</Paragraphs>
  <Slides>35</Slides>
  <Notes>33</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Summer</vt:lpstr>
      <vt:lpstr>The Numbers Game:  Collecting, Compiling and Utilizing Usage Data in an Academic Library</vt:lpstr>
      <vt:lpstr>“Statistics are like bikinis.   What they reveal is suggestive, but what they conceal is vital.” </vt:lpstr>
      <vt:lpstr>Overview</vt:lpstr>
      <vt:lpstr>“In God we trust.   All others must bring data.” </vt:lpstr>
      <vt:lpstr>Why usage data?</vt:lpstr>
      <vt:lpstr>Using COUNTER Reports</vt:lpstr>
      <vt:lpstr>COUNTER Code of Practice Release 4</vt:lpstr>
      <vt:lpstr>“We are drowning in information and starving for knowledge.” </vt:lpstr>
      <vt:lpstr>Obtaining E-Resource Usage Data</vt:lpstr>
      <vt:lpstr>Obtaining E-Resource Usage Data</vt:lpstr>
      <vt:lpstr>Obtaining E-Resource Usage Data</vt:lpstr>
      <vt:lpstr>Storing, Compiling &amp; Disseminating E-Resource Usage Data</vt:lpstr>
      <vt:lpstr>My Tools:  Excel and Google Cloud Connect</vt:lpstr>
      <vt:lpstr>My Tools:  Google Docs – Publish to Web</vt:lpstr>
      <vt:lpstr>My Tools: LibGuide</vt:lpstr>
      <vt:lpstr>My Tools: EBSCO Usage Consolidation</vt:lpstr>
      <vt:lpstr>“Oh, people can come up with statistics to prove anything, Kent. 14% of people know that.” </vt:lpstr>
      <vt:lpstr>Analyzing Usage Data</vt:lpstr>
      <vt:lpstr>Start Simple</vt:lpstr>
      <vt:lpstr>Benchmark</vt:lpstr>
      <vt:lpstr>Apply an Existing Principle</vt:lpstr>
      <vt:lpstr>“If I can’t picture it, I can’t understand it.” </vt:lpstr>
      <vt:lpstr>Visualizing Data</vt:lpstr>
      <vt:lpstr>Usage Data Visualization: Tools</vt:lpstr>
      <vt:lpstr>Raw Data: Cost Versus Use</vt:lpstr>
      <vt:lpstr>Visualized Data:  Cost Versus Use</vt:lpstr>
      <vt:lpstr>Raw Data: Usage on All Platforms vs. Usage on Publisher Platforms</vt:lpstr>
      <vt:lpstr>Visualized Data: Usage on All Platforms vs. Usage on Publisher Platforms</vt:lpstr>
      <vt:lpstr>Raw Data: Platforms with Highest Use FY12</vt:lpstr>
      <vt:lpstr>Visualized Data: Platforms With Highest Use FY12</vt:lpstr>
      <vt:lpstr>Visualized Data: Journal Publishers with Ten or More Uses in 2011</vt:lpstr>
      <vt:lpstr>Visualized Data:  Journal Platforms with Ten or More Uses in 2011</vt:lpstr>
      <vt:lpstr>“Do not trust any statistics you did not fake yourself.”</vt:lpstr>
      <vt:lpstr>ACRL and NCES Statistics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Bazeley, Jennifer W.</dc:creator>
  <cp:lastModifiedBy>Bazeley, Jennifer W.</cp:lastModifiedBy>
  <cp:revision>134</cp:revision>
  <dcterms:created xsi:type="dcterms:W3CDTF">2012-10-16T14:29:18Z</dcterms:created>
  <dcterms:modified xsi:type="dcterms:W3CDTF">2012-10-26T01:14:41Z</dcterms:modified>
</cp:coreProperties>
</file>