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handoutMasterIdLst>
    <p:handoutMasterId r:id="rId39"/>
  </p:handoutMasterIdLst>
  <p:sldIdLst>
    <p:sldId id="256" r:id="rId2"/>
    <p:sldId id="274" r:id="rId3"/>
    <p:sldId id="275" r:id="rId4"/>
    <p:sldId id="276" r:id="rId5"/>
    <p:sldId id="277" r:id="rId6"/>
    <p:sldId id="263" r:id="rId7"/>
    <p:sldId id="272" r:id="rId8"/>
    <p:sldId id="265" r:id="rId9"/>
    <p:sldId id="282" r:id="rId10"/>
    <p:sldId id="264" r:id="rId11"/>
    <p:sldId id="278" r:id="rId12"/>
    <p:sldId id="266" r:id="rId13"/>
    <p:sldId id="267" r:id="rId14"/>
    <p:sldId id="268" r:id="rId15"/>
    <p:sldId id="269" r:id="rId16"/>
    <p:sldId id="271" r:id="rId17"/>
    <p:sldId id="280" r:id="rId18"/>
    <p:sldId id="281" r:id="rId19"/>
    <p:sldId id="283" r:id="rId20"/>
    <p:sldId id="284" r:id="rId21"/>
    <p:sldId id="258" r:id="rId22"/>
    <p:sldId id="289" r:id="rId23"/>
    <p:sldId id="290" r:id="rId24"/>
    <p:sldId id="291" r:id="rId25"/>
    <p:sldId id="259" r:id="rId26"/>
    <p:sldId id="285" r:id="rId27"/>
    <p:sldId id="286" r:id="rId28"/>
    <p:sldId id="293" r:id="rId29"/>
    <p:sldId id="296" r:id="rId30"/>
    <p:sldId id="297" r:id="rId31"/>
    <p:sldId id="260" r:id="rId32"/>
    <p:sldId id="294" r:id="rId33"/>
    <p:sldId id="295" r:id="rId34"/>
    <p:sldId id="287" r:id="rId35"/>
    <p:sldId id="262" r:id="rId36"/>
    <p:sldId id="28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103" autoAdjust="0"/>
  </p:normalViewPr>
  <p:slideViewPr>
    <p:cSldViewPr>
      <p:cViewPr>
        <p:scale>
          <a:sx n="50" d="100"/>
          <a:sy n="50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59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Ebook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FY10-11</c:v>
                </c:pt>
                <c:pt idx="1">
                  <c:v>FY11-12</c:v>
                </c:pt>
                <c:pt idx="2">
                  <c:v>FY12-13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35.146443514644346</c:v>
                </c:pt>
                <c:pt idx="1">
                  <c:v>46.327683615819211</c:v>
                </c:pt>
                <c:pt idx="2">
                  <c:v>49.382716049382715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Print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FY10-11</c:v>
                </c:pt>
                <c:pt idx="1">
                  <c:v>FY11-12</c:v>
                </c:pt>
                <c:pt idx="2">
                  <c:v>FY12-13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64.853556485355639</c:v>
                </c:pt>
                <c:pt idx="1">
                  <c:v>53.672316384180796</c:v>
                </c:pt>
                <c:pt idx="2">
                  <c:v>50.617283950617285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01984"/>
        <c:axId val="49003520"/>
      </c:barChart>
      <c:catAx>
        <c:axId val="49001984"/>
        <c:scaling>
          <c:orientation val="minMax"/>
        </c:scaling>
        <c:delete val="0"/>
        <c:axPos val="b"/>
        <c:majorTickMark val="out"/>
        <c:minorTickMark val="none"/>
        <c:tickLblPos val="nextTo"/>
        <c:crossAx val="49003520"/>
        <c:crosses val="autoZero"/>
        <c:auto val="1"/>
        <c:lblAlgn val="ctr"/>
        <c:lblOffset val="100"/>
        <c:noMultiLvlLbl val="0"/>
      </c:catAx>
      <c:valAx>
        <c:axId val="490035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9001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8A3AA9-7929-4E49-BE74-E67BFDE1B4AD}" type="doc">
      <dgm:prSet loTypeId="urn:microsoft.com/office/officeart/2005/8/layout/p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98A4AB-B420-4CC2-99B6-CB92049F3FA5}">
      <dgm:prSet/>
      <dgm:spPr/>
      <dgm:t>
        <a:bodyPr/>
        <a:lstStyle/>
        <a:p>
          <a:pPr rtl="0"/>
          <a:r>
            <a:rPr lang="en-US" dirty="0" smtClean="0"/>
            <a:t>Patron-driven acquisition</a:t>
          </a:r>
          <a:endParaRPr lang="en-US" dirty="0"/>
        </a:p>
      </dgm:t>
    </dgm:pt>
    <dgm:pt modelId="{82AFB953-819D-428F-A462-602E263F82C8}" type="parTrans" cxnId="{DD4F9CBA-5D94-4CF9-8450-CDBE386C654E}">
      <dgm:prSet/>
      <dgm:spPr/>
      <dgm:t>
        <a:bodyPr/>
        <a:lstStyle/>
        <a:p>
          <a:endParaRPr lang="en-US"/>
        </a:p>
      </dgm:t>
    </dgm:pt>
    <dgm:pt modelId="{57D2CCB7-04A6-41D0-B69B-BC57AF8CDC69}" type="sibTrans" cxnId="{DD4F9CBA-5D94-4CF9-8450-CDBE386C654E}">
      <dgm:prSet/>
      <dgm:spPr/>
      <dgm:t>
        <a:bodyPr/>
        <a:lstStyle/>
        <a:p>
          <a:endParaRPr lang="en-US"/>
        </a:p>
      </dgm:t>
    </dgm:pt>
    <dgm:pt modelId="{CAA487D7-6F2C-47E4-8F6F-379B39812E61}">
      <dgm:prSet/>
      <dgm:spPr/>
      <dgm:t>
        <a:bodyPr/>
        <a:lstStyle/>
        <a:p>
          <a:pPr rtl="0"/>
          <a:r>
            <a:rPr lang="en-US" dirty="0" smtClean="0"/>
            <a:t>Patron-initiated acquisition</a:t>
          </a:r>
          <a:endParaRPr lang="en-US" dirty="0"/>
        </a:p>
      </dgm:t>
    </dgm:pt>
    <dgm:pt modelId="{C9DA594E-E7BE-4DBD-A03D-7529FB6F93CF}" type="parTrans" cxnId="{6C6414B6-289B-4389-8328-65A2FE5C45F6}">
      <dgm:prSet/>
      <dgm:spPr/>
      <dgm:t>
        <a:bodyPr/>
        <a:lstStyle/>
        <a:p>
          <a:endParaRPr lang="en-US"/>
        </a:p>
      </dgm:t>
    </dgm:pt>
    <dgm:pt modelId="{F0AD953F-F7A2-41BC-85D5-F0F1E0990431}" type="sibTrans" cxnId="{6C6414B6-289B-4389-8328-65A2FE5C45F6}">
      <dgm:prSet/>
      <dgm:spPr/>
      <dgm:t>
        <a:bodyPr/>
        <a:lstStyle/>
        <a:p>
          <a:endParaRPr lang="en-US"/>
        </a:p>
      </dgm:t>
    </dgm:pt>
    <dgm:pt modelId="{64C35829-FC2E-45E6-B656-02F328CAE3B2}">
      <dgm:prSet/>
      <dgm:spPr/>
      <dgm:t>
        <a:bodyPr/>
        <a:lstStyle/>
        <a:p>
          <a:pPr rtl="0"/>
          <a:r>
            <a:rPr lang="en-US" dirty="0" smtClean="0"/>
            <a:t>Demand-driven acquisition</a:t>
          </a:r>
          <a:endParaRPr lang="en-US" dirty="0"/>
        </a:p>
      </dgm:t>
    </dgm:pt>
    <dgm:pt modelId="{F7DB4D93-2F9F-4A59-90C9-925606801437}" type="parTrans" cxnId="{CFB1D25F-5805-4A0F-8331-AB93C97A9B2F}">
      <dgm:prSet/>
      <dgm:spPr/>
      <dgm:t>
        <a:bodyPr/>
        <a:lstStyle/>
        <a:p>
          <a:endParaRPr lang="en-US"/>
        </a:p>
      </dgm:t>
    </dgm:pt>
    <dgm:pt modelId="{97A09AE4-3C1C-4E23-B7BF-88D910FF8F7C}" type="sibTrans" cxnId="{CFB1D25F-5805-4A0F-8331-AB93C97A9B2F}">
      <dgm:prSet/>
      <dgm:spPr/>
      <dgm:t>
        <a:bodyPr/>
        <a:lstStyle/>
        <a:p>
          <a:endParaRPr lang="en-US"/>
        </a:p>
      </dgm:t>
    </dgm:pt>
    <dgm:pt modelId="{1F085210-B945-4346-A3BC-9A3E6C26BA0C}">
      <dgm:prSet/>
      <dgm:spPr/>
      <dgm:t>
        <a:bodyPr/>
        <a:lstStyle/>
        <a:p>
          <a:pPr rtl="0"/>
          <a:r>
            <a:rPr lang="en-US" dirty="0" smtClean="0"/>
            <a:t>User-driven acquisition</a:t>
          </a:r>
          <a:endParaRPr lang="en-US" dirty="0"/>
        </a:p>
      </dgm:t>
    </dgm:pt>
    <dgm:pt modelId="{00B009D0-A820-4F3A-9760-FA1FEAB038EB}" type="parTrans" cxnId="{4C1E3A5D-4129-481E-A96D-4D244D9CFCFC}">
      <dgm:prSet/>
      <dgm:spPr/>
      <dgm:t>
        <a:bodyPr/>
        <a:lstStyle/>
        <a:p>
          <a:endParaRPr lang="en-US"/>
        </a:p>
      </dgm:t>
    </dgm:pt>
    <dgm:pt modelId="{6F65ED1C-2D35-4421-89C8-4D5C0D250745}" type="sibTrans" cxnId="{4C1E3A5D-4129-481E-A96D-4D244D9CFCFC}">
      <dgm:prSet/>
      <dgm:spPr/>
      <dgm:t>
        <a:bodyPr/>
        <a:lstStyle/>
        <a:p>
          <a:endParaRPr lang="en-US"/>
        </a:p>
      </dgm:t>
    </dgm:pt>
    <dgm:pt modelId="{B5F1E064-26B5-4AD0-9FBC-F60E290A5487}" type="pres">
      <dgm:prSet presAssocID="{408A3AA9-7929-4E49-BE74-E67BFDE1B4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8B3E98-CEC2-404C-9AC1-0761C3415FBF}" type="pres">
      <dgm:prSet presAssocID="{3698A4AB-B420-4CC2-99B6-CB92049F3FA5}" presName="compNode" presStyleCnt="0"/>
      <dgm:spPr/>
    </dgm:pt>
    <dgm:pt modelId="{A24B3C38-CAEF-4969-AFAA-4B1579D3032F}" type="pres">
      <dgm:prSet presAssocID="{3698A4AB-B420-4CC2-99B6-CB92049F3FA5}" presName="pictRect" presStyleLbl="node1" presStyleIdx="0" presStyleCnt="4" custLinFactNeighborX="21694" custLinFactNeighborY="-21"/>
      <dgm:spPr/>
    </dgm:pt>
    <dgm:pt modelId="{1B47941B-C9CD-4F6C-9911-8EB6E8645237}" type="pres">
      <dgm:prSet presAssocID="{3698A4AB-B420-4CC2-99B6-CB92049F3FA5}" presName="textRect" presStyleLbl="revTx" presStyleIdx="0" presStyleCnt="4" custLinFactNeighborX="21694" custLinFactNeighborY="-4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83DE3-F9A3-48DC-A517-6A6F484C75F8}" type="pres">
      <dgm:prSet presAssocID="{57D2CCB7-04A6-41D0-B69B-BC57AF8CDC6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34A91E1-2945-4659-B9C1-E33DE86D20C3}" type="pres">
      <dgm:prSet presAssocID="{CAA487D7-6F2C-47E4-8F6F-379B39812E61}" presName="compNode" presStyleCnt="0"/>
      <dgm:spPr/>
    </dgm:pt>
    <dgm:pt modelId="{76FF5E8B-6531-404E-989E-D3EC42645902}" type="pres">
      <dgm:prSet presAssocID="{CAA487D7-6F2C-47E4-8F6F-379B39812E61}" presName="pictRect" presStyleLbl="node1" presStyleIdx="1" presStyleCnt="4" custLinFactNeighborX="79905" custLinFactNeighborY="-21"/>
      <dgm:spPr/>
    </dgm:pt>
    <dgm:pt modelId="{7265D730-56C0-4D83-8ECC-ABC40CA37FF8}" type="pres">
      <dgm:prSet presAssocID="{CAA487D7-6F2C-47E4-8F6F-379B39812E61}" presName="textRect" presStyleLbl="revTx" presStyleIdx="1" presStyleCnt="4" custLinFactNeighborX="79905" custLinFactNeighborY="56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F6A3B-9DE6-4198-ADF7-1CE08EAF8CFA}" type="pres">
      <dgm:prSet presAssocID="{F0AD953F-F7A2-41BC-85D5-F0F1E099043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E69A253-1B88-4E8C-BEC4-3CF24EA19209}" type="pres">
      <dgm:prSet presAssocID="{64C35829-FC2E-45E6-B656-02F328CAE3B2}" presName="compNode" presStyleCnt="0"/>
      <dgm:spPr/>
    </dgm:pt>
    <dgm:pt modelId="{18349181-93C1-4E98-BF75-90504C092DE2}" type="pres">
      <dgm:prSet presAssocID="{64C35829-FC2E-45E6-B656-02F328CAE3B2}" presName="pictRect" presStyleLbl="node1" presStyleIdx="2" presStyleCnt="4" custLinFactX="-98314" custLinFactY="69452" custLinFactNeighborX="-100000" custLinFactNeighborY="100000"/>
      <dgm:spPr/>
    </dgm:pt>
    <dgm:pt modelId="{7B636941-077E-4D0F-BFA3-D8D037C03F83}" type="pres">
      <dgm:prSet presAssocID="{64C35829-FC2E-45E6-B656-02F328CAE3B2}" presName="textRect" presStyleLbl="revTx" presStyleIdx="2" presStyleCnt="4" custLinFactX="-98314" custLinFactY="107961" custLinFactNeighborX="-100000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6DF036-31AE-43CF-871D-B8238DA9716D}" type="pres">
      <dgm:prSet presAssocID="{97A09AE4-3C1C-4E23-B7BF-88D910FF8F7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E8C0A300-C382-4CEE-B4B4-FF3FDAC45A29}" type="pres">
      <dgm:prSet presAssocID="{1F085210-B945-4346-A3BC-9A3E6C26BA0C}" presName="compNode" presStyleCnt="0"/>
      <dgm:spPr/>
    </dgm:pt>
    <dgm:pt modelId="{55D41D6F-D5C6-4E48-8F7C-31274ECB1CA9}" type="pres">
      <dgm:prSet presAssocID="{1F085210-B945-4346-A3BC-9A3E6C26BA0C}" presName="pictRect" presStyleLbl="node1" presStyleIdx="3" presStyleCnt="4" custLinFactNeighborX="79905" custLinFactNeighborY="-193"/>
      <dgm:spPr/>
    </dgm:pt>
    <dgm:pt modelId="{284A80A8-94B3-472F-9481-CD7175191797}" type="pres">
      <dgm:prSet presAssocID="{1F085210-B945-4346-A3BC-9A3E6C26BA0C}" presName="textRect" presStyleLbl="revTx" presStyleIdx="3" presStyleCnt="4" custLinFactNeighborX="79905" custLinFactNeighborY="5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EB7B0C-07C4-447C-9DCA-D1C3132F8CFF}" type="presOf" srcId="{57D2CCB7-04A6-41D0-B69B-BC57AF8CDC69}" destId="{0D183DE3-F9A3-48DC-A517-6A6F484C75F8}" srcOrd="0" destOrd="0" presId="urn:microsoft.com/office/officeart/2005/8/layout/pList1"/>
    <dgm:cxn modelId="{4C1E3A5D-4129-481E-A96D-4D244D9CFCFC}" srcId="{408A3AA9-7929-4E49-BE74-E67BFDE1B4AD}" destId="{1F085210-B945-4346-A3BC-9A3E6C26BA0C}" srcOrd="3" destOrd="0" parTransId="{00B009D0-A820-4F3A-9760-FA1FEAB038EB}" sibTransId="{6F65ED1C-2D35-4421-89C8-4D5C0D250745}"/>
    <dgm:cxn modelId="{7508D707-BE4A-4765-9CDC-3E0D0C637AA8}" type="presOf" srcId="{3698A4AB-B420-4CC2-99B6-CB92049F3FA5}" destId="{1B47941B-C9CD-4F6C-9911-8EB6E8645237}" srcOrd="0" destOrd="0" presId="urn:microsoft.com/office/officeart/2005/8/layout/pList1"/>
    <dgm:cxn modelId="{DD4F9CBA-5D94-4CF9-8450-CDBE386C654E}" srcId="{408A3AA9-7929-4E49-BE74-E67BFDE1B4AD}" destId="{3698A4AB-B420-4CC2-99B6-CB92049F3FA5}" srcOrd="0" destOrd="0" parTransId="{82AFB953-819D-428F-A462-602E263F82C8}" sibTransId="{57D2CCB7-04A6-41D0-B69B-BC57AF8CDC69}"/>
    <dgm:cxn modelId="{FC30F459-46E4-45C9-80DD-F1F4741377A9}" type="presOf" srcId="{64C35829-FC2E-45E6-B656-02F328CAE3B2}" destId="{7B636941-077E-4D0F-BFA3-D8D037C03F83}" srcOrd="0" destOrd="0" presId="urn:microsoft.com/office/officeart/2005/8/layout/pList1"/>
    <dgm:cxn modelId="{EB3F282E-530A-4DAE-9174-58FCE494F1A8}" type="presOf" srcId="{97A09AE4-3C1C-4E23-B7BF-88D910FF8F7C}" destId="{0C6DF036-31AE-43CF-871D-B8238DA9716D}" srcOrd="0" destOrd="0" presId="urn:microsoft.com/office/officeart/2005/8/layout/pList1"/>
    <dgm:cxn modelId="{CFB1D25F-5805-4A0F-8331-AB93C97A9B2F}" srcId="{408A3AA9-7929-4E49-BE74-E67BFDE1B4AD}" destId="{64C35829-FC2E-45E6-B656-02F328CAE3B2}" srcOrd="2" destOrd="0" parTransId="{F7DB4D93-2F9F-4A59-90C9-925606801437}" sibTransId="{97A09AE4-3C1C-4E23-B7BF-88D910FF8F7C}"/>
    <dgm:cxn modelId="{26A44D7B-2AB8-4BEE-8596-0B50DAD21A81}" type="presOf" srcId="{F0AD953F-F7A2-41BC-85D5-F0F1E0990431}" destId="{725F6A3B-9DE6-4198-ADF7-1CE08EAF8CFA}" srcOrd="0" destOrd="0" presId="urn:microsoft.com/office/officeart/2005/8/layout/pList1"/>
    <dgm:cxn modelId="{0551C8B5-B0FC-4489-BC6C-3F259EF3ED78}" type="presOf" srcId="{408A3AA9-7929-4E49-BE74-E67BFDE1B4AD}" destId="{B5F1E064-26B5-4AD0-9FBC-F60E290A5487}" srcOrd="0" destOrd="0" presId="urn:microsoft.com/office/officeart/2005/8/layout/pList1"/>
    <dgm:cxn modelId="{6C6414B6-289B-4389-8328-65A2FE5C45F6}" srcId="{408A3AA9-7929-4E49-BE74-E67BFDE1B4AD}" destId="{CAA487D7-6F2C-47E4-8F6F-379B39812E61}" srcOrd="1" destOrd="0" parTransId="{C9DA594E-E7BE-4DBD-A03D-7529FB6F93CF}" sibTransId="{F0AD953F-F7A2-41BC-85D5-F0F1E0990431}"/>
    <dgm:cxn modelId="{892BD2CF-F0C8-4DC1-BF24-C6F2C3F8BF54}" type="presOf" srcId="{1F085210-B945-4346-A3BC-9A3E6C26BA0C}" destId="{284A80A8-94B3-472F-9481-CD7175191797}" srcOrd="0" destOrd="0" presId="urn:microsoft.com/office/officeart/2005/8/layout/pList1"/>
    <dgm:cxn modelId="{A318641E-DBC4-4700-B5AE-C857FAC37176}" type="presOf" srcId="{CAA487D7-6F2C-47E4-8F6F-379B39812E61}" destId="{7265D730-56C0-4D83-8ECC-ABC40CA37FF8}" srcOrd="0" destOrd="0" presId="urn:microsoft.com/office/officeart/2005/8/layout/pList1"/>
    <dgm:cxn modelId="{739D1E40-43A8-41DF-B21D-6A8698A6A195}" type="presParOf" srcId="{B5F1E064-26B5-4AD0-9FBC-F60E290A5487}" destId="{3E8B3E98-CEC2-404C-9AC1-0761C3415FBF}" srcOrd="0" destOrd="0" presId="urn:microsoft.com/office/officeart/2005/8/layout/pList1"/>
    <dgm:cxn modelId="{8CC5FF78-1FEB-4D16-B32B-19F9273B318B}" type="presParOf" srcId="{3E8B3E98-CEC2-404C-9AC1-0761C3415FBF}" destId="{A24B3C38-CAEF-4969-AFAA-4B1579D3032F}" srcOrd="0" destOrd="0" presId="urn:microsoft.com/office/officeart/2005/8/layout/pList1"/>
    <dgm:cxn modelId="{E9633F63-CB59-4D91-AADC-F863050B97B7}" type="presParOf" srcId="{3E8B3E98-CEC2-404C-9AC1-0761C3415FBF}" destId="{1B47941B-C9CD-4F6C-9911-8EB6E8645237}" srcOrd="1" destOrd="0" presId="urn:microsoft.com/office/officeart/2005/8/layout/pList1"/>
    <dgm:cxn modelId="{92CB5AD2-27E2-4CFF-A0E3-4C64A67A8215}" type="presParOf" srcId="{B5F1E064-26B5-4AD0-9FBC-F60E290A5487}" destId="{0D183DE3-F9A3-48DC-A517-6A6F484C75F8}" srcOrd="1" destOrd="0" presId="urn:microsoft.com/office/officeart/2005/8/layout/pList1"/>
    <dgm:cxn modelId="{3859DCFB-5CB9-4C49-AC12-43DF844F313B}" type="presParOf" srcId="{B5F1E064-26B5-4AD0-9FBC-F60E290A5487}" destId="{034A91E1-2945-4659-B9C1-E33DE86D20C3}" srcOrd="2" destOrd="0" presId="urn:microsoft.com/office/officeart/2005/8/layout/pList1"/>
    <dgm:cxn modelId="{540C99D6-05EF-4F40-9247-9901739EC3A9}" type="presParOf" srcId="{034A91E1-2945-4659-B9C1-E33DE86D20C3}" destId="{76FF5E8B-6531-404E-989E-D3EC42645902}" srcOrd="0" destOrd="0" presId="urn:microsoft.com/office/officeart/2005/8/layout/pList1"/>
    <dgm:cxn modelId="{49183040-3E09-4662-8F14-19B150D8BF4B}" type="presParOf" srcId="{034A91E1-2945-4659-B9C1-E33DE86D20C3}" destId="{7265D730-56C0-4D83-8ECC-ABC40CA37FF8}" srcOrd="1" destOrd="0" presId="urn:microsoft.com/office/officeart/2005/8/layout/pList1"/>
    <dgm:cxn modelId="{BF933E45-CD0F-4BB8-9134-B36FAEC91E67}" type="presParOf" srcId="{B5F1E064-26B5-4AD0-9FBC-F60E290A5487}" destId="{725F6A3B-9DE6-4198-ADF7-1CE08EAF8CFA}" srcOrd="3" destOrd="0" presId="urn:microsoft.com/office/officeart/2005/8/layout/pList1"/>
    <dgm:cxn modelId="{E6621060-4852-40E4-9FB3-0BEB31D92685}" type="presParOf" srcId="{B5F1E064-26B5-4AD0-9FBC-F60E290A5487}" destId="{8E69A253-1B88-4E8C-BEC4-3CF24EA19209}" srcOrd="4" destOrd="0" presId="urn:microsoft.com/office/officeart/2005/8/layout/pList1"/>
    <dgm:cxn modelId="{B9D76F08-0006-4833-B904-D22AB21AE3A2}" type="presParOf" srcId="{8E69A253-1B88-4E8C-BEC4-3CF24EA19209}" destId="{18349181-93C1-4E98-BF75-90504C092DE2}" srcOrd="0" destOrd="0" presId="urn:microsoft.com/office/officeart/2005/8/layout/pList1"/>
    <dgm:cxn modelId="{CB18D347-C3A1-4FF1-94AA-D2C7F84F6FFB}" type="presParOf" srcId="{8E69A253-1B88-4E8C-BEC4-3CF24EA19209}" destId="{7B636941-077E-4D0F-BFA3-D8D037C03F83}" srcOrd="1" destOrd="0" presId="urn:microsoft.com/office/officeart/2005/8/layout/pList1"/>
    <dgm:cxn modelId="{2958F309-9B46-4AA1-8EB6-DD6D273F4CAA}" type="presParOf" srcId="{B5F1E064-26B5-4AD0-9FBC-F60E290A5487}" destId="{0C6DF036-31AE-43CF-871D-B8238DA9716D}" srcOrd="5" destOrd="0" presId="urn:microsoft.com/office/officeart/2005/8/layout/pList1"/>
    <dgm:cxn modelId="{DD5EE3CB-E597-4180-82C8-07E9E62224A6}" type="presParOf" srcId="{B5F1E064-26B5-4AD0-9FBC-F60E290A5487}" destId="{E8C0A300-C382-4CEE-B4B4-FF3FDAC45A29}" srcOrd="6" destOrd="0" presId="urn:microsoft.com/office/officeart/2005/8/layout/pList1"/>
    <dgm:cxn modelId="{C419A0D3-C59B-4E89-B941-BBAA392E6DC8}" type="presParOf" srcId="{E8C0A300-C382-4CEE-B4B4-FF3FDAC45A29}" destId="{55D41D6F-D5C6-4E48-8F7C-31274ECB1CA9}" srcOrd="0" destOrd="0" presId="urn:microsoft.com/office/officeart/2005/8/layout/pList1"/>
    <dgm:cxn modelId="{6B883E64-EA68-464A-9824-520687166019}" type="presParOf" srcId="{E8C0A300-C382-4CEE-B4B4-FF3FDAC45A29}" destId="{284A80A8-94B3-472F-9481-CD717519179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8A3AA9-7929-4E49-BE74-E67BFDE1B4AD}" type="doc">
      <dgm:prSet loTypeId="urn:microsoft.com/office/officeart/2005/8/layout/p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98A4AB-B420-4CC2-99B6-CB92049F3FA5}">
      <dgm:prSet/>
      <dgm:spPr/>
      <dgm:t>
        <a:bodyPr/>
        <a:lstStyle/>
        <a:p>
          <a:pPr rtl="0"/>
          <a:r>
            <a:rPr lang="en-US" dirty="0" smtClean="0"/>
            <a:t>Patron-driven acquisition</a:t>
          </a:r>
          <a:endParaRPr lang="en-US" dirty="0"/>
        </a:p>
      </dgm:t>
    </dgm:pt>
    <dgm:pt modelId="{82AFB953-819D-428F-A462-602E263F82C8}" type="parTrans" cxnId="{DD4F9CBA-5D94-4CF9-8450-CDBE386C654E}">
      <dgm:prSet/>
      <dgm:spPr/>
      <dgm:t>
        <a:bodyPr/>
        <a:lstStyle/>
        <a:p>
          <a:endParaRPr lang="en-US"/>
        </a:p>
      </dgm:t>
    </dgm:pt>
    <dgm:pt modelId="{57D2CCB7-04A6-41D0-B69B-BC57AF8CDC69}" type="sibTrans" cxnId="{DD4F9CBA-5D94-4CF9-8450-CDBE386C654E}">
      <dgm:prSet/>
      <dgm:spPr/>
      <dgm:t>
        <a:bodyPr/>
        <a:lstStyle/>
        <a:p>
          <a:endParaRPr lang="en-US"/>
        </a:p>
      </dgm:t>
    </dgm:pt>
    <dgm:pt modelId="{B5F1E064-26B5-4AD0-9FBC-F60E290A5487}" type="pres">
      <dgm:prSet presAssocID="{408A3AA9-7929-4E49-BE74-E67BFDE1B4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8B3E98-CEC2-404C-9AC1-0761C3415FBF}" type="pres">
      <dgm:prSet presAssocID="{3698A4AB-B420-4CC2-99B6-CB92049F3FA5}" presName="compNode" presStyleCnt="0"/>
      <dgm:spPr/>
    </dgm:pt>
    <dgm:pt modelId="{A24B3C38-CAEF-4969-AFAA-4B1579D3032F}" type="pres">
      <dgm:prSet presAssocID="{3698A4AB-B420-4CC2-99B6-CB92049F3FA5}" presName="pictRect" presStyleLbl="node1" presStyleIdx="0" presStyleCnt="1" custLinFactNeighborX="-4372" custLinFactNeighborY="7632"/>
      <dgm:spPr/>
    </dgm:pt>
    <dgm:pt modelId="{1B47941B-C9CD-4F6C-9911-8EB6E8645237}" type="pres">
      <dgm:prSet presAssocID="{3698A4AB-B420-4CC2-99B6-CB92049F3FA5}" presName="textRect" presStyleLbl="revTx" presStyleIdx="0" presStyleCnt="1" custLinFactNeighborX="-4815" custLinFactNeighborY="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4189A4-D1E0-4B61-BE92-293BA90839AD}" type="presOf" srcId="{408A3AA9-7929-4E49-BE74-E67BFDE1B4AD}" destId="{B5F1E064-26B5-4AD0-9FBC-F60E290A5487}" srcOrd="0" destOrd="0" presId="urn:microsoft.com/office/officeart/2005/8/layout/pList1"/>
    <dgm:cxn modelId="{2CF932AB-66DC-409F-BEBB-D7C713BB133B}" type="presOf" srcId="{3698A4AB-B420-4CC2-99B6-CB92049F3FA5}" destId="{1B47941B-C9CD-4F6C-9911-8EB6E8645237}" srcOrd="0" destOrd="0" presId="urn:microsoft.com/office/officeart/2005/8/layout/pList1"/>
    <dgm:cxn modelId="{DD4F9CBA-5D94-4CF9-8450-CDBE386C654E}" srcId="{408A3AA9-7929-4E49-BE74-E67BFDE1B4AD}" destId="{3698A4AB-B420-4CC2-99B6-CB92049F3FA5}" srcOrd="0" destOrd="0" parTransId="{82AFB953-819D-428F-A462-602E263F82C8}" sibTransId="{57D2CCB7-04A6-41D0-B69B-BC57AF8CDC69}"/>
    <dgm:cxn modelId="{7EA553FF-A025-482E-9892-FB191D1F0F9D}" type="presParOf" srcId="{B5F1E064-26B5-4AD0-9FBC-F60E290A5487}" destId="{3E8B3E98-CEC2-404C-9AC1-0761C3415FBF}" srcOrd="0" destOrd="0" presId="urn:microsoft.com/office/officeart/2005/8/layout/pList1"/>
    <dgm:cxn modelId="{9B987D97-8C18-43F4-97E8-73108B16639B}" type="presParOf" srcId="{3E8B3E98-CEC2-404C-9AC1-0761C3415FBF}" destId="{A24B3C38-CAEF-4969-AFAA-4B1579D3032F}" srcOrd="0" destOrd="0" presId="urn:microsoft.com/office/officeart/2005/8/layout/pList1"/>
    <dgm:cxn modelId="{96401099-48DD-4F82-91F1-6C4ACF8489A4}" type="presParOf" srcId="{3E8B3E98-CEC2-404C-9AC1-0761C3415FBF}" destId="{1B47941B-C9CD-4F6C-9911-8EB6E864523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B3C38-CAEF-4969-AFAA-4B1579D3032F}">
      <dsp:nvSpPr>
        <dsp:cNvPr id="0" name=""/>
        <dsp:cNvSpPr/>
      </dsp:nvSpPr>
      <dsp:spPr>
        <a:xfrm>
          <a:off x="1042418" y="3443"/>
          <a:ext cx="2056089" cy="141664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47941B-C9CD-4F6C-9911-8EB6E8645237}">
      <dsp:nvSpPr>
        <dsp:cNvPr id="0" name=""/>
        <dsp:cNvSpPr/>
      </dsp:nvSpPr>
      <dsp:spPr>
        <a:xfrm>
          <a:off x="1042418" y="1386914"/>
          <a:ext cx="2056089" cy="762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Patron-driven acquisition</a:t>
          </a:r>
          <a:endParaRPr lang="en-US" sz="2200" kern="1200" dirty="0"/>
        </a:p>
      </dsp:txBody>
      <dsp:txXfrm>
        <a:off x="1042418" y="1386914"/>
        <a:ext cx="2056089" cy="762809"/>
      </dsp:txXfrm>
    </dsp:sp>
    <dsp:sp modelId="{76FF5E8B-6531-404E-989E-D3EC42645902}">
      <dsp:nvSpPr>
        <dsp:cNvPr id="0" name=""/>
        <dsp:cNvSpPr/>
      </dsp:nvSpPr>
      <dsp:spPr>
        <a:xfrm>
          <a:off x="4501073" y="3443"/>
          <a:ext cx="2056089" cy="141664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65D730-56C0-4D83-8ECC-ABC40CA37FF8}">
      <dsp:nvSpPr>
        <dsp:cNvPr id="0" name=""/>
        <dsp:cNvSpPr/>
      </dsp:nvSpPr>
      <dsp:spPr>
        <a:xfrm>
          <a:off x="4501073" y="1463767"/>
          <a:ext cx="2056089" cy="762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Patron-initiated acquisition</a:t>
          </a:r>
          <a:endParaRPr lang="en-US" sz="2200" kern="1200" dirty="0"/>
        </a:p>
      </dsp:txBody>
      <dsp:txXfrm>
        <a:off x="4501073" y="1463767"/>
        <a:ext cx="2056089" cy="762809"/>
      </dsp:txXfrm>
    </dsp:sp>
    <dsp:sp modelId="{18349181-93C1-4E98-BF75-90504C092DE2}">
      <dsp:nvSpPr>
        <dsp:cNvPr id="0" name=""/>
        <dsp:cNvSpPr/>
      </dsp:nvSpPr>
      <dsp:spPr>
        <a:xfrm>
          <a:off x="1042426" y="2404275"/>
          <a:ext cx="2056089" cy="141664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636941-077E-4D0F-BFA3-D8D037C03F83}">
      <dsp:nvSpPr>
        <dsp:cNvPr id="0" name=""/>
        <dsp:cNvSpPr/>
      </dsp:nvSpPr>
      <dsp:spPr>
        <a:xfrm>
          <a:off x="1042426" y="3769541"/>
          <a:ext cx="2056089" cy="762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Demand-driven acquisition</a:t>
          </a:r>
          <a:endParaRPr lang="en-US" sz="2200" kern="1200" dirty="0"/>
        </a:p>
      </dsp:txBody>
      <dsp:txXfrm>
        <a:off x="1042426" y="3769541"/>
        <a:ext cx="2056089" cy="762809"/>
      </dsp:txXfrm>
    </dsp:sp>
    <dsp:sp modelId="{55D41D6F-D5C6-4E48-8F7C-31274ECB1CA9}">
      <dsp:nvSpPr>
        <dsp:cNvPr id="0" name=""/>
        <dsp:cNvSpPr/>
      </dsp:nvSpPr>
      <dsp:spPr>
        <a:xfrm>
          <a:off x="4501073" y="2386070"/>
          <a:ext cx="2056089" cy="141664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A80A8-94B3-472F-9481-CD7175191797}">
      <dsp:nvSpPr>
        <dsp:cNvPr id="0" name=""/>
        <dsp:cNvSpPr/>
      </dsp:nvSpPr>
      <dsp:spPr>
        <a:xfrm>
          <a:off x="4501073" y="3809190"/>
          <a:ext cx="2056089" cy="7628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User-driven acquisition</a:t>
          </a:r>
          <a:endParaRPr lang="en-US" sz="2200" kern="1200" dirty="0"/>
        </a:p>
      </dsp:txBody>
      <dsp:txXfrm>
        <a:off x="4501073" y="3809190"/>
        <a:ext cx="2056089" cy="7628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B3C38-CAEF-4969-AFAA-4B1579D3032F}">
      <dsp:nvSpPr>
        <dsp:cNvPr id="0" name=""/>
        <dsp:cNvSpPr/>
      </dsp:nvSpPr>
      <dsp:spPr>
        <a:xfrm>
          <a:off x="1543069" y="228605"/>
          <a:ext cx="4309442" cy="29692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47941B-C9CD-4F6C-9911-8EB6E8645237}">
      <dsp:nvSpPr>
        <dsp:cNvPr id="0" name=""/>
        <dsp:cNvSpPr/>
      </dsp:nvSpPr>
      <dsp:spPr>
        <a:xfrm>
          <a:off x="1523979" y="2971792"/>
          <a:ext cx="4309442" cy="1598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334264" rIns="334264" bIns="0" numCol="1" spcCol="1270" anchor="t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Patron-driven acquisition</a:t>
          </a:r>
          <a:endParaRPr lang="en-US" sz="4700" kern="1200" dirty="0"/>
        </a:p>
      </dsp:txBody>
      <dsp:txXfrm>
        <a:off x="1523979" y="2971792"/>
        <a:ext cx="4309442" cy="1598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B6655-52CF-42ED-9881-2DC1007FC1A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528FB-237C-4A09-A751-623CEF21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2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B9EF5-7DC6-4A13-B067-D3878350799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86344-BF5A-45B6-B993-0071711EB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64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afternoon &amp; thank you for coming to my session.</a:t>
            </a:r>
          </a:p>
          <a:p>
            <a:endParaRPr lang="en-US" dirty="0" smtClean="0"/>
          </a:p>
          <a:p>
            <a:r>
              <a:rPr lang="en-US" dirty="0" smtClean="0"/>
              <a:t>My name is Elizabeth (Eli) Sullivan,</a:t>
            </a:r>
            <a:r>
              <a:rPr lang="en-US" baseline="0" dirty="0" smtClean="0"/>
              <a:t> and I’m the Psychology Librarian at Miami University in Ohio.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session</a:t>
            </a:r>
            <a:r>
              <a:rPr lang="en-US" baseline="0" dirty="0" smtClean="0"/>
              <a:t> is intended to shine a light on collection development </a:t>
            </a:r>
            <a:r>
              <a:rPr lang="en-US" baseline="0" dirty="0" smtClean="0"/>
              <a:t>by looking at </a:t>
            </a:r>
            <a:r>
              <a:rPr lang="en-US" baseline="0" dirty="0" smtClean="0"/>
              <a:t>one discipline in the context of our growing and changing acquisitions options.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tweet and would like to tweet about this particular session, feel free to use the </a:t>
            </a:r>
            <a:r>
              <a:rPr lang="en-US" baseline="0" dirty="0" err="1" smtClean="0"/>
              <a:t>hashtag</a:t>
            </a:r>
            <a:r>
              <a:rPr lang="en-US" baseline="0" dirty="0" smtClean="0"/>
              <a:t> #</a:t>
            </a:r>
            <a:r>
              <a:rPr lang="en-US" baseline="0" dirty="0" smtClean="0"/>
              <a:t>b_c13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the best interest of our environment, I opted to not provide handouts, but I will provide a URL to this presentation on the last slide if you are interested.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8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 I get too far into</a:t>
            </a:r>
            <a:r>
              <a:rPr lang="en-US" baseline="0" dirty="0" smtClean="0"/>
              <a:t> the presentation</a:t>
            </a:r>
            <a:r>
              <a:rPr lang="en-US" dirty="0" smtClean="0"/>
              <a:t>, I’d like to give you some basic details about Miami and its libraries.</a:t>
            </a:r>
          </a:p>
          <a:p>
            <a:endParaRPr lang="en-US" dirty="0" smtClean="0"/>
          </a:p>
          <a:p>
            <a:r>
              <a:rPr lang="en-US" dirty="0" smtClean="0"/>
              <a:t>As the</a:t>
            </a:r>
            <a:r>
              <a:rPr lang="en-US" baseline="0" dirty="0" smtClean="0"/>
              <a:t> primary focus of this presentation is on the psychology collection, I’ve noted the breakdown of the students and faculty that are supported.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48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Miami is also a founding member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OhioLINK</a:t>
            </a:r>
            <a:r>
              <a:rPr lang="en-US" baseline="0" dirty="0" smtClean="0"/>
              <a:t>, a state consortium of academic libraries. It’s through </a:t>
            </a:r>
            <a:r>
              <a:rPr lang="en-US" baseline="0" dirty="0" err="1" smtClean="0"/>
              <a:t>OhioLINK</a:t>
            </a:r>
            <a:r>
              <a:rPr lang="en-US" baseline="0" dirty="0" smtClean="0"/>
              <a:t> that, until 2010, a bulk of our </a:t>
            </a:r>
            <a:r>
              <a:rPr lang="en-US" baseline="0" dirty="0" err="1" smtClean="0"/>
              <a:t>ebook</a:t>
            </a:r>
            <a:r>
              <a:rPr lang="en-US" baseline="0" dirty="0" smtClean="0"/>
              <a:t> content was obtained, sharable to all members.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ebrary</a:t>
            </a:r>
            <a:r>
              <a:rPr lang="en-US" baseline="0" dirty="0" smtClean="0"/>
              <a:t> PDA pilot was Miami’s first step toward actively purchasing </a:t>
            </a:r>
            <a:r>
              <a:rPr lang="en-US" baseline="0" dirty="0" err="1" smtClean="0"/>
              <a:t>ebook</a:t>
            </a:r>
            <a:r>
              <a:rPr lang="en-US" baseline="0" dirty="0" smtClean="0"/>
              <a:t> content that couldn’t be shared statewide.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4 libraries on campus</a:t>
            </a:r>
            <a:r>
              <a:rPr lang="en-US" baseline="0" dirty="0" smtClean="0"/>
              <a:t>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8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Majority of the collection – and me</a:t>
            </a:r>
            <a:r>
              <a:rPr lang="en-US" baseline="0" dirty="0" smtClean="0"/>
              <a:t> – was/were based in H/SS library…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6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 quite a distance from PSY</a:t>
            </a:r>
            <a:r>
              <a:rPr lang="en-US" baseline="0" dirty="0" smtClean="0"/>
              <a:t> building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26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 2007 a plan was proposed to move the Business &amp; Psychology collections, then housed in the H/SS library…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6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 with the Science collections, to the other end of campus, closer to their departments.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renovation commenced in 2011, and that summer the move was completed…</a:t>
            </a:r>
            <a:endParaRPr lang="en-US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6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Proximity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6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move meant drastic downsizing for all disciplines involved.  Prior to moving into the new space, the Psychology collection was reduced by nearly 20%, being either sent to off-site storage or withdrawn from the collection. Because of its’ high circulation activity, weeding parameters were more rigorous than other disciplines, often setting a non-circulation parameter of 7 years vs. other disciplines’ 10 years.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Currently, our shelves are over 80% capacity and we strictly implement a zero-growth policy.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86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purge was a challenge *because*</a:t>
            </a:r>
            <a:r>
              <a:rPr lang="en-US" baseline="0" dirty="0" smtClean="0"/>
              <a:t> items that seemed to be of interest to users had to be relocated.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n-US" baseline="0" dirty="0" smtClean="0"/>
              <a:t># &amp; range of resources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n-US" baseline="0" dirty="0" smtClean="0"/>
              <a:t>Accessibility - when library is closed, for sight-impaired (screen-readers)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n-US" baseline="0" dirty="0" smtClean="0"/>
              <a:t>MU exploring distance learning options – forward-thinking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n-US" baseline="0" dirty="0" smtClean="0"/>
              <a:t>Prevents permanent borrowing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endParaRPr lang="en-US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88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 3 years </a:t>
            </a:r>
            <a:r>
              <a:rPr lang="en-US" dirty="0" err="1" smtClean="0"/>
              <a:t>Ebooks</a:t>
            </a:r>
            <a:r>
              <a:rPr lang="en-US" baseline="0" dirty="0" smtClean="0"/>
              <a:t> purchased by selector with discretionary funds have increased from 35% to nearly 50%.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Due to more titles being accessible…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Cost / usage analysis will only evaluate content purchased during FY10-11 and FY11-12 but will look at usage through May 2013.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Assumption that titles purchased FY12-13 didn’t have adequate time to circulate.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8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Traditionally, collection development has been someone</a:t>
            </a:r>
            <a:r>
              <a:rPr lang="en-US" baseline="0" dirty="0" smtClean="0"/>
              <a:t> who may or may not look like this…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32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PSY</a:t>
            </a:r>
            <a:r>
              <a:rPr lang="en-US" baseline="0" dirty="0" smtClean="0"/>
              <a:t> = cross-disciplinary ; </a:t>
            </a:r>
            <a:r>
              <a:rPr lang="en-US" baseline="0" dirty="0" err="1" smtClean="0"/>
              <a:t>ebrary</a:t>
            </a:r>
            <a:r>
              <a:rPr lang="en-US" baseline="0" dirty="0" smtClean="0"/>
              <a:t> categories, but some general social sciences – author judgment</a:t>
            </a:r>
          </a:p>
          <a:p>
            <a:r>
              <a:rPr lang="en-US" baseline="0" dirty="0" smtClean="0"/>
              <a:t>… also, total PSY titles available via PDA over 3 years hard to determine as title list changes frequently.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Circ</a:t>
            </a:r>
            <a:r>
              <a:rPr lang="en-US" baseline="0" dirty="0" smtClean="0"/>
              <a:t> potential – checkouts = unavailable for 3 weeks; </a:t>
            </a:r>
            <a:r>
              <a:rPr lang="en-US" baseline="0" dirty="0" err="1" smtClean="0"/>
              <a:t>ebooks</a:t>
            </a:r>
            <a:r>
              <a:rPr lang="en-US" baseline="0" dirty="0" smtClean="0"/>
              <a:t> = in “use” only while browser window is open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737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7.8% of total PDA titles purchased ; 8.1% of total PDA cost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38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Print books are often purchased at a discount.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Selector-purchased </a:t>
            </a:r>
            <a:r>
              <a:rPr lang="en-US" baseline="0" dirty="0" err="1" smtClean="0"/>
              <a:t>ebooks</a:t>
            </a:r>
            <a:r>
              <a:rPr lang="en-US" baseline="0" dirty="0" smtClean="0"/>
              <a:t> are not. In fact, there’s a $2/</a:t>
            </a:r>
            <a:r>
              <a:rPr lang="en-US" baseline="0" dirty="0" err="1" smtClean="0"/>
              <a:t>ebook</a:t>
            </a:r>
            <a:r>
              <a:rPr lang="en-US" baseline="0" dirty="0" smtClean="0"/>
              <a:t> fee for MARC record.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Striking how similar these price points are – for better or worse.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389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Average cost of PDA is 20% higher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38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PDA: Range = $17.56</a:t>
            </a:r>
            <a:r>
              <a:rPr lang="en-US" baseline="0" dirty="0" smtClean="0"/>
              <a:t> - $224.95 ; </a:t>
            </a:r>
            <a:r>
              <a:rPr lang="en-US" baseline="0" dirty="0" err="1" smtClean="0"/>
              <a:t>Avg</a:t>
            </a:r>
            <a:r>
              <a:rPr lang="en-US" baseline="0" dirty="0" smtClean="0"/>
              <a:t> = $91.81 ; Median = $79.00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Selector </a:t>
            </a:r>
            <a:r>
              <a:rPr lang="en-US" baseline="0" dirty="0" err="1" smtClean="0"/>
              <a:t>ebooks</a:t>
            </a:r>
            <a:r>
              <a:rPr lang="en-US" baseline="0" dirty="0" smtClean="0"/>
              <a:t>: Range = $13.95 - $295 ; </a:t>
            </a:r>
            <a:r>
              <a:rPr lang="en-US" baseline="0" dirty="0" err="1" smtClean="0"/>
              <a:t>Avg</a:t>
            </a:r>
            <a:r>
              <a:rPr lang="en-US" baseline="0" dirty="0" smtClean="0"/>
              <a:t> = $75.63 ; Median = $60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Selector print: Range = $7.80 - $4292 ; </a:t>
            </a:r>
            <a:r>
              <a:rPr lang="en-US" baseline="0" dirty="0" err="1" smtClean="0"/>
              <a:t>Avg</a:t>
            </a:r>
            <a:r>
              <a:rPr lang="en-US" baseline="0" dirty="0" smtClean="0"/>
              <a:t> = $77.26 ; Median = $43.96</a:t>
            </a:r>
          </a:p>
          <a:p>
            <a:r>
              <a:rPr lang="en-US" baseline="0" dirty="0" smtClean="0"/>
              <a:t>… a couple high $ items skew </a:t>
            </a:r>
            <a:r>
              <a:rPr lang="en-US" baseline="0" dirty="0" err="1" smtClean="0"/>
              <a:t>avg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Median print is much less than e- counterparts.</a:t>
            </a:r>
          </a:p>
          <a:p>
            <a:r>
              <a:rPr lang="en-US" baseline="0" dirty="0" smtClean="0"/>
              <a:t>Print discounts are most apparent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673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As noted, </a:t>
            </a:r>
            <a:r>
              <a:rPr lang="en-US" dirty="0" smtClean="0"/>
              <a:t>PDA has an advantage</a:t>
            </a:r>
            <a:r>
              <a:rPr lang="en-US" baseline="0" dirty="0" smtClean="0"/>
              <a:t> in that it automatically clocks in with one use.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Ebrary</a:t>
            </a:r>
            <a:r>
              <a:rPr lang="en-US" baseline="0" dirty="0" smtClean="0"/>
              <a:t> potentials catalog changes periodically due to publisher negotiations so it’s not clear how many potential “psychology” titles have been loaded</a:t>
            </a:r>
          </a:p>
          <a:p>
            <a:endParaRPr lang="en-US" dirty="0" smtClean="0"/>
          </a:p>
          <a:p>
            <a:r>
              <a:rPr lang="en-US" dirty="0" smtClean="0"/>
              <a:t>Usage statistics for selector-purchased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range from initial availability (i.e. shelf-ready or accessible via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ebrary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platform) through May 2013.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Note median</a:t>
            </a:r>
            <a:r>
              <a:rPr lang="en-US" sz="1200" kern="1200" baseline="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usage???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177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the high number of purchased titles NOT used within the first year to two years of purchase.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Worth noting, *at least* the 78 unused selector-purchased </a:t>
            </a:r>
            <a:r>
              <a:rPr lang="en-US" baseline="0" dirty="0" err="1" smtClean="0"/>
              <a:t>ebooks</a:t>
            </a:r>
            <a:r>
              <a:rPr lang="en-US" baseline="0" dirty="0" smtClean="0"/>
              <a:t> are not taking up shelf space. :-/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177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Also worth noting that over 1/3 of the PDA titles only had the initial trigger use.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177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BUT nearly ½ of user-selected titles got 3 or more uses.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Over 1/3 of the selector-purchased </a:t>
            </a:r>
            <a:r>
              <a:rPr lang="en-US" baseline="0" dirty="0" err="1" smtClean="0">
                <a:solidFill>
                  <a:srgbClr val="FF0000"/>
                </a:solidFill>
              </a:rPr>
              <a:t>ebooks</a:t>
            </a:r>
            <a:r>
              <a:rPr lang="en-US" baseline="0" dirty="0" smtClean="0">
                <a:solidFill>
                  <a:srgbClr val="FF0000"/>
                </a:solidFill>
              </a:rPr>
              <a:t> had 3+ uses, more than the ¼ selector-purchased print books.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This is a positive indicator for e-format in general.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Also speaks to PDA – though costs more, used more…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177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</a:rPr>
              <a:t>Selector-purchased print </a:t>
            </a:r>
            <a:r>
              <a:rPr lang="en-US" dirty="0" smtClean="0">
                <a:solidFill>
                  <a:srgbClr val="FF0000"/>
                </a:solidFill>
              </a:rPr>
              <a:t>anomaly</a:t>
            </a:r>
            <a:r>
              <a:rPr lang="en-US" baseline="0" dirty="0" smtClean="0">
                <a:solidFill>
                  <a:srgbClr val="FF0000"/>
                </a:solidFill>
              </a:rPr>
              <a:t> </a:t>
            </a:r>
            <a:r>
              <a:rPr lang="en-US" baseline="0" dirty="0" smtClean="0">
                <a:solidFill>
                  <a:srgbClr val="FF0000"/>
                </a:solidFill>
              </a:rPr>
              <a:t>= textbook on reserve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17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 sifting</a:t>
            </a:r>
            <a:r>
              <a:rPr lang="en-US" baseline="0" dirty="0" smtClean="0"/>
              <a:t> through something that may or may not look like this to determine quality and value to users.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Academic librarians in particular must build collections that support general and specialized education within their subject areas as well as research that’s occurring.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prospect of allowing “novice” researchers or faculty focused on a very specific topic to have unbridled control in purchasing made many librarians nervous.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most are aware of the 80/20 rule – that 20% of the collection is responsible for 80% of the circulation. In actuality, some how found this rule to be conservative. Some state it’s as high 90/10.  So if we, the experts are selecting terrific, high-quality books that aren’t getting used, perhaps it’s worth considering alternatives.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327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</a:rPr>
              <a:t>Selector-purchased print anomaly</a:t>
            </a:r>
            <a:r>
              <a:rPr lang="en-US" baseline="0" dirty="0" smtClean="0">
                <a:solidFill>
                  <a:srgbClr val="FF0000"/>
                </a:solidFill>
              </a:rPr>
              <a:t> = textbook on reserve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177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36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stood out to me!</a:t>
            </a:r>
          </a:p>
          <a:p>
            <a:endParaRPr lang="en-US" dirty="0" smtClean="0"/>
          </a:p>
          <a:p>
            <a:r>
              <a:rPr lang="en-US" dirty="0" smtClean="0"/>
              <a:t>Top</a:t>
            </a:r>
            <a:r>
              <a:rPr lang="en-US" baseline="0" dirty="0" smtClean="0"/>
              <a:t> 3 circulated items (or top 2%) = 1885, 1230, &amp; 771 uses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36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even adjusting for those 3 high-circulating</a:t>
            </a:r>
            <a:r>
              <a:rPr lang="en-US" baseline="0" dirty="0" smtClean="0"/>
              <a:t> items, the average cost per use is still &lt;1/3 of the PDA </a:t>
            </a:r>
            <a:r>
              <a:rPr lang="en-US" baseline="0" dirty="0" err="1" smtClean="0"/>
              <a:t>ebooks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it turns out, 13 selector-purchased </a:t>
            </a:r>
            <a:r>
              <a:rPr lang="en-US" baseline="0" dirty="0" err="1" smtClean="0"/>
              <a:t>ebooks</a:t>
            </a:r>
            <a:r>
              <a:rPr lang="en-US" baseline="0" dirty="0" smtClean="0"/>
              <a:t> – or 10% - accounted for almost 90% of the uses… holding somewhat true to our rule which is still a problem.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these numbers say to me that there’s still value in “expert” selecting.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36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en-US" dirty="0" smtClean="0"/>
              <a:t>As</a:t>
            </a:r>
            <a:r>
              <a:rPr lang="en-US" baseline="0" dirty="0" smtClean="0"/>
              <a:t> with other studies, users do pretty well at selecting titles others are interested in. By setting some basic parameters, they select items that get used at a higher rate than those “experts” choose.</a:t>
            </a:r>
          </a:p>
          <a:p>
            <a:pPr marL="228600" indent="-228600">
              <a:buAutoNum type="alphaLcParenR"/>
            </a:pPr>
            <a:r>
              <a:rPr lang="en-US" baseline="0" dirty="0" smtClean="0"/>
              <a:t>Users were conservative as far as # of items. The average cost could be explained that we’re just offering them $$ items.</a:t>
            </a:r>
          </a:p>
          <a:p>
            <a:pPr marL="228600" indent="-228600">
              <a:buAutoNum type="alphaLcParenR"/>
            </a:pPr>
            <a:r>
              <a:rPr lang="en-US" dirty="0" smtClean="0"/>
              <a:t>At </a:t>
            </a:r>
            <a:r>
              <a:rPr lang="en-US" dirty="0" smtClean="0"/>
              <a:t>least in psychology – higher </a:t>
            </a:r>
            <a:r>
              <a:rPr lang="en-US" dirty="0" smtClean="0"/>
              <a:t>usage</a:t>
            </a:r>
          </a:p>
          <a:p>
            <a:pPr marL="228600" indent="-228600">
              <a:buAutoNum type="alphaLcParenR"/>
            </a:pPr>
            <a:r>
              <a:rPr lang="en-US" dirty="0" smtClean="0"/>
              <a:t>--</a:t>
            </a:r>
          </a:p>
          <a:p>
            <a:pPr marL="228600" indent="-228600">
              <a:buAutoNum type="alphaLcParenR"/>
            </a:pPr>
            <a:r>
              <a:rPr lang="en-US" dirty="0" smtClean="0"/>
              <a:t>PSY</a:t>
            </a:r>
            <a:r>
              <a:rPr lang="en-US" baseline="0" dirty="0" smtClean="0"/>
              <a:t> – walking that line. Perhaps results aren’t specific to PSY…</a:t>
            </a:r>
            <a:endParaRPr lang="en-US" dirty="0" smtClean="0"/>
          </a:p>
          <a:p>
            <a:pPr marL="228600" indent="-228600">
              <a:buAutoNum type="alphaL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314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en-US" dirty="0" smtClean="0"/>
              <a:t>Lack of </a:t>
            </a:r>
            <a:r>
              <a:rPr lang="en-US" dirty="0" err="1" smtClean="0"/>
              <a:t>shareability</a:t>
            </a:r>
            <a:r>
              <a:rPr lang="en-US" baseline="0" dirty="0" smtClean="0"/>
              <a:t> goes against 1 of the primary tenants of libraries – </a:t>
            </a:r>
            <a:r>
              <a:rPr lang="en-US" baseline="0" dirty="0" err="1" smtClean="0"/>
              <a:t>consortial</a:t>
            </a:r>
            <a:r>
              <a:rPr lang="en-US" baseline="0" dirty="0" smtClean="0"/>
              <a:t> agreements? Push </a:t>
            </a:r>
            <a:r>
              <a:rPr lang="en-US" baseline="0" dirty="0" smtClean="0"/>
              <a:t>licensing</a:t>
            </a:r>
          </a:p>
          <a:p>
            <a:pPr marL="228600" indent="-228600">
              <a:buAutoNum type="alphaLcParenR"/>
            </a:pPr>
            <a:r>
              <a:rPr lang="en-US" baseline="0" dirty="0" smtClean="0"/>
              <a:t>Something we need to push as well</a:t>
            </a:r>
            <a:endParaRPr lang="en-US" baseline="0" dirty="0" smtClean="0"/>
          </a:p>
          <a:p>
            <a:pPr marL="228600" indent="-228600">
              <a:buAutoNum type="alphaLcParenR"/>
            </a:pPr>
            <a:r>
              <a:rPr lang="en-US" baseline="0" dirty="0" smtClean="0"/>
              <a:t>Greater reliance on high $ items to access information ; reliance on </a:t>
            </a:r>
            <a:r>
              <a:rPr lang="en-US" baseline="0" dirty="0" smtClean="0"/>
              <a:t>power</a:t>
            </a:r>
          </a:p>
          <a:p>
            <a:pPr marL="228600" indent="-228600">
              <a:buAutoNum type="alphaLcParenR"/>
            </a:pPr>
            <a:r>
              <a:rPr lang="en-US" baseline="0" dirty="0" smtClean="0"/>
              <a:t>Smaller publishers (university presses?) go out of business? </a:t>
            </a:r>
          </a:p>
          <a:p>
            <a:pPr marL="228600" indent="-228600">
              <a:buAutoNum type="alphaLcParenR"/>
            </a:pPr>
            <a:r>
              <a:rPr lang="en-US" baseline="0" dirty="0" smtClean="0"/>
              <a:t>Conscious &amp; active in planning for the long term</a:t>
            </a:r>
            <a:endParaRPr lang="en-US" baseline="0" dirty="0" smtClean="0"/>
          </a:p>
          <a:p>
            <a:pPr marL="228600" indent="-228600">
              <a:buAutoNum type="alphaLcParenR"/>
            </a:pPr>
            <a:endParaRPr lang="en-US" baseline="0" dirty="0" smtClean="0"/>
          </a:p>
          <a:p>
            <a:pPr marL="228600" indent="-228600">
              <a:buAutoNum type="alphaL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95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first experiments</a:t>
            </a:r>
            <a:r>
              <a:rPr lang="en-US" baseline="0" dirty="0" smtClean="0"/>
              <a:t> allowing patrons to have a “say” in collection development came out of the University of Nebraska-Lincoln. In 2003, UNL began looking at their ILL requests and purchasing select titles that fell within a certain set of parameters (cost, publication date, no textbooks/pop </a:t>
            </a:r>
            <a:r>
              <a:rPr lang="en-US" baseline="0" dirty="0" err="1" smtClean="0"/>
              <a:t>fic</a:t>
            </a:r>
            <a:r>
              <a:rPr lang="en-US" baseline="0" dirty="0" smtClean="0"/>
              <a:t>/etc.)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they found was that not only were users selecting relevant titles, others thought so too! Patron-selected titles had a higher circulation and renewal rate than the rest of their collection.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16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Since UNL’s experiment</a:t>
            </a:r>
            <a:r>
              <a:rPr lang="en-US" baseline="0" dirty="0" smtClean="0">
                <a:solidFill>
                  <a:schemeClr val="accent1"/>
                </a:solidFill>
              </a:rPr>
              <a:t> in 2003, </a:t>
            </a:r>
            <a:r>
              <a:rPr lang="en-US" baseline="0" dirty="0" err="1" smtClean="0">
                <a:solidFill>
                  <a:schemeClr val="accent1"/>
                </a:solidFill>
              </a:rPr>
              <a:t>ebooks</a:t>
            </a:r>
            <a:r>
              <a:rPr lang="en-US" baseline="0" dirty="0" smtClean="0">
                <a:solidFill>
                  <a:schemeClr val="accent1"/>
                </a:solidFill>
              </a:rPr>
              <a:t> have emerged, ideally making the concept of patron selection easier than ever.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16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 we go any further though, I</a:t>
            </a:r>
            <a:r>
              <a:rPr lang="en-US" baseline="0" dirty="0" smtClean="0"/>
              <a:t> want to clear up some terminology. It’s practically in our DNA as humans to love acronyms, and librarians embrace that concept whole-heartedly.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All of these acronyms are used interchangeably…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529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… </a:t>
            </a:r>
            <a:r>
              <a:rPr lang="en-US" baseline="0" dirty="0" smtClean="0"/>
              <a:t> but today I’ll be using the acronym PDA.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529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Miami</a:t>
            </a:r>
            <a:r>
              <a:rPr lang="en-US" baseline="0" dirty="0" smtClean="0"/>
              <a:t> University Libraries began a pilot with YBP and </a:t>
            </a:r>
            <a:r>
              <a:rPr lang="en-US" baseline="0" dirty="0" err="1" smtClean="0"/>
              <a:t>ebrary</a:t>
            </a:r>
            <a:r>
              <a:rPr lang="en-US" baseline="0" dirty="0" smtClean="0"/>
              <a:t> in September 2010. The pilot was limited to an initial investment of $25,000 and was not advertised in anyway so as to prevent abuse.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Library administrators determined it successful enough that it was continued, adding $50,000 more to date and more than 14,000 records in 3 years. In that nearly-3-year timespan, we’ve purchased over twelve hundred titles.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8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any of the following occur, the title is purchased.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86344-BF5A-45B6-B993-0071711EBB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41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solidFill>
            <a:schemeClr val="accent3">
              <a:lumMod val="20000"/>
              <a:lumOff val="80000"/>
            </a:schemeClr>
          </a:solidFill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solidFill>
            <a:schemeClr val="accent3">
              <a:lumMod val="20000"/>
              <a:lumOff val="80000"/>
            </a:schemeClr>
          </a:solidFill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D378EF-AEEB-4D59-BA44-0DED93F5CC0D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A6314E-E5CF-49C8-93F7-132A5D47FA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miamioh.edu/_files/images/display/footer/oxCampus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instagram.com/p/dfgkcEKlWt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olimex.wordpress.com/2013/10/14/nice-github-collection-of-free-online-e-book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ecure.flickr.com/photos/litandmore/2430033122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thedi.ca/apples-and-oranges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ecure.flickr.com/photos/austinevan/1225274637/" TargetMode="External"/><Relationship Id="rId5" Type="http://schemas.openxmlformats.org/officeDocument/2006/relationships/image" Target="../media/image2.jpg"/><Relationship Id="rId4" Type="http://schemas.openxmlformats.org/officeDocument/2006/relationships/hyperlink" Target="https://secure.flickr.com/photos/litandmore/2430033122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atakacs.edublogs.org/2011/02/17/test-tutor-draw-conclusions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inecteducation.com/blog/2011/11/27/7-questions-to-consider-for-evaluating-gaming-in-education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iraffedays.com/?attachment_id=1026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raffedays.com/?attachment_id=1026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hyperlink" Target="http://usain.org/conferences/2003conf/sponsors.html" TargetMode="External"/><Relationship Id="rId4" Type="http://schemas.openxmlformats.org/officeDocument/2006/relationships/hyperlink" Target="http://bibweb.hh.se/blog-en/2011/12/07/download-entire-ebrary-e-book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library.austintexas.gov/blog-entry/ebook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791200"/>
            <a:ext cx="6324600" cy="76200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en-US" sz="2000" i="1" dirty="0" smtClean="0"/>
              <a:t>Brick &amp; Click Symposium</a:t>
            </a:r>
          </a:p>
          <a:p>
            <a:pPr algn="r">
              <a:spcBef>
                <a:spcPts val="0"/>
              </a:spcBef>
            </a:pPr>
            <a:r>
              <a:rPr lang="en-US" sz="2000" i="1" dirty="0" smtClean="0"/>
              <a:t>Friday, November 1, 2013</a:t>
            </a:r>
            <a:endParaRPr lang="en-US" sz="2000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229600" cy="2533650"/>
          </a:xfrm>
        </p:spPr>
        <p:txBody>
          <a:bodyPr>
            <a:normAutofit/>
          </a:bodyPr>
          <a:lstStyle/>
          <a:p>
            <a:r>
              <a:rPr lang="en-US" sz="3800" b="1" dirty="0"/>
              <a:t>The Choice Is Yours: </a:t>
            </a:r>
            <a:r>
              <a:rPr lang="en-US" sz="3800" b="1" dirty="0" smtClean="0"/>
              <a:t/>
            </a:r>
            <a:br>
              <a:rPr lang="en-US" sz="3800" b="1" dirty="0" smtClean="0"/>
            </a:br>
            <a:r>
              <a:rPr lang="en-US" sz="3800" b="1" dirty="0" smtClean="0"/>
              <a:t>Collections </a:t>
            </a:r>
            <a:r>
              <a:rPr lang="en-US" sz="3800" b="1" dirty="0"/>
              <a:t>in a </a:t>
            </a:r>
            <a:r>
              <a:rPr lang="en-US" sz="3800" b="1" dirty="0" smtClean="0"/>
              <a:t>Patron-Driven </a:t>
            </a:r>
            <a:r>
              <a:rPr lang="en-US" sz="3800" b="1" dirty="0"/>
              <a:t>Climate</a:t>
            </a:r>
            <a:endParaRPr lang="en-US" sz="3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1600" y="3733800"/>
            <a:ext cx="64008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Eli Sullivan </a:t>
            </a:r>
          </a:p>
          <a:p>
            <a:r>
              <a:rPr lang="en-US" sz="2600" dirty="0" smtClean="0"/>
              <a:t>@</a:t>
            </a:r>
            <a:r>
              <a:rPr lang="en-US" sz="2600" dirty="0" err="1" smtClean="0"/>
              <a:t>muELIbrarian</a:t>
            </a:r>
            <a:r>
              <a:rPr lang="en-US" sz="2600" dirty="0" smtClean="0"/>
              <a:t>   |   #</a:t>
            </a:r>
            <a:r>
              <a:rPr lang="en-US" sz="2600" dirty="0" smtClean="0"/>
              <a:t>b_c13</a:t>
            </a:r>
            <a:endParaRPr lang="en-US" sz="2600" dirty="0" smtClean="0"/>
          </a:p>
          <a:p>
            <a:r>
              <a:rPr lang="en-US" sz="2600" dirty="0" smtClean="0"/>
              <a:t>Miami University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4637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Miami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76800" y="1600200"/>
            <a:ext cx="3749040" cy="4572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Public University in Ohio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15,000 Undergraduates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1,000 Psychology </a:t>
            </a:r>
            <a:r>
              <a:rPr lang="en-US" dirty="0" smtClean="0"/>
              <a:t>undergraduates</a:t>
            </a:r>
            <a:endParaRPr 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2,500 Graduates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80 Psychology graduate </a:t>
            </a:r>
            <a:r>
              <a:rPr lang="en-US" dirty="0" smtClean="0"/>
              <a:t>students</a:t>
            </a:r>
            <a:endParaRPr 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42 </a:t>
            </a:r>
            <a:r>
              <a:rPr lang="en-US" dirty="0"/>
              <a:t>Psychology faculty</a:t>
            </a:r>
          </a:p>
          <a:p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57400"/>
            <a:ext cx="3749675" cy="2846468"/>
          </a:xfrm>
        </p:spPr>
      </p:pic>
      <p:sp>
        <p:nvSpPr>
          <p:cNvPr id="7" name="TextBox 6"/>
          <p:cNvSpPr txBox="1"/>
          <p:nvPr/>
        </p:nvSpPr>
        <p:spPr>
          <a:xfrm>
            <a:off x="609600" y="6419166"/>
            <a:ext cx="3886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http://miamioh.edu/_files/images/display/footer/oxCampus.png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685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Miami University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3749040" cy="3657600"/>
          </a:xfrm>
        </p:spPr>
        <p:txBody>
          <a:bodyPr/>
          <a:lstStyle/>
          <a:p>
            <a:r>
              <a:rPr lang="en-US" dirty="0" err="1" smtClean="0"/>
              <a:t>OhioLINK</a:t>
            </a:r>
            <a:r>
              <a:rPr lang="en-US" dirty="0" smtClean="0"/>
              <a:t> member</a:t>
            </a:r>
          </a:p>
          <a:p>
            <a:endParaRPr lang="en-US" dirty="0"/>
          </a:p>
          <a:p>
            <a:r>
              <a:rPr lang="en-US" dirty="0"/>
              <a:t>4 libraries on Main Campus</a:t>
            </a:r>
          </a:p>
          <a:p>
            <a:pPr lvl="1"/>
            <a:r>
              <a:rPr lang="en-US" dirty="0"/>
              <a:t>Humanities / Social Sciences library</a:t>
            </a:r>
          </a:p>
          <a:p>
            <a:pPr lvl="1"/>
            <a:r>
              <a:rPr lang="en-US" dirty="0"/>
              <a:t>Science library</a:t>
            </a:r>
          </a:p>
          <a:p>
            <a:pPr lvl="1"/>
            <a:r>
              <a:rPr lang="en-US" dirty="0"/>
              <a:t>2 smaller libraries embedded in </a:t>
            </a:r>
            <a:r>
              <a:rPr lang="en-US" dirty="0" smtClean="0"/>
              <a:t>departments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287" y="1447800"/>
            <a:ext cx="3429000" cy="4572000"/>
          </a:xfrm>
        </p:spPr>
      </p:pic>
      <p:sp>
        <p:nvSpPr>
          <p:cNvPr id="6" name="TextBox 5"/>
          <p:cNvSpPr txBox="1"/>
          <p:nvPr/>
        </p:nvSpPr>
        <p:spPr>
          <a:xfrm>
            <a:off x="5105400" y="6419166"/>
            <a:ext cx="3429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http://instagram.com/p/dfgkcEKlWt/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7993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 within the Libraries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16" y="1828800"/>
            <a:ext cx="3857937" cy="4271079"/>
          </a:xfrm>
        </p:spPr>
      </p:pic>
      <p:sp>
        <p:nvSpPr>
          <p:cNvPr id="5" name="Oval 4"/>
          <p:cNvSpPr/>
          <p:nvPr/>
        </p:nvSpPr>
        <p:spPr>
          <a:xfrm>
            <a:off x="3276600" y="2362200"/>
            <a:ext cx="1143000" cy="45720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2133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/>
                </a:solidFill>
              </a:rPr>
              <a:t>Humanities / Social Sciences library</a:t>
            </a:r>
            <a:endParaRPr 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66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 within the Libraries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16" y="1828800"/>
            <a:ext cx="3857937" cy="4271079"/>
          </a:xfrm>
        </p:spPr>
      </p:pic>
      <p:sp>
        <p:nvSpPr>
          <p:cNvPr id="6" name="Oval 5"/>
          <p:cNvSpPr/>
          <p:nvPr/>
        </p:nvSpPr>
        <p:spPr>
          <a:xfrm>
            <a:off x="3276600" y="2362200"/>
            <a:ext cx="1143000" cy="45720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029200" y="5105400"/>
            <a:ext cx="1143000" cy="45720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2133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/>
                </a:solidFill>
              </a:rPr>
              <a:t>Humanities / Social Sciences library</a:t>
            </a: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5105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Psychology Building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3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 within the Libraries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16" y="1828800"/>
            <a:ext cx="3857937" cy="4271079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3810000" y="2819400"/>
            <a:ext cx="533400" cy="1676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" y="2133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/>
                </a:solidFill>
              </a:rPr>
              <a:t>Psychology (&amp; Business) merges…</a:t>
            </a:r>
            <a:endParaRPr 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7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16" y="1828800"/>
            <a:ext cx="3857937" cy="427107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 within the Libraries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10000" y="2819400"/>
            <a:ext cx="533400" cy="1676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>
            <a:off x="4191000" y="4648200"/>
            <a:ext cx="762000" cy="762000"/>
          </a:xfrm>
          <a:prstGeom prst="arc">
            <a:avLst>
              <a:gd name="adj1" fmla="val 16200000"/>
              <a:gd name="adj2" fmla="val 4257236"/>
            </a:avLst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" y="2133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/>
                </a:solidFill>
              </a:rPr>
              <a:t>Psychology (&amp; Business) merges…</a:t>
            </a: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3429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… with Science collections in smaller facility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6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 within the Libraries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16" y="1828800"/>
            <a:ext cx="3857937" cy="4271079"/>
          </a:xfrm>
        </p:spPr>
      </p:pic>
      <p:sp>
        <p:nvSpPr>
          <p:cNvPr id="9" name="Oval 8"/>
          <p:cNvSpPr/>
          <p:nvPr/>
        </p:nvSpPr>
        <p:spPr>
          <a:xfrm>
            <a:off x="5029200" y="5105400"/>
            <a:ext cx="1143000" cy="45720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48100" y="4419600"/>
            <a:ext cx="1143000" cy="45720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05600" y="4736068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Proximity to Department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Shrinkage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383" y="1371600"/>
            <a:ext cx="3657600" cy="36576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>
            <a:off x="2095500" y="1676400"/>
            <a:ext cx="5334000" cy="3352800"/>
          </a:xfrm>
          <a:prstGeom prst="arc">
            <a:avLst/>
          </a:prstGeom>
          <a:ln w="127000"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57900" y="3581400"/>
            <a:ext cx="2514600" cy="25146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3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Ebook</a:t>
            </a:r>
            <a:r>
              <a:rPr lang="en-US" dirty="0" smtClean="0"/>
              <a:t>-purchasing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81600" y="2133600"/>
            <a:ext cx="3352800" cy="3352800"/>
          </a:xfrm>
        </p:spPr>
        <p:txBody>
          <a:bodyPr/>
          <a:lstStyle/>
          <a:p>
            <a:r>
              <a:rPr lang="en-US" dirty="0" smtClean="0"/>
              <a:t>Retain quantity / diversity of resources</a:t>
            </a:r>
          </a:p>
          <a:p>
            <a:r>
              <a:rPr lang="en-US" dirty="0" smtClean="0"/>
              <a:t>Accessibility</a:t>
            </a:r>
          </a:p>
          <a:p>
            <a:r>
              <a:rPr lang="en-US" dirty="0" smtClean="0"/>
              <a:t>Remote / distance learners</a:t>
            </a:r>
          </a:p>
          <a:p>
            <a:r>
              <a:rPr lang="en-US" dirty="0" smtClean="0"/>
              <a:t>Prevents “permanent” borrowing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4191000" cy="335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6260188"/>
            <a:ext cx="419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http://olimex.wordpress.com/2013/10/14/nice-github-collection-of-free-online-e-books/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9363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Selector-purchased breakdown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78364063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1844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Traditionally…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419166"/>
            <a:ext cx="320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3"/>
              </a:rPr>
              <a:t>https://secure.flickr.com/photos/litandmore/2430033122</a:t>
            </a:r>
            <a:r>
              <a:rPr lang="en-US" sz="800" dirty="0" smtClean="0">
                <a:hlinkClick r:id="rId3"/>
              </a:rPr>
              <a:t>/</a:t>
            </a:r>
            <a:endParaRPr lang="en-US" sz="8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3236987" cy="4572000"/>
          </a:xfrm>
        </p:spPr>
      </p:pic>
    </p:spTree>
    <p:extLst>
      <p:ext uri="{BB962C8B-B14F-4D97-AF65-F5344CB8AC3E}">
        <p14:creationId xmlns:p14="http://schemas.microsoft.com/office/powerpoint/2010/main" val="9928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2133600"/>
            <a:ext cx="5029200" cy="3352800"/>
          </a:xfrm>
        </p:spPr>
        <p:txBody>
          <a:bodyPr/>
          <a:lstStyle/>
          <a:p>
            <a:r>
              <a:rPr lang="en-US" dirty="0" smtClean="0"/>
              <a:t>PDA purchase = guaranteed use ; Selector-purchased ≠ guaranteed use</a:t>
            </a:r>
          </a:p>
          <a:p>
            <a:r>
              <a:rPr lang="en-US" dirty="0" smtClean="0"/>
              <a:t>PDA “psychology” titles</a:t>
            </a:r>
          </a:p>
          <a:p>
            <a:r>
              <a:rPr lang="en-US" dirty="0" smtClean="0"/>
              <a:t>User sessions vs. internal uses, checkouts, &amp; renewals</a:t>
            </a:r>
          </a:p>
          <a:p>
            <a:r>
              <a:rPr lang="en-US" dirty="0" smtClean="0"/>
              <a:t>Data </a:t>
            </a:r>
            <a:r>
              <a:rPr lang="en-US" dirty="0" smtClean="0"/>
              <a:t>collection time frames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775" y="2895600"/>
            <a:ext cx="3524250" cy="2371725"/>
          </a:xfrm>
        </p:spPr>
      </p:pic>
      <p:sp>
        <p:nvSpPr>
          <p:cNvPr id="7" name="TextBox 6"/>
          <p:cNvSpPr txBox="1"/>
          <p:nvPr/>
        </p:nvSpPr>
        <p:spPr>
          <a:xfrm>
            <a:off x="4876800" y="6419166"/>
            <a:ext cx="3886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http://www.thedi.ca/apples-and-oranges/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4162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Cost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54891443"/>
              </p:ext>
            </p:extLst>
          </p:nvPr>
        </p:nvGraphicFramePr>
        <p:xfrm>
          <a:off x="685800" y="1524000"/>
          <a:ext cx="7848601" cy="4585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0"/>
                <a:gridCol w="2090427"/>
                <a:gridCol w="2090427"/>
                <a:gridCol w="2090427"/>
              </a:tblGrid>
              <a:tr h="1219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PDA</a:t>
                      </a:r>
                      <a:r>
                        <a:rPr lang="en-US" sz="2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8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 2010 </a:t>
                      </a:r>
                      <a:r>
                        <a:rPr lang="en-US" sz="24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May </a:t>
                      </a:r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98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$8,997.06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$10,134.19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$16,611.86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Avg Cost Per Title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$91.81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$75.63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$77.26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51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Cost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09251729"/>
              </p:ext>
            </p:extLst>
          </p:nvPr>
        </p:nvGraphicFramePr>
        <p:xfrm>
          <a:off x="685800" y="1524000"/>
          <a:ext cx="7848601" cy="4585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0"/>
                <a:gridCol w="2090427"/>
                <a:gridCol w="2090427"/>
                <a:gridCol w="2090427"/>
              </a:tblGrid>
              <a:tr h="1219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PDA</a:t>
                      </a:r>
                      <a:r>
                        <a:rPr lang="en-US" sz="2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8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 2010 </a:t>
                      </a:r>
                      <a:r>
                        <a:rPr lang="en-US" sz="24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May </a:t>
                      </a:r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98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$8,997.06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$10,134.19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$16,611.86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Avg Cost Per Title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$91.81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$75.63 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$77.26 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99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Cost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50288743"/>
              </p:ext>
            </p:extLst>
          </p:nvPr>
        </p:nvGraphicFramePr>
        <p:xfrm>
          <a:off x="685800" y="1524000"/>
          <a:ext cx="7848601" cy="4585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0"/>
                <a:gridCol w="2090427"/>
                <a:gridCol w="2090427"/>
                <a:gridCol w="2090427"/>
              </a:tblGrid>
              <a:tr h="1219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PDA</a:t>
                      </a:r>
                      <a:r>
                        <a:rPr lang="en-US" sz="2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98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 2010 </a:t>
                      </a:r>
                      <a:r>
                        <a:rPr lang="en-US" sz="24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May </a:t>
                      </a:r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98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$8,997.06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$10,134.19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$16,611.86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7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Avg Cost Per Title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5"/>
                          </a:solidFill>
                          <a:effectLst/>
                        </a:rPr>
                        <a:t>$91.81 </a:t>
                      </a:r>
                      <a:endParaRPr lang="en-US" sz="2400" b="1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$75.63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$77.26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40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Comparison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2057400"/>
            <a:ext cx="6858000" cy="0"/>
          </a:xfrm>
          <a:prstGeom prst="line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14400" y="3429000"/>
            <a:ext cx="6858000" cy="0"/>
          </a:xfrm>
          <a:prstGeom prst="line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4400" y="4800600"/>
            <a:ext cx="6858000" cy="0"/>
          </a:xfrm>
          <a:prstGeom prst="line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4400" y="1567934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PDA </a:t>
            </a:r>
            <a:r>
              <a:rPr lang="en-US" sz="2000" b="1" dirty="0" err="1" smtClean="0">
                <a:solidFill>
                  <a:schemeClr val="tx2"/>
                </a:solidFill>
              </a:rPr>
              <a:t>ebooks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289560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Selector-purchased </a:t>
            </a:r>
            <a:r>
              <a:rPr lang="en-US" sz="2000" b="1" dirty="0" err="1" smtClean="0">
                <a:solidFill>
                  <a:schemeClr val="tx2"/>
                </a:solidFill>
              </a:rPr>
              <a:t>ebooks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4213146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Selector-purchased print books</a:t>
            </a:r>
            <a:endParaRPr lang="en-US" sz="2000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00" y="1847850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28700" y="22918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$17.56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019800" y="1846118"/>
            <a:ext cx="0" cy="3463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86400" y="22918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$224.95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048000" y="1847088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19400" y="22918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$91.81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1066800" y="4591050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4850" y="4972050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$7.80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00800" y="497205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$4292*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7315200" y="5156716"/>
            <a:ext cx="990600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705100" y="4590288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86000" y="497128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$77.26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5943600"/>
            <a:ext cx="9144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Range</a:t>
            </a:r>
            <a:r>
              <a:rPr lang="en-US" b="1" dirty="0" smtClean="0"/>
              <a:t>			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Average</a:t>
            </a:r>
            <a:r>
              <a:rPr lang="en-US" b="1" dirty="0" smtClean="0"/>
              <a:t>		</a:t>
            </a:r>
            <a:r>
              <a:rPr lang="en-US" b="1" dirty="0"/>
              <a:t> </a:t>
            </a:r>
            <a:r>
              <a:rPr lang="en-US" b="1" dirty="0" smtClean="0"/>
              <a:t>             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Median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981200" y="4590288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85900" y="497205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$43.96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2705100" y="1847850"/>
            <a:ext cx="0" cy="6286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4384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$79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7315200" y="3219450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04850" y="3619500"/>
            <a:ext cx="857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$13.95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10400" y="36195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$295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133475" y="3219450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552700" y="3256788"/>
            <a:ext cx="0" cy="38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286000" y="3219450"/>
            <a:ext cx="0" cy="6286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019300" y="386131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$60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400300" y="360045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$75.63</a:t>
            </a:r>
          </a:p>
        </p:txBody>
      </p:sp>
    </p:spTree>
    <p:extLst>
      <p:ext uri="{BB962C8B-B14F-4D97-AF65-F5344CB8AC3E}">
        <p14:creationId xmlns:p14="http://schemas.microsoft.com/office/powerpoint/2010/main" val="8173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Comparison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02934394"/>
              </p:ext>
            </p:extLst>
          </p:nvPr>
        </p:nvGraphicFramePr>
        <p:xfrm>
          <a:off x="685800" y="1523999"/>
          <a:ext cx="7848599" cy="4959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1"/>
                <a:gridCol w="637579"/>
                <a:gridCol w="1452847"/>
                <a:gridCol w="637579"/>
                <a:gridCol w="1452847"/>
                <a:gridCol w="637579"/>
                <a:gridCol w="1452847"/>
              </a:tblGrid>
              <a:tr h="1229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7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Sept 2010 </a:t>
                      </a:r>
                      <a:r>
                        <a:rPr lang="en-US" sz="22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May </a:t>
                      </a:r>
                      <a:r>
                        <a:rPr lang="en-US" sz="2200" dirty="0">
                          <a:effectLst/>
                        </a:rPr>
                        <a:t>2013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5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98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134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215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 - 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78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58.2%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92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42.8%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36.7%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2.2%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40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18.6%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16.3%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3.0%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12.1%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3+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46.9%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49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36.6%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57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26.5%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70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</a:t>
            </a:r>
            <a:r>
              <a:rPr lang="en-US" dirty="0" smtClean="0"/>
              <a:t>Comparison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9292879"/>
              </p:ext>
            </p:extLst>
          </p:nvPr>
        </p:nvGraphicFramePr>
        <p:xfrm>
          <a:off x="685800" y="1523999"/>
          <a:ext cx="7848599" cy="4959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1"/>
                <a:gridCol w="637579"/>
                <a:gridCol w="1452847"/>
                <a:gridCol w="637579"/>
                <a:gridCol w="1452847"/>
                <a:gridCol w="637579"/>
                <a:gridCol w="1452847"/>
              </a:tblGrid>
              <a:tr h="1229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7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Sept 2010 </a:t>
                      </a:r>
                      <a:r>
                        <a:rPr lang="en-US" sz="22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May </a:t>
                      </a:r>
                      <a:r>
                        <a:rPr lang="en-US" sz="2200" dirty="0">
                          <a:effectLst/>
                        </a:rPr>
                        <a:t>2013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5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98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134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215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 - 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78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effectLst/>
                        </a:rPr>
                        <a:t>58.2%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92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effectLst/>
                        </a:rPr>
                        <a:t>42.8%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36.7%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2.2%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40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18.6%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16.3%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3.0%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12.1%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3+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46.9%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49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36.6%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57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26.5%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089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Comparison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26439927"/>
              </p:ext>
            </p:extLst>
          </p:nvPr>
        </p:nvGraphicFramePr>
        <p:xfrm>
          <a:off x="685800" y="1523999"/>
          <a:ext cx="7848599" cy="4959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1"/>
                <a:gridCol w="637579"/>
                <a:gridCol w="1452847"/>
                <a:gridCol w="637579"/>
                <a:gridCol w="1452847"/>
                <a:gridCol w="637579"/>
                <a:gridCol w="1452847"/>
              </a:tblGrid>
              <a:tr h="1229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7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Sept 2010 </a:t>
                      </a:r>
                      <a:r>
                        <a:rPr lang="en-US" sz="22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May </a:t>
                      </a:r>
                      <a:r>
                        <a:rPr lang="en-US" sz="2200" dirty="0">
                          <a:effectLst/>
                        </a:rPr>
                        <a:t>2013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5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98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134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215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 - 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78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58.2%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92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42.8%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effectLst/>
                        </a:rPr>
                        <a:t>36.7%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2.2%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40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18.6%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16.3%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3.0%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12.1%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3+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46.9%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49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36.6%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57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26.5%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75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Comparison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14846755"/>
              </p:ext>
            </p:extLst>
          </p:nvPr>
        </p:nvGraphicFramePr>
        <p:xfrm>
          <a:off x="685800" y="1523999"/>
          <a:ext cx="7848599" cy="4959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1"/>
                <a:gridCol w="637579"/>
                <a:gridCol w="1452847"/>
                <a:gridCol w="637579"/>
                <a:gridCol w="1452847"/>
                <a:gridCol w="637579"/>
                <a:gridCol w="1452847"/>
              </a:tblGrid>
              <a:tr h="1229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7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Sept 2010 </a:t>
                      </a:r>
                      <a:r>
                        <a:rPr lang="en-US" sz="22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May </a:t>
                      </a:r>
                      <a:r>
                        <a:rPr lang="en-US" sz="2200" dirty="0">
                          <a:effectLst/>
                        </a:rPr>
                        <a:t>2013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</a:rPr>
                        <a:t>FY10 - FY12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5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98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134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215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 - 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78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58.2%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92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42.8%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effectLst/>
                        </a:rPr>
                        <a:t>36.7%</a:t>
                      </a:r>
                      <a:endParaRPr lang="en-US" sz="2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2.2%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40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18.6%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16.3%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3.0%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12.1%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2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3+ Uses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46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effectLst/>
                        </a:rPr>
                        <a:t>46.9%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49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effectLst/>
                        </a:rPr>
                        <a:t>36.6%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57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chemeClr val="accent2"/>
                          </a:solidFill>
                          <a:effectLst/>
                        </a:rPr>
                        <a:t>26.5%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3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</a:t>
            </a:r>
            <a:r>
              <a:rPr lang="en-US" dirty="0" smtClean="0"/>
              <a:t>Comparison – Item level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75592276"/>
              </p:ext>
            </p:extLst>
          </p:nvPr>
        </p:nvGraphicFramePr>
        <p:xfrm>
          <a:off x="685800" y="1905000"/>
          <a:ext cx="7848599" cy="3895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1"/>
                <a:gridCol w="2090426"/>
                <a:gridCol w="2090426"/>
                <a:gridCol w="2090426"/>
              </a:tblGrid>
              <a:tr h="1350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 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  <a:latin typeface="+mn-lt"/>
                        </a:rPr>
                        <a:t>Ebooks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  <a:latin typeface="+mn-lt"/>
                        </a:rPr>
                        <a:t>Ebooks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n-lt"/>
                        </a:rPr>
                        <a:t>Selector-Purchased Print Books</a:t>
                      </a:r>
                      <a:endParaRPr lang="en-US" sz="2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Range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1</a:t>
                      </a:r>
                      <a:r>
                        <a:rPr lang="en-US" sz="2200" baseline="0" dirty="0" smtClean="0">
                          <a:effectLst/>
                          <a:latin typeface="+mn-lt"/>
                        </a:rPr>
                        <a:t> – 41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0 – 1885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0 – 87</a:t>
                      </a:r>
                    </a:p>
                  </a:txBody>
                  <a:tcPr marL="68580" marR="68580" marT="0" marB="0" anchor="b"/>
                </a:tc>
              </a:tr>
              <a:tr h="87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Average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40.7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2.3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7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Median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03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Traditionally…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600200"/>
            <a:ext cx="3429000" cy="4572000"/>
          </a:xfrm>
        </p:spPr>
      </p:pic>
      <p:sp>
        <p:nvSpPr>
          <p:cNvPr id="7" name="TextBox 6"/>
          <p:cNvSpPr txBox="1"/>
          <p:nvPr/>
        </p:nvSpPr>
        <p:spPr>
          <a:xfrm>
            <a:off x="1143000" y="6419166"/>
            <a:ext cx="320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https://secure.flickr.com/photos/litandmore/2430033122</a:t>
            </a:r>
            <a:r>
              <a:rPr lang="en-US" sz="800" dirty="0" smtClean="0">
                <a:hlinkClick r:id="rId4"/>
              </a:rPr>
              <a:t>/</a:t>
            </a:r>
            <a:endParaRPr lang="en-US" sz="8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3236987" cy="4572000"/>
          </a:xfrm>
        </p:spPr>
      </p:pic>
      <p:sp>
        <p:nvSpPr>
          <p:cNvPr id="11" name="TextBox 10"/>
          <p:cNvSpPr txBox="1"/>
          <p:nvPr/>
        </p:nvSpPr>
        <p:spPr>
          <a:xfrm>
            <a:off x="4724400" y="6419166"/>
            <a:ext cx="3429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6"/>
              </a:rPr>
              <a:t>https://secure.flickr.com/photos/austinevan/1225274637</a:t>
            </a:r>
            <a:r>
              <a:rPr lang="en-US" sz="800" dirty="0" smtClean="0">
                <a:hlinkClick r:id="rId6"/>
              </a:rPr>
              <a:t>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2446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</a:t>
            </a:r>
            <a:r>
              <a:rPr lang="en-US" dirty="0" smtClean="0"/>
              <a:t>Comparison – Item Level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84281001"/>
              </p:ext>
            </p:extLst>
          </p:nvPr>
        </p:nvGraphicFramePr>
        <p:xfrm>
          <a:off x="685800" y="1905000"/>
          <a:ext cx="7848599" cy="3895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21"/>
                <a:gridCol w="2090426"/>
                <a:gridCol w="2090426"/>
                <a:gridCol w="2090426"/>
              </a:tblGrid>
              <a:tr h="13508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 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  <a:latin typeface="+mn-lt"/>
                        </a:rPr>
                        <a:t>Ebooks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Selector-Purchased </a:t>
                      </a:r>
                      <a:r>
                        <a:rPr lang="en-US" sz="2400" dirty="0" err="1">
                          <a:effectLst/>
                          <a:latin typeface="+mn-lt"/>
                        </a:rPr>
                        <a:t>Ebooks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n-lt"/>
                        </a:rPr>
                        <a:t>Selector-Purchased Print Books</a:t>
                      </a:r>
                      <a:endParaRPr lang="en-US" sz="2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Range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1</a:t>
                      </a:r>
                      <a:r>
                        <a:rPr lang="en-US" sz="2200" baseline="0" dirty="0" smtClean="0">
                          <a:effectLst/>
                          <a:latin typeface="+mn-lt"/>
                        </a:rPr>
                        <a:t> – 41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0 – </a:t>
                      </a:r>
                      <a:r>
                        <a:rPr lang="en-US" sz="2200" b="1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1885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0 – 87</a:t>
                      </a:r>
                    </a:p>
                  </a:txBody>
                  <a:tcPr marL="68580" marR="68580" marT="0" marB="0" anchor="b"/>
                </a:tc>
              </a:tr>
              <a:tr h="87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</a:rPr>
                        <a:t>Average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40.7</a:t>
                      </a:r>
                      <a:endParaRPr lang="en-US" sz="2200" b="1" dirty="0">
                        <a:solidFill>
                          <a:schemeClr val="accent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</a:rPr>
                        <a:t>2.3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7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Median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30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per Use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99352041"/>
              </p:ext>
            </p:extLst>
          </p:nvPr>
        </p:nvGraphicFramePr>
        <p:xfrm>
          <a:off x="685801" y="1527049"/>
          <a:ext cx="7848599" cy="5096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6729"/>
                <a:gridCol w="1821018"/>
                <a:gridCol w="2090426"/>
                <a:gridCol w="2090426"/>
              </a:tblGrid>
              <a:tr h="1201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Ebooks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 2010 </a:t>
                      </a:r>
                      <a:r>
                        <a:rPr lang="en-US" sz="24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May </a:t>
                      </a:r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17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$8,997.06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$10,134.19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$16,611.86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Total Sessions/Uses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429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5454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494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Avg. Cost Per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$20.97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$1.86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$33.63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328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per Use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47924845"/>
              </p:ext>
            </p:extLst>
          </p:nvPr>
        </p:nvGraphicFramePr>
        <p:xfrm>
          <a:off x="685801" y="1527049"/>
          <a:ext cx="7848599" cy="5096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6729"/>
                <a:gridCol w="1821018"/>
                <a:gridCol w="2090426"/>
                <a:gridCol w="2090426"/>
              </a:tblGrid>
              <a:tr h="1201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Ebooks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 2010 </a:t>
                      </a:r>
                      <a:r>
                        <a:rPr lang="en-US" sz="24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May </a:t>
                      </a:r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17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$8,997.06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$10,134.19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$16,611.86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Total Sessions/Uses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429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5454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494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Avg. Cost Per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$20.97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$1.86 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$33.63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74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per Use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72353027"/>
              </p:ext>
            </p:extLst>
          </p:nvPr>
        </p:nvGraphicFramePr>
        <p:xfrm>
          <a:off x="685801" y="1527049"/>
          <a:ext cx="7848599" cy="5096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6729"/>
                <a:gridCol w="1821018"/>
                <a:gridCol w="2090426"/>
                <a:gridCol w="2090426"/>
              </a:tblGrid>
              <a:tr h="1201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PDA </a:t>
                      </a:r>
                      <a:r>
                        <a:rPr lang="en-US" sz="2400" dirty="0" err="1" smtClean="0">
                          <a:effectLst/>
                        </a:rPr>
                        <a:t>Ebooks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Ebooks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Selector-Purchased Print Books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 2010 </a:t>
                      </a:r>
                      <a:r>
                        <a:rPr lang="en-US" sz="2400" dirty="0" smtClean="0">
                          <a:effectLst/>
                        </a:rPr>
                        <a:t>–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May </a:t>
                      </a:r>
                      <a:r>
                        <a:rPr lang="en-US" sz="2400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FY10 - FY12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# </a:t>
                      </a:r>
                      <a:r>
                        <a:rPr lang="en-US" sz="2400" dirty="0" smtClean="0">
                          <a:effectLst/>
                        </a:rPr>
                        <a:t>Purchased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17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$8,997.06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accent2"/>
                          </a:solidFill>
                          <a:effectLst/>
                        </a:rPr>
                        <a:t>$9,939.19</a:t>
                      </a:r>
                      <a:r>
                        <a:rPr lang="en-US" sz="2400" dirty="0" smtClean="0">
                          <a:effectLst/>
                        </a:rPr>
                        <a:t>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$16,611.86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Total Sessions/Uses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429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1568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494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67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Avg. Cost Per Use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$20.97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accent2"/>
                          </a:solidFill>
                          <a:effectLst/>
                        </a:rPr>
                        <a:t>$6.34 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$33.63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23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/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69253" y="1828800"/>
            <a:ext cx="5410200" cy="3886200"/>
          </a:xfrm>
        </p:spPr>
        <p:txBody>
          <a:bodyPr/>
          <a:lstStyle/>
          <a:p>
            <a:r>
              <a:rPr lang="en-US" dirty="0" smtClean="0"/>
              <a:t>Trust your users to know what is useful</a:t>
            </a:r>
            <a:endParaRPr lang="en-US" dirty="0"/>
          </a:p>
          <a:p>
            <a:r>
              <a:rPr lang="en-US" dirty="0" smtClean="0"/>
              <a:t>… and not go on a spending spree</a:t>
            </a:r>
          </a:p>
          <a:p>
            <a:r>
              <a:rPr lang="en-US" dirty="0" err="1" smtClean="0"/>
              <a:t>Ebooks</a:t>
            </a:r>
            <a:r>
              <a:rPr lang="en-US" dirty="0" smtClean="0"/>
              <a:t> </a:t>
            </a:r>
            <a:r>
              <a:rPr lang="en-US" dirty="0" smtClean="0"/>
              <a:t>of growing interest and value</a:t>
            </a:r>
          </a:p>
          <a:p>
            <a:r>
              <a:rPr lang="en-US" dirty="0"/>
              <a:t>Viable alternative as space becomes more of an issue</a:t>
            </a:r>
          </a:p>
          <a:p>
            <a:r>
              <a:rPr lang="en-US" dirty="0" smtClean="0"/>
              <a:t>Model </a:t>
            </a:r>
            <a:r>
              <a:rPr lang="en-US" dirty="0" smtClean="0"/>
              <a:t>isn’t </a:t>
            </a:r>
            <a:r>
              <a:rPr lang="en-US" dirty="0" smtClean="0"/>
              <a:t>wasting money… at least not more </a:t>
            </a:r>
            <a:r>
              <a:rPr lang="en-US" dirty="0" smtClean="0"/>
              <a:t>than </a:t>
            </a:r>
            <a:r>
              <a:rPr lang="en-US" dirty="0" smtClean="0"/>
              <a:t>traditional model</a:t>
            </a:r>
          </a:p>
          <a:p>
            <a:r>
              <a:rPr lang="en-US" dirty="0" smtClean="0"/>
              <a:t>Transferrable to other disciplines?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06" y="1828800"/>
            <a:ext cx="3062744" cy="1833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6329810"/>
            <a:ext cx="3107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3"/>
                </a:solidFill>
                <a:hlinkClick r:id="rId4"/>
              </a:rPr>
              <a:t>http://jatakacs.edublogs.org/2011/02/17/test-tutor-draw-conclusions</a:t>
            </a:r>
            <a:r>
              <a:rPr lang="en-US" sz="800" dirty="0" smtClean="0">
                <a:solidFill>
                  <a:schemeClr val="accent3"/>
                </a:solidFill>
                <a:hlinkClick r:id="rId4"/>
              </a:rPr>
              <a:t>/</a:t>
            </a:r>
            <a:endParaRPr lang="en-US" sz="8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2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/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828800"/>
            <a:ext cx="3519237" cy="4267200"/>
          </a:xfrm>
        </p:spPr>
        <p:txBody>
          <a:bodyPr/>
          <a:lstStyle/>
          <a:p>
            <a:r>
              <a:rPr lang="en-US" dirty="0" err="1" smtClean="0"/>
              <a:t>Shareability</a:t>
            </a:r>
            <a:endParaRPr lang="en-US" dirty="0" smtClean="0"/>
          </a:p>
          <a:p>
            <a:r>
              <a:rPr lang="en-US" dirty="0" err="1" smtClean="0"/>
              <a:t>Ebook</a:t>
            </a:r>
            <a:r>
              <a:rPr lang="en-US" dirty="0" smtClean="0"/>
              <a:t> </a:t>
            </a:r>
            <a:r>
              <a:rPr lang="en-US" dirty="0" smtClean="0"/>
              <a:t>platforms not always device-agnostic</a:t>
            </a:r>
          </a:p>
          <a:p>
            <a:r>
              <a:rPr lang="en-US" dirty="0"/>
              <a:t>Device / Network </a:t>
            </a:r>
            <a:r>
              <a:rPr lang="en-US" dirty="0" smtClean="0"/>
              <a:t>required</a:t>
            </a:r>
            <a:endParaRPr lang="en-US" dirty="0" smtClean="0"/>
          </a:p>
          <a:p>
            <a:r>
              <a:rPr lang="en-US" dirty="0" smtClean="0"/>
              <a:t>&lt; </a:t>
            </a:r>
            <a:r>
              <a:rPr lang="en-US" dirty="0" smtClean="0"/>
              <a:t>Monograph publications? P&amp;T impact?</a:t>
            </a:r>
          </a:p>
          <a:p>
            <a:r>
              <a:rPr lang="en-US" dirty="0" smtClean="0"/>
              <a:t>Digital preservation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37" y="2286000"/>
            <a:ext cx="4457700" cy="297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19337" y="6419166"/>
            <a:ext cx="472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3"/>
                </a:solidFill>
                <a:hlinkClick r:id="rId4"/>
              </a:rPr>
              <a:t>http://www.kinecteducation.com/blog/2011/11/27/7-questions-to-consider-for-evaluating-gaming-in-education</a:t>
            </a:r>
            <a:r>
              <a:rPr lang="en-US" sz="800" dirty="0" smtClean="0">
                <a:solidFill>
                  <a:schemeClr val="accent3"/>
                </a:solidFill>
                <a:hlinkClick r:id="rId4"/>
              </a:rPr>
              <a:t>/</a:t>
            </a:r>
            <a:endParaRPr lang="en-US" sz="800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8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4400" dirty="0" smtClean="0"/>
              <a:t>Thank You!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343400"/>
            <a:ext cx="4343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dirty="0">
                <a:solidFill>
                  <a:schemeClr val="tx2"/>
                </a:solidFill>
              </a:rPr>
              <a:t>Slides: </a:t>
            </a:r>
            <a:r>
              <a:rPr lang="en-US" sz="2800" dirty="0" smtClean="0">
                <a:solidFill>
                  <a:schemeClr val="tx2"/>
                </a:solidFill>
              </a:rPr>
              <a:t>goo.gl/b_c13PDA</a:t>
            </a:r>
            <a:endParaRPr lang="en-US" sz="2800" dirty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endParaRPr lang="en-US" sz="1600" dirty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r>
              <a:rPr lang="en-US" sz="2800" i="1" dirty="0">
                <a:solidFill>
                  <a:schemeClr val="tx2"/>
                </a:solidFill>
              </a:rPr>
              <a:t>Contact me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chemeClr val="tx2"/>
                </a:solidFill>
              </a:rPr>
              <a:t>@</a:t>
            </a:r>
            <a:r>
              <a:rPr lang="en-US" sz="2800" dirty="0" err="1">
                <a:solidFill>
                  <a:schemeClr val="tx2"/>
                </a:solidFill>
              </a:rPr>
              <a:t>muELIbrarian</a:t>
            </a:r>
            <a:endParaRPr lang="en-US" sz="2800" dirty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Eli.Sullivan@MiamiOH.edu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– print books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880" y="1600200"/>
            <a:ext cx="4216400" cy="4229100"/>
          </a:xfrm>
        </p:spPr>
      </p:pic>
      <p:sp>
        <p:nvSpPr>
          <p:cNvPr id="8" name="TextBox 7"/>
          <p:cNvSpPr txBox="1"/>
          <p:nvPr/>
        </p:nvSpPr>
        <p:spPr>
          <a:xfrm>
            <a:off x="2514600" y="6419166"/>
            <a:ext cx="419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http://www.giraffedays.com/?attachment_id=10262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5257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Ebooks</a:t>
            </a:r>
            <a:r>
              <a:rPr lang="en-US" dirty="0" smtClean="0"/>
              <a:t> in Academic Libraries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6419166"/>
            <a:ext cx="419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3"/>
              </a:rPr>
              <a:t>http://www.giraffedays.com/?attachment_id=10262</a:t>
            </a:r>
            <a:endParaRPr lang="en-US" sz="8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47800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71921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20867422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17526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PDA</a:t>
            </a:r>
            <a:endParaRPr lang="en-US" sz="4800" b="1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1752599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PIA</a:t>
            </a:r>
            <a:endParaRPr lang="en-US" sz="4800" b="1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41148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DDA</a:t>
            </a:r>
            <a:endParaRPr lang="en-US" sz="4800" b="1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41148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UDA</a:t>
            </a:r>
            <a:endParaRPr lang="en-US" sz="4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6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72530127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57450" y="2362200"/>
            <a:ext cx="4324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2"/>
                </a:solidFill>
              </a:rPr>
              <a:t>PDA</a:t>
            </a:r>
            <a:endParaRPr lang="en-US" sz="9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31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85" y="1447800"/>
            <a:ext cx="3028950" cy="2805503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Miami University Libraries PDA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407334"/>
            <a:ext cx="5867400" cy="2971800"/>
          </a:xfrm>
        </p:spPr>
        <p:txBody>
          <a:bodyPr/>
          <a:lstStyle/>
          <a:p>
            <a:r>
              <a:rPr lang="en-US" dirty="0" smtClean="0"/>
              <a:t>September 2010 - current</a:t>
            </a:r>
          </a:p>
          <a:p>
            <a:r>
              <a:rPr lang="en-US" dirty="0" smtClean="0"/>
              <a:t>14,000+ records loaded to date</a:t>
            </a:r>
          </a:p>
          <a:p>
            <a:r>
              <a:rPr lang="en-US" dirty="0" smtClean="0"/>
              <a:t>$25,000 initial investment</a:t>
            </a:r>
          </a:p>
          <a:p>
            <a:r>
              <a:rPr lang="en-US" dirty="0" smtClean="0"/>
              <a:t>$75,000 total invested to date</a:t>
            </a:r>
          </a:p>
          <a:p>
            <a:r>
              <a:rPr lang="en-US" dirty="0" smtClean="0"/>
              <a:t>1253 titles purchased (as of June 1, 2013)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03085" y="6254120"/>
            <a:ext cx="3262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http://bibweb.hh.se/blog-en/2011/12/07/download-entire-ebrary-e-books</a:t>
            </a:r>
            <a:r>
              <a:rPr lang="en-US" sz="800" dirty="0" smtClean="0">
                <a:hlinkClick r:id="rId4"/>
              </a:rPr>
              <a:t>/</a:t>
            </a:r>
            <a:endParaRPr lang="en-US" sz="800" dirty="0" smtClean="0"/>
          </a:p>
          <a:p>
            <a:pPr algn="ctr"/>
            <a:r>
              <a:rPr lang="en-US" sz="800" dirty="0">
                <a:hlinkClick r:id="rId5"/>
              </a:rPr>
              <a:t>http://usain.org/conferences/2003conf/sponsors.html</a:t>
            </a:r>
            <a:endParaRPr lang="en-US" sz="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935" y="4502834"/>
            <a:ext cx="109067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4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dirty="0" err="1" smtClean="0"/>
              <a:t>brary</a:t>
            </a:r>
            <a:r>
              <a:rPr lang="en-US" dirty="0" smtClean="0"/>
              <a:t>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3749040" cy="3962400"/>
          </a:xfrm>
        </p:spPr>
        <p:txBody>
          <a:bodyPr/>
          <a:lstStyle/>
          <a:p>
            <a:r>
              <a:rPr lang="en-US" dirty="0" smtClean="0"/>
              <a:t>10+ minutes viewing*</a:t>
            </a:r>
          </a:p>
          <a:p>
            <a:r>
              <a:rPr lang="en-US" dirty="0" smtClean="0"/>
              <a:t>10+ pages viewed*</a:t>
            </a:r>
          </a:p>
          <a:p>
            <a:r>
              <a:rPr lang="en-US" dirty="0" smtClean="0"/>
              <a:t>Print request</a:t>
            </a:r>
          </a:p>
          <a:p>
            <a:r>
              <a:rPr lang="en-US" dirty="0" smtClean="0"/>
              <a:t>Copy any text</a:t>
            </a:r>
          </a:p>
          <a:p>
            <a:r>
              <a:rPr lang="en-US" dirty="0" smtClean="0"/>
              <a:t>Download any portion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200" dirty="0" smtClean="0"/>
              <a:t>* excluding TOC &amp; Index</a:t>
            </a:r>
            <a:endParaRPr lang="en-US" sz="2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33600"/>
            <a:ext cx="4220659" cy="2819400"/>
          </a:xfrm>
        </p:spPr>
      </p:pic>
      <p:sp>
        <p:nvSpPr>
          <p:cNvPr id="6" name="TextBox 5"/>
          <p:cNvSpPr txBox="1"/>
          <p:nvPr/>
        </p:nvSpPr>
        <p:spPr>
          <a:xfrm>
            <a:off x="4876800" y="6419166"/>
            <a:ext cx="3886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hlinkClick r:id="rId4"/>
              </a:rPr>
              <a:t>http://library.austintexas.gov/blog-entry/ebooks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021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1403</TotalTime>
  <Words>2633</Words>
  <Application>Microsoft Office PowerPoint</Application>
  <PresentationFormat>On-screen Show (4:3)</PresentationFormat>
  <Paragraphs>622</Paragraphs>
  <Slides>36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Equity</vt:lpstr>
      <vt:lpstr>The Choice Is Yours:  Collections in a Patron-Driven Climate</vt:lpstr>
      <vt:lpstr>Traditionally…</vt:lpstr>
      <vt:lpstr>Traditionally…</vt:lpstr>
      <vt:lpstr>Experiment – print books</vt:lpstr>
      <vt:lpstr>Ebooks in Academic Libraries</vt:lpstr>
      <vt:lpstr>Terminology</vt:lpstr>
      <vt:lpstr>Terminology</vt:lpstr>
      <vt:lpstr>Miami University Libraries PDA</vt:lpstr>
      <vt:lpstr>ebrary Triggers</vt:lpstr>
      <vt:lpstr>Miami University</vt:lpstr>
      <vt:lpstr>Miami University Libraries</vt:lpstr>
      <vt:lpstr>Psychology within the Libraries</vt:lpstr>
      <vt:lpstr>Psychology within the Libraries</vt:lpstr>
      <vt:lpstr>Psychology within the Libraries</vt:lpstr>
      <vt:lpstr>Psychology within the Libraries</vt:lpstr>
      <vt:lpstr>Psychology within the Libraries</vt:lpstr>
      <vt:lpstr>Shrinkage</vt:lpstr>
      <vt:lpstr>Ebook-purchasing Motivation</vt:lpstr>
      <vt:lpstr>Selector-purchased breakdown</vt:lpstr>
      <vt:lpstr>Limitations</vt:lpstr>
      <vt:lpstr>Cost Comparison</vt:lpstr>
      <vt:lpstr>Cost Comparison</vt:lpstr>
      <vt:lpstr>Cost Comparison</vt:lpstr>
      <vt:lpstr>Cost Comparison</vt:lpstr>
      <vt:lpstr>Usage Comparison</vt:lpstr>
      <vt:lpstr>Usage Comparison</vt:lpstr>
      <vt:lpstr>Usage Comparison</vt:lpstr>
      <vt:lpstr>Usage Comparison</vt:lpstr>
      <vt:lpstr>Usage Comparison – Item level</vt:lpstr>
      <vt:lpstr>Usage Comparison – Item Level</vt:lpstr>
      <vt:lpstr>Cost per Use Comparison</vt:lpstr>
      <vt:lpstr>Cost per Use Comparison</vt:lpstr>
      <vt:lpstr>Cost per Use Comparison</vt:lpstr>
      <vt:lpstr>Conclusions / Recommendations</vt:lpstr>
      <vt:lpstr>Challenges / To consider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Choice Is Yours:  Collections in a  Patron-Driven Climate</dc:title>
  <dc:creator>Sullivan, Elizabeth M. Ms.</dc:creator>
  <cp:lastModifiedBy>Sullivan, Elizabeth M. Ms.</cp:lastModifiedBy>
  <cp:revision>81</cp:revision>
  <dcterms:created xsi:type="dcterms:W3CDTF">2013-10-24T15:56:10Z</dcterms:created>
  <dcterms:modified xsi:type="dcterms:W3CDTF">2013-11-01T19:20:21Z</dcterms:modified>
</cp:coreProperties>
</file>