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6" r:id="rId2"/>
    <p:sldId id="259" r:id="rId3"/>
    <p:sldId id="290" r:id="rId4"/>
    <p:sldId id="260" r:id="rId5"/>
    <p:sldId id="261" r:id="rId6"/>
    <p:sldId id="291" r:id="rId7"/>
    <p:sldId id="262" r:id="rId8"/>
    <p:sldId id="277" r:id="rId9"/>
    <p:sldId id="278" r:id="rId10"/>
    <p:sldId id="263" r:id="rId11"/>
    <p:sldId id="279" r:id="rId12"/>
    <p:sldId id="280" r:id="rId13"/>
    <p:sldId id="282" r:id="rId14"/>
    <p:sldId id="269" r:id="rId15"/>
    <p:sldId id="284" r:id="rId16"/>
    <p:sldId id="264" r:id="rId17"/>
    <p:sldId id="270" r:id="rId18"/>
    <p:sldId id="286" r:id="rId19"/>
    <p:sldId id="272" r:id="rId20"/>
    <p:sldId id="273" r:id="rId21"/>
    <p:sldId id="274" r:id="rId22"/>
    <p:sldId id="275" r:id="rId23"/>
    <p:sldId id="265" r:id="rId24"/>
    <p:sldId id="266" r:id="rId25"/>
    <p:sldId id="288" r:id="rId26"/>
    <p:sldId id="287" r:id="rId27"/>
    <p:sldId id="289" r:id="rId28"/>
    <p:sldId id="293" r:id="rId29"/>
    <p:sldId id="295" r:id="rId30"/>
    <p:sldId id="294" r:id="rId31"/>
    <p:sldId id="258" r:id="rId32"/>
    <p:sldId id="276" r:id="rId33"/>
    <p:sldId id="281" r:id="rId34"/>
    <p:sldId id="296" r:id="rId35"/>
    <p:sldId id="297" r:id="rId36"/>
    <p:sldId id="298" r:id="rId37"/>
    <p:sldId id="257"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033" autoAdjust="0"/>
  </p:normalViewPr>
  <p:slideViewPr>
    <p:cSldViewPr snapToGrid="0" snapToObjects="1">
      <p:cViewPr>
        <p:scale>
          <a:sx n="63" d="100"/>
          <a:sy n="63" d="100"/>
        </p:scale>
        <p:origin x="-1480"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257053-4185-B641-857D-1374CF6D7C4C}" type="datetimeFigureOut">
              <a:rPr lang="en-US" smtClean="0"/>
              <a:t>10/28/13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8708DF-F17B-0746-95C5-D2685E50C98B}" type="slidenum">
              <a:rPr lang="en-US" smtClean="0"/>
              <a:t>‹#›</a:t>
            </a:fld>
            <a:endParaRPr lang="en-US"/>
          </a:p>
        </p:txBody>
      </p:sp>
    </p:spTree>
    <p:extLst>
      <p:ext uri="{BB962C8B-B14F-4D97-AF65-F5344CB8AC3E}">
        <p14:creationId xmlns:p14="http://schemas.microsoft.com/office/powerpoint/2010/main" val="1029219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www.units.muohio.edu/celt/faculty/flcs/miami/forms/2012-13_ScholComm-App.doc"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a:t>
            </a:fld>
            <a:endParaRPr lang="en-US"/>
          </a:p>
        </p:txBody>
      </p:sp>
    </p:spTree>
    <p:extLst>
      <p:ext uri="{BB962C8B-B14F-4D97-AF65-F5344CB8AC3E}">
        <p14:creationId xmlns:p14="http://schemas.microsoft.com/office/powerpoint/2010/main" val="1126502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p>
          <a:p>
            <a:pPr marL="171450" indent="-171450">
              <a:buFont typeface="Arial"/>
              <a:buChar char="•"/>
            </a:pPr>
            <a:r>
              <a:rPr lang="en-US" baseline="0" dirty="0" err="1" smtClean="0"/>
              <a:t>nitty</a:t>
            </a:r>
            <a:r>
              <a:rPr lang="en-US" baseline="0" dirty="0" smtClean="0"/>
              <a:t> gritty, day to day details </a:t>
            </a:r>
            <a:r>
              <a:rPr lang="en-US" dirty="0" smtClean="0"/>
              <a:t>of how we planned and ran the FLC</a:t>
            </a:r>
          </a:p>
          <a:p>
            <a:pPr marL="171450" indent="-171450">
              <a:buFont typeface="Arial"/>
              <a:buChar char="•"/>
            </a:pPr>
            <a:r>
              <a:rPr lang="en-US" dirty="0" smtClean="0"/>
              <a:t>Acknowledge</a:t>
            </a:r>
            <a:r>
              <a:rPr lang="en-US" baseline="0" dirty="0" smtClean="0"/>
              <a:t> </a:t>
            </a:r>
            <a:r>
              <a:rPr lang="en-US" dirty="0" smtClean="0"/>
              <a:t>Eric</a:t>
            </a:r>
            <a:r>
              <a:rPr lang="en-US" baseline="0" dirty="0" smtClean="0"/>
              <a:t> Resnis</a:t>
            </a:r>
          </a:p>
          <a:p>
            <a:pPr marL="628650" lvl="1" indent="-171450">
              <a:buFont typeface="Arial"/>
              <a:buChar char="•"/>
            </a:pPr>
            <a:r>
              <a:rPr lang="en-US" dirty="0" smtClean="0"/>
              <a:t>ran the most successful, longest running FLC on campus </a:t>
            </a:r>
          </a:p>
          <a:p>
            <a:pPr marL="628650" lvl="1" indent="-171450">
              <a:buFont typeface="Arial"/>
              <a:buChar char="•"/>
            </a:pPr>
            <a:r>
              <a:rPr lang="en-US" baseline="0" dirty="0" smtClean="0"/>
              <a:t>phasing out the information literacy FLC</a:t>
            </a:r>
          </a:p>
          <a:p>
            <a:pPr marL="628650" lvl="1" indent="-171450">
              <a:buFont typeface="Arial"/>
              <a:buChar char="•"/>
            </a:pPr>
            <a:r>
              <a:rPr lang="en-US" baseline="0" dirty="0" smtClean="0"/>
              <a:t>agreed to act as our administrator/mentor</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10</a:t>
            </a:fld>
            <a:endParaRPr lang="en-US"/>
          </a:p>
        </p:txBody>
      </p:sp>
    </p:spTree>
    <p:extLst>
      <p:ext uri="{BB962C8B-B14F-4D97-AF65-F5344CB8AC3E}">
        <p14:creationId xmlns:p14="http://schemas.microsoft.com/office/powerpoint/2010/main" val="3871094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 </a:t>
            </a:r>
          </a:p>
          <a:p>
            <a:pPr marL="171450" indent="-171450">
              <a:buFont typeface="Arial"/>
              <a:buChar char="•"/>
            </a:pPr>
            <a:r>
              <a:rPr lang="en-US" baseline="0" dirty="0" smtClean="0"/>
              <a:t>figure out schedule first</a:t>
            </a:r>
          </a:p>
          <a:p>
            <a:pPr marL="171450" indent="-171450">
              <a:buFont typeface="Arial"/>
              <a:buChar char="•"/>
            </a:pPr>
            <a:r>
              <a:rPr lang="en-US" dirty="0" smtClean="0"/>
              <a:t>CELTUA suggests 5-6 meetings per</a:t>
            </a:r>
            <a:r>
              <a:rPr lang="en-US" baseline="0" dirty="0" smtClean="0"/>
              <a:t> semester, each lasting 1-1.5 hours.</a:t>
            </a:r>
          </a:p>
          <a:p>
            <a:pPr marL="171450" indent="-171450">
              <a:buFont typeface="Arial"/>
              <a:buChar char="•"/>
            </a:pPr>
            <a:r>
              <a:rPr lang="en-US" baseline="0" dirty="0" smtClean="0"/>
              <a:t>challenge getting 14 people scheduled to meet at same time</a:t>
            </a:r>
          </a:p>
          <a:p>
            <a:pPr marL="171450" indent="-171450">
              <a:buFont typeface="Arial"/>
              <a:buChar char="•"/>
            </a:pPr>
            <a:r>
              <a:rPr lang="en-US" baseline="0" dirty="0" smtClean="0"/>
              <a:t>looked at the course list and time blocks for each of the participants narrows down options</a:t>
            </a:r>
          </a:p>
          <a:p>
            <a:pPr marL="171450" indent="-171450">
              <a:buFont typeface="Arial"/>
              <a:buChar char="•"/>
            </a:pPr>
            <a:r>
              <a:rPr lang="en-US" baseline="0" dirty="0" smtClean="0"/>
              <a:t>Doodle poll</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11</a:t>
            </a:fld>
            <a:endParaRPr lang="en-US"/>
          </a:p>
        </p:txBody>
      </p:sp>
    </p:spTree>
    <p:extLst>
      <p:ext uri="{BB962C8B-B14F-4D97-AF65-F5344CB8AC3E}">
        <p14:creationId xmlns:p14="http://schemas.microsoft.com/office/powerpoint/2010/main" val="3871094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r>
              <a:rPr lang="en-US" baseline="0" dirty="0" smtClean="0"/>
              <a:t> </a:t>
            </a:r>
          </a:p>
          <a:p>
            <a:pPr marL="171450" indent="-171450">
              <a:buFont typeface="Arial"/>
              <a:buChar char="•"/>
            </a:pPr>
            <a:r>
              <a:rPr lang="en-US" dirty="0" smtClean="0"/>
              <a:t>Meetings took place in the</a:t>
            </a:r>
            <a:r>
              <a:rPr lang="en-US" baseline="0" dirty="0" smtClean="0"/>
              <a:t> library</a:t>
            </a:r>
          </a:p>
          <a:p>
            <a:pPr marL="171450" indent="-171450">
              <a:buFont typeface="Arial"/>
              <a:buChar char="•"/>
            </a:pPr>
            <a:r>
              <a:rPr lang="en-US" baseline="0" dirty="0" smtClean="0"/>
              <a:t>rooms w/moveable furniture allowed flexibility</a:t>
            </a:r>
          </a:p>
          <a:p>
            <a:pPr marL="628650" lvl="1" indent="-171450">
              <a:buFont typeface="Arial"/>
              <a:buChar char="•"/>
            </a:pPr>
            <a:r>
              <a:rPr lang="en-US" baseline="0" dirty="0" smtClean="0"/>
              <a:t>forming groups</a:t>
            </a:r>
          </a:p>
          <a:p>
            <a:pPr marL="628650" lvl="1" indent="-171450">
              <a:buFont typeface="Arial"/>
              <a:buChar char="•"/>
            </a:pPr>
            <a:r>
              <a:rPr lang="en-US" baseline="0" dirty="0" smtClean="0"/>
              <a:t>setting up for a discussion</a:t>
            </a:r>
          </a:p>
          <a:p>
            <a:pPr marL="628650" lvl="1" indent="-171450">
              <a:buFont typeface="Arial"/>
              <a:buChar char="•"/>
            </a:pPr>
            <a:r>
              <a:rPr lang="en-US" baseline="0" dirty="0" smtClean="0"/>
              <a:t>viewing a web seminar or panel discussion</a:t>
            </a:r>
          </a:p>
          <a:p>
            <a:pPr marL="171450" lvl="0" indent="-171450">
              <a:buFont typeface="Arial"/>
              <a:buChar char="•"/>
            </a:pPr>
            <a:r>
              <a:rPr lang="en-US" baseline="0" dirty="0" smtClean="0"/>
              <a:t>Rooms were wired w/monitors and screens for projecting and viewing and with electronic whiteboards. </a:t>
            </a:r>
          </a:p>
          <a:p>
            <a:pPr marL="171450" lvl="0" indent="-171450">
              <a:buFont typeface="Arial"/>
              <a:buChar char="•"/>
            </a:pPr>
            <a:r>
              <a:rPr lang="en-US" baseline="0" dirty="0" smtClean="0"/>
              <a:t>Center for Digital Scholarship opened in the Spring</a:t>
            </a:r>
          </a:p>
          <a:p>
            <a:pPr marL="628650" lvl="1" indent="-171450">
              <a:buFont typeface="Arial"/>
              <a:buChar char="•"/>
            </a:pPr>
            <a:r>
              <a:rPr lang="en-US" baseline="0" dirty="0" smtClean="0"/>
              <a:t>meetings moved there</a:t>
            </a:r>
          </a:p>
          <a:p>
            <a:pPr marL="628650" lvl="1" indent="-171450">
              <a:buFont typeface="Arial"/>
              <a:buChar char="•"/>
            </a:pPr>
            <a:r>
              <a:rPr lang="en-US" baseline="0" dirty="0" smtClean="0"/>
              <a:t>good way to promote Center</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12</a:t>
            </a:fld>
            <a:endParaRPr lang="en-US"/>
          </a:p>
        </p:txBody>
      </p:sp>
    </p:spTree>
    <p:extLst>
      <p:ext uri="{BB962C8B-B14F-4D97-AF65-F5344CB8AC3E}">
        <p14:creationId xmlns:p14="http://schemas.microsoft.com/office/powerpoint/2010/main" val="3871094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 </a:t>
            </a:r>
          </a:p>
          <a:p>
            <a:pPr marL="171450" indent="-171450">
              <a:buFont typeface="Arial"/>
              <a:buChar char="•"/>
            </a:pPr>
            <a:r>
              <a:rPr lang="en-US" dirty="0" smtClean="0"/>
              <a:t>food at every meeting</a:t>
            </a:r>
            <a:r>
              <a:rPr lang="en-US" baseline="0" dirty="0" smtClean="0"/>
              <a:t> - </a:t>
            </a:r>
            <a:r>
              <a:rPr lang="en-US" dirty="0" smtClean="0"/>
              <a:t>small food budget</a:t>
            </a:r>
          </a:p>
          <a:p>
            <a:pPr marL="171450" indent="-171450">
              <a:buFont typeface="Arial"/>
              <a:buChar char="•"/>
            </a:pPr>
            <a:r>
              <a:rPr lang="en-US" dirty="0" smtClean="0"/>
              <a:t>important when meetings </a:t>
            </a:r>
            <a:r>
              <a:rPr lang="en-US" baseline="0" dirty="0" smtClean="0"/>
              <a:t>took place during lunch</a:t>
            </a:r>
          </a:p>
          <a:p>
            <a:pPr marL="171450" indent="-171450">
              <a:buFont typeface="Arial"/>
              <a:buChar char="•"/>
            </a:pPr>
            <a:r>
              <a:rPr lang="en-US" baseline="0" dirty="0" smtClean="0"/>
              <a:t>mid-morning </a:t>
            </a:r>
            <a:r>
              <a:rPr lang="en-US" baseline="0" dirty="0" err="1" smtClean="0"/>
              <a:t>meeings</a:t>
            </a:r>
            <a:r>
              <a:rPr lang="en-US" baseline="0" dirty="0" smtClean="0"/>
              <a:t> in Spring - snacks were lighter</a:t>
            </a:r>
          </a:p>
          <a:p>
            <a:pPr marL="171450" indent="-171450">
              <a:buFont typeface="Arial"/>
              <a:buChar char="•"/>
            </a:pPr>
            <a:r>
              <a:rPr lang="en-US" baseline="0" dirty="0" smtClean="0"/>
              <a:t>Food options -  university catering expensive.</a:t>
            </a:r>
          </a:p>
          <a:p>
            <a:pPr marL="628650" lvl="1" indent="-171450">
              <a:buFont typeface="Arial"/>
              <a:buChar char="•"/>
            </a:pPr>
            <a:r>
              <a:rPr lang="en-US" baseline="0" dirty="0" smtClean="0"/>
              <a:t>co-facilitators took turns picking up food Starbucks, Panera, food co-op, Kroger</a:t>
            </a:r>
          </a:p>
          <a:p>
            <a:pPr marL="628650" lvl="1" indent="-171450">
              <a:buFont typeface="Arial"/>
              <a:buChar char="•"/>
            </a:pPr>
            <a:r>
              <a:rPr lang="en-US" baseline="0" dirty="0" smtClean="0"/>
              <a:t>Eric’s did the bulk of the work.</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13</a:t>
            </a:fld>
            <a:endParaRPr lang="en-US"/>
          </a:p>
        </p:txBody>
      </p:sp>
    </p:spTree>
    <p:extLst>
      <p:ext uri="{BB962C8B-B14F-4D97-AF65-F5344CB8AC3E}">
        <p14:creationId xmlns:p14="http://schemas.microsoft.com/office/powerpoint/2010/main" val="3871094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p>
          <a:p>
            <a:pPr marL="171450" indent="-171450">
              <a:buFont typeface="Arial"/>
              <a:buChar char="•"/>
            </a:pPr>
            <a:r>
              <a:rPr lang="en-US" dirty="0" smtClean="0"/>
              <a:t>CMS is</a:t>
            </a:r>
            <a:r>
              <a:rPr lang="en-US" baseline="0" dirty="0" smtClean="0"/>
              <a:t> instance of Sakai, branded Niihka. </a:t>
            </a:r>
          </a:p>
          <a:p>
            <a:pPr marL="171450" indent="-171450">
              <a:buFont typeface="Arial"/>
              <a:buChar char="•"/>
            </a:pPr>
            <a:r>
              <a:rPr lang="en-US" baseline="0" dirty="0" smtClean="0"/>
              <a:t>Added participants to a site we created</a:t>
            </a:r>
          </a:p>
          <a:p>
            <a:pPr marL="171450" indent="-171450">
              <a:buFont typeface="Arial"/>
              <a:buChar char="•"/>
            </a:pPr>
            <a:r>
              <a:rPr lang="en-US" baseline="0" dirty="0" smtClean="0"/>
              <a:t>organize meetings, make announcements, post readings, create forums. Email tool </a:t>
            </a:r>
          </a:p>
          <a:p>
            <a:pPr marL="171450" indent="-171450">
              <a:buFont typeface="Arial"/>
              <a:buChar char="•"/>
            </a:pPr>
            <a:r>
              <a:rPr lang="en-US" baseline="0" dirty="0" smtClean="0"/>
              <a:t>Can add others w/peripheral interest in FLC</a:t>
            </a:r>
          </a:p>
          <a:p>
            <a:pPr marL="171450" indent="-171450">
              <a:buFont typeface="Arial"/>
              <a:buChar char="•"/>
            </a:pPr>
            <a:r>
              <a:rPr lang="en-US" baseline="0" dirty="0" smtClean="0"/>
              <a:t>kept the content organized in one place. </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14</a:t>
            </a:fld>
            <a:endParaRPr lang="en-US"/>
          </a:p>
        </p:txBody>
      </p:sp>
    </p:spTree>
    <p:extLst>
      <p:ext uri="{BB962C8B-B14F-4D97-AF65-F5344CB8AC3E}">
        <p14:creationId xmlns:p14="http://schemas.microsoft.com/office/powerpoint/2010/main" val="3871094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p>
          <a:p>
            <a:pPr marL="171450" indent="-171450">
              <a:buFont typeface="Arial"/>
              <a:buChar char="•"/>
            </a:pPr>
            <a:r>
              <a:rPr lang="en-US" baseline="0" dirty="0" smtClean="0"/>
              <a:t>general sense of the topics to cover</a:t>
            </a:r>
          </a:p>
          <a:p>
            <a:pPr marL="171450" indent="-171450">
              <a:buFont typeface="Arial"/>
              <a:buChar char="•"/>
            </a:pPr>
            <a:r>
              <a:rPr lang="en-US" baseline="0" dirty="0" smtClean="0"/>
              <a:t>meet two weeks prior to each meeting </a:t>
            </a:r>
          </a:p>
          <a:p>
            <a:pPr marL="171450" indent="-171450">
              <a:buFont typeface="Arial"/>
              <a:buChar char="•"/>
            </a:pPr>
            <a:r>
              <a:rPr lang="en-US" baseline="0" dirty="0" smtClean="0"/>
              <a:t>posted readings one week prior to give participants ample time</a:t>
            </a:r>
          </a:p>
          <a:p>
            <a:pPr marL="171450" indent="-171450">
              <a:buFont typeface="Arial"/>
              <a:buChar char="•"/>
            </a:pPr>
            <a:r>
              <a:rPr lang="en-US" baseline="0" dirty="0" smtClean="0"/>
              <a:t>send an email when the readings were posted</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15</a:t>
            </a:fld>
            <a:endParaRPr lang="en-US"/>
          </a:p>
        </p:txBody>
      </p:sp>
    </p:spTree>
    <p:extLst>
      <p:ext uri="{BB962C8B-B14F-4D97-AF65-F5344CB8AC3E}">
        <p14:creationId xmlns:p14="http://schemas.microsoft.com/office/powerpoint/2010/main" val="3871094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endParaRPr lang="en-US" baseline="0" dirty="0" smtClean="0"/>
          </a:p>
          <a:p>
            <a:pPr marL="171450" indent="-171450">
              <a:buFont typeface="Arial"/>
              <a:buChar char="•"/>
            </a:pPr>
            <a:r>
              <a:rPr lang="en-US" baseline="0" dirty="0" smtClean="0"/>
              <a:t>always had participation and discussion </a:t>
            </a:r>
          </a:p>
          <a:p>
            <a:pPr marL="171450" indent="-171450">
              <a:buFont typeface="Arial"/>
              <a:buChar char="•"/>
            </a:pPr>
            <a:r>
              <a:rPr lang="en-US" baseline="0" dirty="0" smtClean="0"/>
              <a:t>some meetings stood out more than others</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16</a:t>
            </a:fld>
            <a:endParaRPr lang="en-US"/>
          </a:p>
        </p:txBody>
      </p:sp>
    </p:spTree>
    <p:extLst>
      <p:ext uri="{BB962C8B-B14F-4D97-AF65-F5344CB8AC3E}">
        <p14:creationId xmlns:p14="http://schemas.microsoft.com/office/powerpoint/2010/main" val="20991315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p>
          <a:p>
            <a:pPr marL="171450" indent="-171450">
              <a:buFont typeface="Arial"/>
              <a:buChar char="•"/>
            </a:pPr>
            <a:r>
              <a:rPr lang="en-US" dirty="0" smtClean="0"/>
              <a:t>Nick </a:t>
            </a:r>
            <a:r>
              <a:rPr lang="en-US" dirty="0" err="1" smtClean="0"/>
              <a:t>Shockey</a:t>
            </a:r>
            <a:r>
              <a:rPr lang="en-US" dirty="0" smtClean="0"/>
              <a:t>,</a:t>
            </a:r>
            <a:r>
              <a:rPr lang="en-US" baseline="0" dirty="0" smtClean="0"/>
              <a:t> </a:t>
            </a:r>
            <a:r>
              <a:rPr lang="en-US" dirty="0" smtClean="0"/>
              <a:t>Jonathan </a:t>
            </a:r>
            <a:r>
              <a:rPr lang="en-US" dirty="0" err="1" smtClean="0"/>
              <a:t>Eisen</a:t>
            </a:r>
            <a:r>
              <a:rPr lang="en-US" dirty="0" smtClean="0"/>
              <a:t>, and PhD Comics</a:t>
            </a:r>
          </a:p>
          <a:p>
            <a:pPr marL="171450" indent="-171450">
              <a:buFont typeface="Arial"/>
              <a:buChar char="•"/>
            </a:pPr>
            <a:r>
              <a:rPr lang="en-US" dirty="0" smtClean="0"/>
              <a:t>“Open Access Explained,” a 10-minute video on YouTube. </a:t>
            </a:r>
          </a:p>
          <a:p>
            <a:pPr marL="171450" indent="-171450">
              <a:buFont typeface="Arial"/>
              <a:buChar char="•"/>
            </a:pPr>
            <a:r>
              <a:rPr lang="en-US" baseline="0" dirty="0" smtClean="0"/>
              <a:t>released for Open Access Week 2012</a:t>
            </a:r>
          </a:p>
          <a:p>
            <a:pPr marL="171450" indent="-171450">
              <a:buFont typeface="Arial"/>
              <a:buChar char="•"/>
            </a:pPr>
            <a:r>
              <a:rPr lang="en-US" baseline="0" dirty="0" smtClean="0"/>
              <a:t>Combination of anecdotal style and narrated by a scientist made it understandable AND authoritative. </a:t>
            </a:r>
          </a:p>
          <a:p>
            <a:pPr marL="171450" indent="-171450">
              <a:buFont typeface="Arial"/>
              <a:buChar char="•"/>
            </a:pPr>
            <a:r>
              <a:rPr lang="en-US" baseline="0" dirty="0" smtClean="0"/>
              <a:t>one of the m</a:t>
            </a:r>
            <a:r>
              <a:rPr lang="en-US" dirty="0" smtClean="0"/>
              <a:t>ost</a:t>
            </a:r>
            <a:r>
              <a:rPr lang="en-US" baseline="0" dirty="0" smtClean="0"/>
              <a:t> successful tools at getting members to relate to problems with toll journals and the traditional system. Members suggested that we show it earlier. in the year.</a:t>
            </a:r>
          </a:p>
          <a:p>
            <a:pPr marL="171450" indent="-171450">
              <a:buFont typeface="Arial"/>
              <a:buChar char="•"/>
            </a:pPr>
            <a:r>
              <a:rPr lang="en-US" baseline="0" dirty="0" smtClean="0"/>
              <a:t>Caveat: doesn’t spend time on institutional repositories. </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17</a:t>
            </a:fld>
            <a:endParaRPr lang="en-US"/>
          </a:p>
        </p:txBody>
      </p:sp>
    </p:spTree>
    <p:extLst>
      <p:ext uri="{BB962C8B-B14F-4D97-AF65-F5344CB8AC3E}">
        <p14:creationId xmlns:p14="http://schemas.microsoft.com/office/powerpoint/2010/main" val="20991315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76200"/>
            <a:ext cx="4572000" cy="3429000"/>
          </a:xfrm>
        </p:spPr>
      </p:sp>
      <p:sp>
        <p:nvSpPr>
          <p:cNvPr id="3" name="Notes Placeholder 2"/>
          <p:cNvSpPr>
            <a:spLocks noGrp="1"/>
          </p:cNvSpPr>
          <p:nvPr>
            <p:ph type="body" idx="1"/>
          </p:nvPr>
        </p:nvSpPr>
        <p:spPr>
          <a:xfrm>
            <a:off x="685800" y="3581400"/>
            <a:ext cx="5486400" cy="5486400"/>
          </a:xfrm>
        </p:spPr>
        <p:txBody>
          <a:bodyPr>
            <a:noAutofit/>
          </a:bodyPr>
          <a:lstStyle/>
          <a:p>
            <a:r>
              <a:rPr lang="en-US" sz="1400" dirty="0" smtClean="0"/>
              <a:t>JEN:</a:t>
            </a:r>
          </a:p>
          <a:p>
            <a:pPr marL="285750" indent="-285750">
              <a:buFont typeface="Arial"/>
              <a:buChar char="•"/>
            </a:pPr>
            <a:r>
              <a:rPr lang="en-US" sz="1400" baseline="0" dirty="0" smtClean="0"/>
              <a:t>c</a:t>
            </a:r>
            <a:r>
              <a:rPr lang="en-US" sz="1400" dirty="0" smtClean="0"/>
              <a:t>reated a homework assignment – members select</a:t>
            </a:r>
            <a:r>
              <a:rPr lang="en-US" sz="1400" baseline="0" dirty="0" smtClean="0"/>
              <a:t> three journals in their field and find the institutional subscription price for them.</a:t>
            </a:r>
          </a:p>
          <a:p>
            <a:pPr marL="285750" indent="-285750">
              <a:buFont typeface="Arial"/>
              <a:buChar char="•"/>
            </a:pPr>
            <a:r>
              <a:rPr lang="en-US" sz="1400" baseline="0" dirty="0" smtClean="0"/>
              <a:t>Jennifer is expert - part of her job. Created a </a:t>
            </a:r>
            <a:r>
              <a:rPr lang="en-US" sz="1400" baseline="0" dirty="0" err="1" smtClean="0"/>
              <a:t>ppt</a:t>
            </a:r>
            <a:r>
              <a:rPr lang="en-US" sz="1400" baseline="0" dirty="0" smtClean="0"/>
              <a:t> presentation </a:t>
            </a:r>
          </a:p>
          <a:p>
            <a:pPr marL="285750" indent="-285750">
              <a:buFont typeface="Arial"/>
              <a:buChar char="•"/>
            </a:pPr>
            <a:r>
              <a:rPr lang="en-US" sz="1400" baseline="0" dirty="0" err="1" smtClean="0"/>
              <a:t>OhioLINK</a:t>
            </a:r>
            <a:r>
              <a:rPr lang="en-US" sz="1400" baseline="0" dirty="0" smtClean="0"/>
              <a:t>, “big deals,” actual subscription price for selected journals </a:t>
            </a:r>
          </a:p>
          <a:p>
            <a:pPr marL="285750" indent="-285750">
              <a:buFont typeface="Arial"/>
              <a:buChar char="•"/>
            </a:pPr>
            <a:r>
              <a:rPr lang="en-US" sz="1400" baseline="0" dirty="0" smtClean="0"/>
              <a:t>revenue and profits for major publishers like Springer, Wiley, Taylor &amp; Francis, etc.</a:t>
            </a:r>
          </a:p>
          <a:p>
            <a:pPr marL="285750" indent="-285750">
              <a:buFont typeface="Arial"/>
              <a:buChar char="•"/>
            </a:pPr>
            <a:r>
              <a:rPr lang="en-US" sz="1400" baseline="0" dirty="0" smtClean="0"/>
              <a:t>participants were shocked at the prices, but they also found the system very interesting</a:t>
            </a:r>
          </a:p>
          <a:p>
            <a:pPr marL="285750" indent="-285750">
              <a:buFont typeface="Arial"/>
              <a:buChar char="•"/>
            </a:pPr>
            <a:r>
              <a:rPr lang="en-US" sz="1400" baseline="0" dirty="0" smtClean="0"/>
              <a:t>how do publishers spend these profits – do they roll them back into the system? </a:t>
            </a:r>
          </a:p>
          <a:p>
            <a:pPr marL="285750" indent="-285750">
              <a:buFont typeface="Arial"/>
              <a:buChar char="•"/>
            </a:pPr>
            <a:r>
              <a:rPr lang="en-US" sz="1400" baseline="0" dirty="0" smtClean="0"/>
              <a:t>call to action </a:t>
            </a:r>
          </a:p>
          <a:p>
            <a:pPr marL="285750" indent="-285750">
              <a:buFont typeface="Arial"/>
              <a:buChar char="•"/>
            </a:pPr>
            <a:r>
              <a:rPr lang="en-US" sz="1400" baseline="0" dirty="0" smtClean="0"/>
              <a:t>crystallized their understanding of how they provide free labor that they give to publishers who lease it back to us. </a:t>
            </a:r>
          </a:p>
          <a:p>
            <a:pPr marL="285750" indent="-285750">
              <a:buFont typeface="Arial"/>
              <a:buChar char="•"/>
            </a:pPr>
            <a:r>
              <a:rPr lang="en-US" sz="1400" baseline="0" dirty="0" smtClean="0"/>
              <a:t>transparency is important and faculty really do care about costs.</a:t>
            </a:r>
            <a:endParaRPr lang="en-US" sz="1400"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p>
          <a:p>
            <a:pPr marL="171450" indent="-171450">
              <a:buFont typeface="Arial"/>
              <a:buChar char="•"/>
            </a:pPr>
            <a:r>
              <a:rPr lang="en-US" baseline="0" dirty="0" smtClean="0"/>
              <a:t>d</a:t>
            </a:r>
            <a:r>
              <a:rPr lang="en-US" dirty="0" smtClean="0"/>
              <a:t>iscussion of copyright in a way that was relevant to faculty</a:t>
            </a:r>
          </a:p>
          <a:p>
            <a:pPr marL="171450" indent="-171450">
              <a:buFont typeface="Arial"/>
              <a:buChar char="•"/>
            </a:pPr>
            <a:r>
              <a:rPr lang="en-US" baseline="0" dirty="0" smtClean="0"/>
              <a:t>exercise directly from the ACRL Scholarly Communication Roadshow and the ACRL Scholarly Communication Toolkit</a:t>
            </a:r>
          </a:p>
          <a:p>
            <a:pPr marL="171450" indent="-171450">
              <a:buFont typeface="Arial"/>
              <a:buChar char="•"/>
            </a:pPr>
            <a:r>
              <a:rPr lang="en-US" baseline="0" dirty="0" smtClean="0"/>
              <a:t>Each member brings in a publishing contract that they’ve signed</a:t>
            </a:r>
          </a:p>
          <a:p>
            <a:pPr marL="628650" lvl="1" indent="-171450">
              <a:buFont typeface="Arial"/>
              <a:buChar char="•"/>
            </a:pPr>
            <a:r>
              <a:rPr lang="en-US" baseline="0" dirty="0" smtClean="0"/>
              <a:t>break into groups</a:t>
            </a:r>
          </a:p>
          <a:p>
            <a:pPr marL="628650" lvl="1" indent="-171450">
              <a:buFont typeface="Arial"/>
              <a:buChar char="•"/>
            </a:pPr>
            <a:r>
              <a:rPr lang="en-US" baseline="0" dirty="0" smtClean="0"/>
              <a:t>examines contracts for language retaining or giving away rights.</a:t>
            </a:r>
          </a:p>
          <a:p>
            <a:pPr marL="628650" lvl="1" indent="-171450">
              <a:buFont typeface="Arial"/>
              <a:buChar char="•"/>
            </a:pPr>
            <a:r>
              <a:rPr lang="en-US" baseline="0" dirty="0" smtClean="0"/>
              <a:t>Discuss in small groups and then discuss as a whole</a:t>
            </a:r>
          </a:p>
          <a:p>
            <a:pPr marL="171450" lvl="0" indent="-171450">
              <a:buFont typeface="Arial"/>
              <a:buChar char="•"/>
            </a:pPr>
            <a:r>
              <a:rPr lang="en-US" baseline="0" dirty="0" smtClean="0"/>
              <a:t>Also provided publishing contracts from three different publishers – JAMA, Wiley, </a:t>
            </a:r>
            <a:r>
              <a:rPr lang="en-US" baseline="0" dirty="0" err="1" smtClean="0"/>
              <a:t>BioMed</a:t>
            </a:r>
            <a:r>
              <a:rPr lang="en-US" baseline="0" dirty="0" smtClean="0"/>
              <a:t> Central – that vary from very closed to very open</a:t>
            </a:r>
          </a:p>
          <a:p>
            <a:pPr marL="171450" lvl="0" indent="-171450">
              <a:buFont typeface="Arial"/>
              <a:buChar char="•"/>
            </a:pPr>
            <a:r>
              <a:rPr lang="en-US" baseline="0" dirty="0" smtClean="0"/>
              <a:t>eye opening for participants – most hadn’t ever bothered to read the publication agreements they had signed</a:t>
            </a:r>
          </a:p>
          <a:p>
            <a:pPr marL="171450" lvl="0" indent="-171450">
              <a:buFont typeface="Arial"/>
              <a:buChar char="•"/>
            </a:pPr>
            <a:r>
              <a:rPr lang="en-US" baseline="0" dirty="0" smtClean="0"/>
              <a:t>good way to introduce institutional repository </a:t>
            </a:r>
          </a:p>
          <a:p>
            <a:pPr marL="171450" lvl="0" indent="-171450">
              <a:buFont typeface="Arial"/>
              <a:buChar char="•"/>
            </a:pPr>
            <a:r>
              <a:rPr lang="en-US" baseline="0" dirty="0" smtClean="0"/>
              <a:t>One of our members later shared an email exchange she had had with a publisher. </a:t>
            </a:r>
            <a:endParaRPr lang="en-US" dirty="0" smtClean="0"/>
          </a:p>
        </p:txBody>
      </p:sp>
      <p:sp>
        <p:nvSpPr>
          <p:cNvPr id="4" name="Slide Number Placeholder 3"/>
          <p:cNvSpPr>
            <a:spLocks noGrp="1"/>
          </p:cNvSpPr>
          <p:nvPr>
            <p:ph type="sldNum" sz="quarter" idx="10"/>
          </p:nvPr>
        </p:nvSpPr>
        <p:spPr/>
        <p:txBody>
          <a:bodyPr/>
          <a:lstStyle/>
          <a:p>
            <a:fld id="{828708DF-F17B-0746-95C5-D2685E50C98B}" type="slidenum">
              <a:rPr lang="en-US" smtClean="0"/>
              <a:t>19</a:t>
            </a:fld>
            <a:endParaRPr lang="en-US"/>
          </a:p>
        </p:txBody>
      </p:sp>
    </p:spTree>
    <p:extLst>
      <p:ext uri="{BB962C8B-B14F-4D97-AF65-F5344CB8AC3E}">
        <p14:creationId xmlns:p14="http://schemas.microsoft.com/office/powerpoint/2010/main" val="2099131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a:t>
            </a:r>
          </a:p>
          <a:p>
            <a:pPr marL="171450" indent="-171450">
              <a:buFont typeface="Arial" panose="020B0604020202020204" pitchFamily="34" charset="0"/>
              <a:buChar char="•"/>
            </a:pPr>
            <a:r>
              <a:rPr lang="en-US" dirty="0" smtClean="0"/>
              <a:t>Introduction</a:t>
            </a:r>
            <a:r>
              <a:rPr lang="en-US" baseline="0" dirty="0" smtClean="0"/>
              <a:t> – About MU</a:t>
            </a:r>
          </a:p>
          <a:p>
            <a:pPr marL="628650" lvl="1" indent="-171450">
              <a:buFont typeface="Arial" panose="020B0604020202020204" pitchFamily="34" charset="0"/>
              <a:buChar char="•"/>
            </a:pPr>
            <a:r>
              <a:rPr lang="en-US" baseline="0" dirty="0" smtClean="0"/>
              <a:t>Established 1809</a:t>
            </a:r>
          </a:p>
          <a:p>
            <a:pPr marL="628650" lvl="1" indent="-171450">
              <a:buFont typeface="Arial" panose="020B0604020202020204" pitchFamily="34" charset="0"/>
              <a:buChar char="•"/>
            </a:pPr>
            <a:r>
              <a:rPr lang="en-US" baseline="0" dirty="0" smtClean="0"/>
              <a:t>Public university with main campus in Oxford, OH and 3 smaller regional campuses in Hamilton, Middletown, and West Chester.</a:t>
            </a:r>
          </a:p>
          <a:p>
            <a:pPr marL="628650" lvl="1" indent="-171450">
              <a:buFont typeface="Arial" panose="020B0604020202020204" pitchFamily="34" charset="0"/>
              <a:buChar char="•"/>
            </a:pPr>
            <a:r>
              <a:rPr lang="en-US" baseline="0" dirty="0" smtClean="0"/>
              <a:t>In 2012 the university had a total undergraduate FTE of 21,000 students and total grad enrollment of 3,700 students.</a:t>
            </a:r>
          </a:p>
          <a:p>
            <a:pPr marL="628650" lvl="1" indent="-171450">
              <a:buFont typeface="Arial" panose="020B0604020202020204" pitchFamily="34" charset="0"/>
              <a:buChar char="•"/>
            </a:pPr>
            <a:r>
              <a:rPr lang="en-US" baseline="0" dirty="0" smtClean="0"/>
              <a:t>Focuses primarily on undergrad liberal education offering bachelor’s degrees in over 100 areas, master’s degrees in more than 50 areas, and several doctoral degrees.</a:t>
            </a:r>
          </a:p>
          <a:p>
            <a:pPr marL="628650" lvl="1" indent="-171450">
              <a:buFont typeface="Arial" panose="020B0604020202020204" pitchFamily="34" charset="0"/>
              <a:buChar char="•"/>
            </a:pPr>
            <a:r>
              <a:rPr lang="en-US" baseline="0" dirty="0" smtClean="0"/>
              <a:t>Faculty positions are primarily tenure-track but adjunct and clinical/lecturer positions have been rising in number in recent years.</a:t>
            </a:r>
            <a:endParaRPr lang="en-US" dirty="0" smtClean="0"/>
          </a:p>
          <a:p>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2</a:t>
            </a:fld>
            <a:endParaRPr lang="en-US"/>
          </a:p>
        </p:txBody>
      </p:sp>
    </p:spTree>
    <p:extLst>
      <p:ext uri="{BB962C8B-B14F-4D97-AF65-F5344CB8AC3E}">
        <p14:creationId xmlns:p14="http://schemas.microsoft.com/office/powerpoint/2010/main" val="25653687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 </a:t>
            </a:r>
          </a:p>
          <a:p>
            <a:pPr marL="171450" indent="-171450">
              <a:buFont typeface="Arial"/>
              <a:buChar char="•"/>
            </a:pPr>
            <a:r>
              <a:rPr lang="en-US" dirty="0" smtClean="0"/>
              <a:t>readings and discussion of </a:t>
            </a:r>
            <a:r>
              <a:rPr lang="en-US" dirty="0" err="1" smtClean="0"/>
              <a:t>altmetrics</a:t>
            </a:r>
            <a:r>
              <a:rPr lang="en-US" baseline="0" dirty="0" smtClean="0"/>
              <a:t> and alternative ways to get your research out in the world</a:t>
            </a:r>
          </a:p>
          <a:p>
            <a:pPr marL="171450" indent="-171450">
              <a:buFont typeface="Arial"/>
              <a:buChar char="•"/>
            </a:pPr>
            <a:r>
              <a:rPr lang="en-US" baseline="0" dirty="0" smtClean="0"/>
              <a:t>demo of </a:t>
            </a:r>
            <a:r>
              <a:rPr lang="en-US" baseline="0" dirty="0" err="1" smtClean="0"/>
              <a:t>ImpactStory</a:t>
            </a:r>
            <a:r>
              <a:rPr lang="en-US" baseline="0" dirty="0" smtClean="0"/>
              <a:t> that we had “pre-loaded” with one of the members’ works.</a:t>
            </a:r>
          </a:p>
          <a:p>
            <a:pPr marL="171450" indent="-171450">
              <a:buFont typeface="Arial"/>
              <a:buChar char="•"/>
            </a:pPr>
            <a:r>
              <a:rPr lang="en-US" baseline="0" dirty="0" smtClean="0"/>
              <a:t>discussed </a:t>
            </a:r>
            <a:r>
              <a:rPr lang="en-US" baseline="0" dirty="0" err="1" smtClean="0"/>
              <a:t>PlumX</a:t>
            </a:r>
            <a:endParaRPr lang="en-US" baseline="0" dirty="0" smtClean="0"/>
          </a:p>
          <a:p>
            <a:pPr marL="171450" indent="-171450">
              <a:buFont typeface="Arial"/>
              <a:buChar char="•"/>
            </a:pPr>
            <a:r>
              <a:rPr lang="en-US" baseline="0" dirty="0" smtClean="0"/>
              <a:t>several members got trial account set up on Plum X.</a:t>
            </a:r>
          </a:p>
          <a:p>
            <a:pPr marL="171450" indent="-171450">
              <a:buFont typeface="Arial"/>
              <a:buChar char="•"/>
            </a:pPr>
            <a:r>
              <a:rPr lang="en-US" baseline="0" dirty="0" smtClean="0"/>
              <a:t>discussion of “what is impact?”</a:t>
            </a:r>
          </a:p>
          <a:p>
            <a:pPr marL="171450" indent="-171450">
              <a:buFont typeface="Arial"/>
              <a:buChar char="•"/>
            </a:pPr>
            <a:r>
              <a:rPr lang="en-US" baseline="0" dirty="0" smtClean="0"/>
              <a:t>impact their work might have when they share it through “non traditional” channels like </a:t>
            </a:r>
            <a:r>
              <a:rPr lang="en-US" baseline="0" dirty="0" err="1" smtClean="0"/>
              <a:t>Mendeley</a:t>
            </a:r>
            <a:r>
              <a:rPr lang="en-US" baseline="0" dirty="0" smtClean="0"/>
              <a:t>, blogs, Facebook and Twitter.</a:t>
            </a:r>
          </a:p>
          <a:p>
            <a:pPr marL="171450" indent="-171450">
              <a:buFont typeface="Arial"/>
              <a:buChar char="•"/>
            </a:pPr>
            <a:r>
              <a:rPr lang="en-US" baseline="0" dirty="0" smtClean="0"/>
              <a:t>good discussion of promotion and tenure and the differences in P&amp;T among the various disciplines. </a:t>
            </a:r>
            <a:endParaRPr lang="en-US" dirty="0" smtClean="0"/>
          </a:p>
        </p:txBody>
      </p:sp>
      <p:sp>
        <p:nvSpPr>
          <p:cNvPr id="4" name="Slide Number Placeholder 3"/>
          <p:cNvSpPr>
            <a:spLocks noGrp="1"/>
          </p:cNvSpPr>
          <p:nvPr>
            <p:ph type="sldNum" sz="quarter" idx="10"/>
          </p:nvPr>
        </p:nvSpPr>
        <p:spPr/>
        <p:txBody>
          <a:bodyPr/>
          <a:lstStyle/>
          <a:p>
            <a:fld id="{828708DF-F17B-0746-95C5-D2685E50C98B}" type="slidenum">
              <a:rPr lang="en-US" smtClean="0"/>
              <a:t>20</a:t>
            </a:fld>
            <a:endParaRPr lang="en-US"/>
          </a:p>
        </p:txBody>
      </p:sp>
    </p:spTree>
    <p:extLst>
      <p:ext uri="{BB962C8B-B14F-4D97-AF65-F5344CB8AC3E}">
        <p14:creationId xmlns:p14="http://schemas.microsoft.com/office/powerpoint/2010/main" val="2099131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endParaRPr lang="en-US" baseline="0" dirty="0" smtClean="0"/>
          </a:p>
          <a:p>
            <a:pPr marL="171450" indent="-171450">
              <a:buFont typeface="Arial"/>
              <a:buChar char="•"/>
            </a:pPr>
            <a:r>
              <a:rPr lang="en-US" baseline="0" dirty="0" smtClean="0"/>
              <a:t>Open Peer review topic surprised us</a:t>
            </a:r>
          </a:p>
          <a:p>
            <a:pPr marL="171450" indent="-171450">
              <a:buFont typeface="Arial"/>
              <a:buChar char="•"/>
            </a:pPr>
            <a:r>
              <a:rPr lang="en-US" baseline="0" dirty="0" smtClean="0"/>
              <a:t>weren’t expecting it to lead to such a thoughtful and thought provoking conversation</a:t>
            </a:r>
          </a:p>
          <a:p>
            <a:pPr marL="171450" indent="-171450">
              <a:buFont typeface="Arial"/>
              <a:buChar char="•"/>
            </a:pPr>
            <a:r>
              <a:rPr lang="en-US" baseline="0" dirty="0" smtClean="0"/>
              <a:t> first time they had heard of open peer review or had thought critically about the peer review process</a:t>
            </a:r>
          </a:p>
          <a:p>
            <a:pPr marL="171450" indent="-171450">
              <a:buFont typeface="Arial"/>
              <a:buChar char="•"/>
            </a:pPr>
            <a:r>
              <a:rPr lang="en-US" baseline="0" dirty="0" smtClean="0"/>
              <a:t>was just something they DID or had done to them</a:t>
            </a:r>
          </a:p>
          <a:p>
            <a:pPr marL="171450" indent="-171450">
              <a:buFont typeface="Arial"/>
              <a:buChar char="•"/>
            </a:pPr>
            <a:r>
              <a:rPr lang="en-US" baseline="0" dirty="0" smtClean="0"/>
              <a:t>generated discussion of how peer review system works for them, which led to a discussion about privilege in the academy.</a:t>
            </a:r>
            <a:endParaRPr lang="en-US" dirty="0" smtClean="0"/>
          </a:p>
        </p:txBody>
      </p:sp>
      <p:sp>
        <p:nvSpPr>
          <p:cNvPr id="4" name="Slide Number Placeholder 3"/>
          <p:cNvSpPr>
            <a:spLocks noGrp="1"/>
          </p:cNvSpPr>
          <p:nvPr>
            <p:ph type="sldNum" sz="quarter" idx="10"/>
          </p:nvPr>
        </p:nvSpPr>
        <p:spPr/>
        <p:txBody>
          <a:bodyPr/>
          <a:lstStyle/>
          <a:p>
            <a:fld id="{828708DF-F17B-0746-95C5-D2685E50C98B}" type="slidenum">
              <a:rPr lang="en-US" smtClean="0"/>
              <a:t>21</a:t>
            </a:fld>
            <a:endParaRPr lang="en-US"/>
          </a:p>
        </p:txBody>
      </p:sp>
    </p:spTree>
    <p:extLst>
      <p:ext uri="{BB962C8B-B14F-4D97-AF65-F5344CB8AC3E}">
        <p14:creationId xmlns:p14="http://schemas.microsoft.com/office/powerpoint/2010/main" val="20991315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 </a:t>
            </a:r>
          </a:p>
          <a:p>
            <a:pPr marL="171450" indent="-171450">
              <a:buFont typeface="Arial"/>
              <a:buChar char="•"/>
            </a:pPr>
            <a:r>
              <a:rPr lang="en-US" dirty="0" smtClean="0"/>
              <a:t>related to a project</a:t>
            </a:r>
            <a:endParaRPr lang="en-US" baseline="0" dirty="0" smtClean="0"/>
          </a:p>
          <a:p>
            <a:pPr marL="171450" indent="-171450">
              <a:buFont typeface="Arial"/>
              <a:buChar char="•"/>
            </a:pPr>
            <a:r>
              <a:rPr lang="en-US" baseline="0" dirty="0" smtClean="0"/>
              <a:t>rounds of multi-voting </a:t>
            </a:r>
          </a:p>
          <a:p>
            <a:pPr marL="171450" indent="-171450">
              <a:buFont typeface="Arial"/>
              <a:buChar char="•"/>
            </a:pPr>
            <a:r>
              <a:rPr lang="en-US" baseline="0" dirty="0" smtClean="0"/>
              <a:t>web site for the entire university – students, faculty, administrators, librarians – that would act as a resource for scholarly communication and open access issues</a:t>
            </a:r>
          </a:p>
          <a:p>
            <a:pPr marL="171450" indent="-171450">
              <a:buFont typeface="Arial"/>
              <a:buChar char="•"/>
            </a:pPr>
            <a:r>
              <a:rPr lang="en-US" baseline="0" dirty="0" smtClean="0"/>
              <a:t>brainstormed</a:t>
            </a:r>
          </a:p>
          <a:p>
            <a:pPr marL="628650" lvl="1" indent="-171450">
              <a:buFont typeface="Arial"/>
              <a:buChar char="•"/>
            </a:pPr>
            <a:r>
              <a:rPr lang="en-US" baseline="0" dirty="0" smtClean="0"/>
              <a:t>what they would expect to find on a website like this</a:t>
            </a:r>
          </a:p>
          <a:p>
            <a:pPr marL="628650" lvl="1" indent="-171450">
              <a:buFont typeface="Arial"/>
              <a:buChar char="•"/>
            </a:pPr>
            <a:r>
              <a:rPr lang="en-US" baseline="0" dirty="0" smtClean="0"/>
              <a:t>where they would look for it</a:t>
            </a:r>
          </a:p>
          <a:p>
            <a:pPr marL="628650" lvl="1" indent="-171450">
              <a:buFont typeface="Arial"/>
              <a:buChar char="•"/>
            </a:pPr>
            <a:r>
              <a:rPr lang="en-US" baseline="0" dirty="0" smtClean="0"/>
              <a:t>what it would be named</a:t>
            </a:r>
          </a:p>
          <a:p>
            <a:pPr marL="628650" lvl="1" indent="-171450">
              <a:buFont typeface="Arial"/>
              <a:buChar char="•"/>
            </a:pPr>
            <a:r>
              <a:rPr lang="en-US" baseline="0" dirty="0" smtClean="0"/>
              <a:t>where it would be linked</a:t>
            </a:r>
          </a:p>
          <a:p>
            <a:pPr marL="171450" lvl="0" indent="-171450">
              <a:buFont typeface="Arial"/>
              <a:buChar char="•"/>
            </a:pPr>
            <a:r>
              <a:rPr lang="en-US" baseline="0" dirty="0" smtClean="0"/>
              <a:t>important to get input from the people who would actually be using the system to see how they would arrange the information</a:t>
            </a:r>
          </a:p>
          <a:p>
            <a:pPr marL="171450" lvl="0" indent="-171450">
              <a:buFont typeface="Arial"/>
              <a:buChar char="•"/>
            </a:pPr>
            <a:r>
              <a:rPr lang="en-US" baseline="0" dirty="0" smtClean="0"/>
              <a:t>identified topics on index cards + blank index cards in case groups thought of new topics</a:t>
            </a:r>
          </a:p>
          <a:p>
            <a:pPr marL="171450" lvl="0" indent="-171450">
              <a:buFont typeface="Arial"/>
              <a:buChar char="•"/>
            </a:pPr>
            <a:r>
              <a:rPr lang="en-US" baseline="0" dirty="0" smtClean="0"/>
              <a:t>sorted into an meaningful categories and hierarchies </a:t>
            </a:r>
          </a:p>
          <a:p>
            <a:pPr marL="171450" lvl="0" indent="-171450">
              <a:buFont typeface="Arial"/>
              <a:buChar char="•"/>
            </a:pPr>
            <a:r>
              <a:rPr lang="en-US" baseline="0" dirty="0" smtClean="0"/>
              <a:t>fun, interactive, and they commented that they had never done it before.</a:t>
            </a:r>
            <a:endParaRPr lang="en-US" dirty="0" smtClean="0"/>
          </a:p>
        </p:txBody>
      </p:sp>
      <p:sp>
        <p:nvSpPr>
          <p:cNvPr id="4" name="Slide Number Placeholder 3"/>
          <p:cNvSpPr>
            <a:spLocks noGrp="1"/>
          </p:cNvSpPr>
          <p:nvPr>
            <p:ph type="sldNum" sz="quarter" idx="10"/>
          </p:nvPr>
        </p:nvSpPr>
        <p:spPr/>
        <p:txBody>
          <a:bodyPr/>
          <a:lstStyle/>
          <a:p>
            <a:fld id="{828708DF-F17B-0746-95C5-D2685E50C98B}" type="slidenum">
              <a:rPr lang="en-US" smtClean="0"/>
              <a:t>22</a:t>
            </a:fld>
            <a:endParaRPr lang="en-US"/>
          </a:p>
        </p:txBody>
      </p:sp>
    </p:spTree>
    <p:extLst>
      <p:ext uri="{BB962C8B-B14F-4D97-AF65-F5344CB8AC3E}">
        <p14:creationId xmlns:p14="http://schemas.microsoft.com/office/powerpoint/2010/main" val="20991315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JENNIFER</a:t>
            </a: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Outcomes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Several months into fall semester, co-facilitators realized that accomplishing all goals in single school year would be unrealistic.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The learning curve for group members in the</a:t>
            </a:r>
            <a:r>
              <a:rPr lang="en-US" sz="1200" b="0" kern="1200" baseline="0" dirty="0" smtClean="0">
                <a:solidFill>
                  <a:schemeClr val="tx1"/>
                </a:solidFill>
                <a:effectLst/>
                <a:latin typeface="+mn-lt"/>
                <a:ea typeface="+mn-ea"/>
                <a:cs typeface="+mn-cs"/>
              </a:rPr>
              <a:t> fall was slower than expected.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smtClean="0">
                <a:solidFill>
                  <a:schemeClr val="tx1"/>
                </a:solidFill>
                <a:effectLst/>
                <a:latin typeface="+mn-lt"/>
                <a:ea typeface="+mn-ea"/>
                <a:cs typeface="+mn-cs"/>
              </a:rPr>
              <a:t>Of initial FLC goals, seminar style meetings were the most successfully accomplished activity, followed by the presentation by William Gunn during Open Access week.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smtClean="0">
                <a:solidFill>
                  <a:schemeClr val="tx1"/>
                </a:solidFill>
                <a:effectLst/>
                <a:latin typeface="+mn-lt"/>
                <a:ea typeface="+mn-ea"/>
                <a:cs typeface="+mn-cs"/>
              </a:rPr>
              <a:t>While some FLC members did attend Lilly Conference, the group did not have enough time to prepare any presentations for the conference that year.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SPARC Open Access Meeting attendance was postponed to 2014, as this conference is held every other year.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CELTUA workshop goal was postponed to fall 2013 semester.  Took place on Wednesday of open access week 2013 with 4 panel members and 1 moderator.</a:t>
            </a: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FLC decided as a group that final project would be to develop the structure and content for a dynamic website on scholarly communication issues, tailored specifically to faculty and graduate students.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Due to time constraints during school year, co-facilitators decided that creation and implementation of website would occur in winter 2013, following the conclusion of the FLC.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Members of library’s Scholarly Communications working group would be responsible for that implementation.</a:t>
            </a:r>
            <a:endParaRPr lang="en-US" b="0" dirty="0" smtClean="0">
              <a:effectLst/>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Feedback (FLC Members)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FLC members provided anecdotal feedback to co-facilitators throughout 2012/2013 school year and submitted written reflections on their experience to the co-facilitators at the last meeting of the group.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CELTUA formally collected feedback through a written evaluation conducted after final FLC meeting in May 2013.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Overall, member responses were enthusiastic and positive.  There were several topics that the majority of members identified as crucial:</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Learning what open access and scholarly communication mean, and what they encompass.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Learning about copyright and author’s rights for journal articles, and how to negotiate/amend those rights with publishers.</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Learning about predatory publishing practices, how to identify them, and how to respond to them.</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Learning about publication system outside of the writing, submission, and editorial processes.</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Learning about “serials crisis”--the institutional costs of commercial and scholarly publications.</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Learning about impact of open access materials for researchers in developing countries.</a:t>
            </a:r>
            <a:endParaRPr lang="en-US" b="0" dirty="0" smtClean="0">
              <a:effectLst/>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Several aspects of FLC group experience were specifically identified as notable</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Interacting with faculty from across disciplines and learning how scholarly communication issues differ among subject areas.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Discussions created a significant rise in member confidence in discussing scholarly communication issues with colleagues and students.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FLC co-facilitators were organized and used suggestions of the group members to shape the direction of the group.  Topics and associated readings were relevant, thoughtfully selected, and discussed in a moderated manner.</a:t>
            </a:r>
            <a:endParaRPr lang="en-US" b="0" dirty="0" smtClean="0">
              <a:effectLst/>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There were also several things that members wished the FLC had done better</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Better integration of “outside experts” into panels or presentations on scholarly communication issues.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More emphasis throughout both semesters on the final project (as opposed to emphasizing the project in the second semester).</a:t>
            </a:r>
            <a:endParaRPr lang="en-US" b="0" dirty="0" smtClean="0">
              <a:effectLst/>
            </a:endParaRP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The</a:t>
            </a:r>
            <a:r>
              <a:rPr lang="en-US" b="0" kern="1200" baseline="0" dirty="0" smtClean="0">
                <a:solidFill>
                  <a:schemeClr val="tx1"/>
                </a:solidFill>
                <a:effectLst/>
                <a:latin typeface="+mn-lt"/>
                <a:ea typeface="+mn-ea"/>
                <a:cs typeface="+mn-cs"/>
              </a:rPr>
              <a:t> addition of a discussion about open educational resources</a:t>
            </a:r>
            <a:endParaRPr lang="en-US" b="0" kern="1200" baseline="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What Co-Facilitators Learned</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In many cases, what co-facilitators thought were most interesting topics/readings were not the same as what group members found most interesting (e.g., the PhD Comics video)</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Be adaptable with programming--although we selected topics in advance, we had numerous requests from FLC members who wanted to discuss specific things outside of our pre-selected topics.  Accommodating requests kept members engaged and made the experience better for all.</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Members, especially faculty, really enjoy sharing their own experiences with the topics discussed (communications from predatory publishers, attempts at negotiating author’s rights), and this in turn fosters collegial discussion.</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Having grad students in the group forced faculty and co-facilitators to think about publishing and scholarly communication from a different perspective (looking forward at the next generation of researchers/teachers).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Creating awareness through education of faculty can mitigate conflict.  Earlier hostility encountered with faculty in regard to discussing open access was not seen in the FLC, in part because we were able to approach them as colleagues and to focus in-depth on the topics.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library needs to do a more thorough job in promoting the university’s institutional repository and disseminating information about scholarly communication issues.  This might be accomplished by a better training and awareness program for the university’s librarians who are liaisons with specific departments.</a:t>
            </a:r>
            <a:endParaRPr lang="en-US" b="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28708DF-F17B-0746-95C5-D2685E50C98B}" type="slidenum">
              <a:rPr lang="en-US" smtClean="0"/>
              <a:t>23</a:t>
            </a:fld>
            <a:endParaRPr lang="en-US"/>
          </a:p>
        </p:txBody>
      </p:sp>
    </p:spTree>
    <p:extLst>
      <p:ext uri="{BB962C8B-B14F-4D97-AF65-F5344CB8AC3E}">
        <p14:creationId xmlns:p14="http://schemas.microsoft.com/office/powerpoint/2010/main" val="816336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p>
          <a:p>
            <a:pPr marL="171450" indent="-171450">
              <a:buFont typeface="Arial"/>
              <a:buChar char="•"/>
            </a:pPr>
            <a:r>
              <a:rPr lang="en-US" baseline="0" dirty="0" smtClean="0"/>
              <a:t>resources and literature about FLCs</a:t>
            </a:r>
          </a:p>
          <a:p>
            <a:pPr marL="171450" indent="-171450">
              <a:buFont typeface="Arial"/>
              <a:buChar char="•"/>
            </a:pPr>
            <a:r>
              <a:rPr lang="en-US" baseline="0" dirty="0" smtClean="0"/>
              <a:t>a few of the practical considerations.</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24</a:t>
            </a:fld>
            <a:endParaRPr lang="en-US"/>
          </a:p>
        </p:txBody>
      </p:sp>
    </p:spTree>
    <p:extLst>
      <p:ext uri="{BB962C8B-B14F-4D97-AF65-F5344CB8AC3E}">
        <p14:creationId xmlns:p14="http://schemas.microsoft.com/office/powerpoint/2010/main" val="33573280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endParaRPr lang="en-US" baseline="0" dirty="0" smtClean="0"/>
          </a:p>
          <a:p>
            <a:pPr marL="171450" indent="-171450">
              <a:buFont typeface="Arial"/>
              <a:buChar char="•"/>
            </a:pPr>
            <a:r>
              <a:rPr lang="en-US" baseline="0" dirty="0" smtClean="0"/>
              <a:t>CELTUA and the University Libraries shared cost </a:t>
            </a:r>
          </a:p>
          <a:p>
            <a:pPr marL="171450" indent="-171450">
              <a:buFont typeface="Arial"/>
              <a:buChar char="•"/>
            </a:pPr>
            <a:r>
              <a:rPr lang="en-US" baseline="0" dirty="0" smtClean="0"/>
              <a:t>most used for professional development funds for participants</a:t>
            </a:r>
          </a:p>
          <a:p>
            <a:pPr marL="171450" indent="-171450">
              <a:buFont typeface="Arial"/>
              <a:buChar char="•"/>
            </a:pPr>
            <a:r>
              <a:rPr lang="en-US" baseline="0" dirty="0" smtClean="0"/>
              <a:t>$250-$500 per person per year. 14 participants @ $500</a:t>
            </a:r>
          </a:p>
          <a:p>
            <a:pPr marL="628650" lvl="1" indent="-171450">
              <a:buFont typeface="Arial"/>
              <a:buChar char="•"/>
            </a:pPr>
            <a:r>
              <a:rPr lang="en-US" baseline="0" dirty="0" smtClean="0"/>
              <a:t>conference travel or registration, a piece of technology that would enhance their job</a:t>
            </a:r>
          </a:p>
          <a:p>
            <a:pPr marL="171450" lvl="0" indent="-171450">
              <a:buFont typeface="Arial"/>
              <a:buChar char="•"/>
            </a:pPr>
            <a:r>
              <a:rPr lang="en-US" baseline="0" dirty="0" smtClean="0"/>
              <a:t>$7000 – by far the biggest expense</a:t>
            </a:r>
          </a:p>
          <a:p>
            <a:pPr marL="171450" lvl="0" indent="-171450">
              <a:buFont typeface="Arial"/>
              <a:buChar char="•"/>
            </a:pPr>
            <a:r>
              <a:rPr lang="en-US" baseline="0" dirty="0" smtClean="0"/>
              <a:t>not necessary to spend $500 a head</a:t>
            </a:r>
          </a:p>
          <a:p>
            <a:pPr marL="171450" lvl="0" indent="-171450">
              <a:buFont typeface="Arial"/>
              <a:buChar char="•"/>
            </a:pPr>
            <a:r>
              <a:rPr lang="en-US" baseline="0" dirty="0" smtClean="0"/>
              <a:t>funds help attract faculty and let them know that their participation has value.</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25</a:t>
            </a:fld>
            <a:endParaRPr lang="en-US"/>
          </a:p>
        </p:txBody>
      </p:sp>
    </p:spTree>
    <p:extLst>
      <p:ext uri="{BB962C8B-B14F-4D97-AF65-F5344CB8AC3E}">
        <p14:creationId xmlns:p14="http://schemas.microsoft.com/office/powerpoint/2010/main" val="33573280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a:t>
            </a:r>
          </a:p>
          <a:p>
            <a:pPr marL="171450" indent="-171450">
              <a:buFont typeface="Arial"/>
              <a:buChar char="•"/>
            </a:pPr>
            <a:r>
              <a:rPr lang="en-US" dirty="0" smtClean="0"/>
              <a:t>Miami</a:t>
            </a:r>
            <a:r>
              <a:rPr lang="en-US" baseline="0" dirty="0" smtClean="0"/>
              <a:t> has CELTUA and the Libraries for funding</a:t>
            </a:r>
          </a:p>
          <a:p>
            <a:pPr marL="171450" indent="-171450">
              <a:buFont typeface="Arial"/>
              <a:buChar char="•"/>
            </a:pPr>
            <a:r>
              <a:rPr lang="en-US" baseline="0" dirty="0" smtClean="0"/>
              <a:t>you probably have something similar, although it is likely called something else</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26</a:t>
            </a:fld>
            <a:endParaRPr lang="en-US"/>
          </a:p>
        </p:txBody>
      </p:sp>
    </p:spTree>
    <p:extLst>
      <p:ext uri="{BB962C8B-B14F-4D97-AF65-F5344CB8AC3E}">
        <p14:creationId xmlns:p14="http://schemas.microsoft.com/office/powerpoint/2010/main" val="33573280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JEN: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school’s office for scholarly communication</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may be a case of “partnering with yourself” but may have a different budget line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support from</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provost’s office</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university’s research and grants</a:t>
            </a:r>
            <a:r>
              <a:rPr lang="en-US" baseline="0" dirty="0" smtClean="0"/>
              <a:t> office</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grants themselves. </a:t>
            </a:r>
            <a:endParaRPr lang="en-US" dirty="0" smtClean="0"/>
          </a:p>
          <a:p>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27</a:t>
            </a:fld>
            <a:endParaRPr lang="en-US"/>
          </a:p>
        </p:txBody>
      </p:sp>
    </p:spTree>
    <p:extLst>
      <p:ext uri="{BB962C8B-B14F-4D97-AF65-F5344CB8AC3E}">
        <p14:creationId xmlns:p14="http://schemas.microsoft.com/office/powerpoint/2010/main" val="33573280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 </a:t>
            </a:r>
          </a:p>
          <a:p>
            <a:pPr marL="171450" indent="-171450">
              <a:buFont typeface="Arial"/>
              <a:buChar char="•"/>
            </a:pPr>
            <a:r>
              <a:rPr lang="en-US" dirty="0" smtClean="0"/>
              <a:t>advertising, marketing, outreach, and promotion</a:t>
            </a:r>
          </a:p>
          <a:p>
            <a:pPr marL="171450" indent="-171450">
              <a:buFont typeface="Arial"/>
              <a:buChar char="•"/>
            </a:pPr>
            <a:r>
              <a:rPr lang="en-US" baseline="0" dirty="0" smtClean="0"/>
              <a:t>CELTUA announces on website and through their listserv - well-known structure, w/people who want to participate in any FLC every year</a:t>
            </a:r>
          </a:p>
          <a:p>
            <a:pPr marL="171450" indent="-171450">
              <a:buFont typeface="Arial"/>
              <a:buChar char="•"/>
            </a:pPr>
            <a:r>
              <a:rPr lang="en-US" baseline="0" dirty="0" smtClean="0"/>
              <a:t>still had to do a fair amount of outreach</a:t>
            </a:r>
          </a:p>
          <a:p>
            <a:pPr marL="628650" lvl="1" indent="-171450">
              <a:buFont typeface="Arial"/>
              <a:buChar char="•"/>
            </a:pPr>
            <a:r>
              <a:rPr lang="en-US" baseline="0" dirty="0" smtClean="0"/>
              <a:t>developed a “pitch” email that liaison librarians could send to their faculty, &amp; asked the liaisons to help with recruitment.</a:t>
            </a:r>
          </a:p>
          <a:p>
            <a:pPr marL="628650" lvl="1" indent="-171450">
              <a:buFont typeface="Arial"/>
              <a:buChar char="•"/>
            </a:pPr>
            <a:r>
              <a:rPr lang="en-US" dirty="0" smtClean="0"/>
              <a:t>developed an email list of faculty who had already shown an interest in open access or scholarly communication</a:t>
            </a:r>
          </a:p>
          <a:p>
            <a:pPr marL="1085850" lvl="2" indent="-171450">
              <a:buFont typeface="Arial"/>
              <a:buChar char="•"/>
            </a:pPr>
            <a:r>
              <a:rPr lang="en-US" dirty="0" smtClean="0"/>
              <a:t>questions about copyright</a:t>
            </a:r>
            <a:r>
              <a:rPr lang="en-US" baseline="0" dirty="0" smtClean="0"/>
              <a:t> or data management plans </a:t>
            </a:r>
          </a:p>
          <a:p>
            <a:pPr marL="1085850" lvl="2" indent="-171450">
              <a:buFont typeface="Arial"/>
              <a:buChar char="•"/>
            </a:pPr>
            <a:r>
              <a:rPr lang="en-US" baseline="0" dirty="0" smtClean="0"/>
              <a:t>people who had already created a profile or uploaded their work to our institutional repository</a:t>
            </a:r>
          </a:p>
          <a:p>
            <a:pPr marL="628650" lvl="1" indent="-171450">
              <a:buFont typeface="Arial"/>
              <a:buChar char="•"/>
            </a:pPr>
            <a:r>
              <a:rPr lang="en-US" baseline="0" dirty="0" smtClean="0"/>
              <a:t>sent out individual, targeted emails to every single one of these people. </a:t>
            </a:r>
          </a:p>
          <a:p>
            <a:pPr marL="628650" lvl="1" indent="-171450">
              <a:buFont typeface="Arial"/>
              <a:buChar char="•"/>
            </a:pPr>
            <a:r>
              <a:rPr lang="en-US" baseline="0" dirty="0" smtClean="0"/>
              <a:t>generated a lot of interest</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28</a:t>
            </a:fld>
            <a:endParaRPr lang="en-US"/>
          </a:p>
        </p:txBody>
      </p:sp>
    </p:spTree>
    <p:extLst>
      <p:ext uri="{BB962C8B-B14F-4D97-AF65-F5344CB8AC3E}">
        <p14:creationId xmlns:p14="http://schemas.microsoft.com/office/powerpoint/2010/main" val="33573280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JEN:</a:t>
            </a:r>
          </a:p>
          <a:p>
            <a:pPr marL="171450" indent="-171450">
              <a:buFont typeface="Arial"/>
              <a:buChar char="•"/>
            </a:pPr>
            <a:r>
              <a:rPr lang="en-US" baseline="0" dirty="0" smtClean="0"/>
              <a:t>“most successful way we’ve had to reach our community regarding open access and scholarly communication” </a:t>
            </a:r>
          </a:p>
          <a:p>
            <a:pPr marL="171450" indent="-171450">
              <a:buFont typeface="Arial"/>
              <a:buChar char="•"/>
            </a:pPr>
            <a:r>
              <a:rPr lang="en-US" baseline="0" dirty="0" smtClean="0"/>
              <a:t>Reaching 14 people may not sound like it’s making an impact,</a:t>
            </a:r>
          </a:p>
          <a:p>
            <a:pPr marL="171450" indent="-171450">
              <a:buFont typeface="Arial"/>
              <a:buChar char="•"/>
            </a:pPr>
            <a:r>
              <a:rPr lang="en-US" baseline="0" dirty="0" smtClean="0"/>
              <a:t>those 14 people involved w/ faculty meetings, </a:t>
            </a:r>
            <a:r>
              <a:rPr lang="en-US" baseline="0" dirty="0" err="1" smtClean="0"/>
              <a:t>p&amp;t</a:t>
            </a:r>
            <a:r>
              <a:rPr lang="en-US" baseline="0" dirty="0" smtClean="0"/>
              <a:t> meetings, and who talk to colleagues every single day. </a:t>
            </a:r>
          </a:p>
          <a:p>
            <a:pPr marL="171450" indent="-171450">
              <a:buFont typeface="Arial"/>
              <a:buChar char="•"/>
            </a:pPr>
            <a:r>
              <a:rPr lang="en-US" baseline="0" dirty="0" smtClean="0"/>
              <a:t>Information spread naturally and organically</a:t>
            </a:r>
          </a:p>
          <a:p>
            <a:pPr marL="171450" indent="-171450">
              <a:buFont typeface="Arial"/>
              <a:buChar char="•"/>
            </a:pPr>
            <a:r>
              <a:rPr lang="en-US" baseline="0" dirty="0" smtClean="0"/>
              <a:t>has made an impact on our campus. </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29</a:t>
            </a:fld>
            <a:endParaRPr lang="en-US"/>
          </a:p>
        </p:txBody>
      </p:sp>
    </p:spTree>
    <p:extLst>
      <p:ext uri="{BB962C8B-B14F-4D97-AF65-F5344CB8AC3E}">
        <p14:creationId xmlns:p14="http://schemas.microsoft.com/office/powerpoint/2010/main" val="3357328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a:t>
            </a:r>
          </a:p>
          <a:p>
            <a:pPr marL="171450" indent="-171450">
              <a:buFont typeface="Arial" panose="020B0604020202020204" pitchFamily="34" charset="0"/>
              <a:buChar char="•"/>
            </a:pPr>
            <a:r>
              <a:rPr lang="en-US" dirty="0" smtClean="0"/>
              <a:t>The Challenge</a:t>
            </a:r>
          </a:p>
          <a:p>
            <a:pPr marL="628650" lvl="1" indent="-171450">
              <a:buFont typeface="Arial" panose="020B0604020202020204" pitchFamily="34" charset="0"/>
              <a:buChar char="•"/>
            </a:pPr>
            <a:r>
              <a:rPr lang="en-US" dirty="0" smtClean="0"/>
              <a:t>While MU has a large and active body of faculty performing research and publishing,</a:t>
            </a:r>
            <a:r>
              <a:rPr lang="en-US" baseline="0" dirty="0" smtClean="0"/>
              <a:t> the university community is conservative and has been slow to recognize changes in scholarly communication.</a:t>
            </a:r>
          </a:p>
          <a:p>
            <a:pPr marL="628650" lvl="1" indent="-171450">
              <a:buFont typeface="Arial" panose="020B0604020202020204" pitchFamily="34" charset="0"/>
              <a:buChar char="•"/>
            </a:pPr>
            <a:r>
              <a:rPr lang="en-US" baseline="0" dirty="0" smtClean="0"/>
              <a:t>Our goal was to increase conversation about open access on campus and to eventually create an open access policy for the entire campus.</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3</a:t>
            </a:fld>
            <a:endParaRPr lang="en-US"/>
          </a:p>
        </p:txBody>
      </p:sp>
    </p:spTree>
    <p:extLst>
      <p:ext uri="{BB962C8B-B14F-4D97-AF65-F5344CB8AC3E}">
        <p14:creationId xmlns:p14="http://schemas.microsoft.com/office/powerpoint/2010/main" val="25653687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JEN: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contact us!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contact information is on the last slide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will upload to </a:t>
            </a:r>
            <a:r>
              <a:rPr lang="en-US" baseline="0" dirty="0" err="1" smtClean="0"/>
              <a:t>Slideshare</a:t>
            </a:r>
            <a:r>
              <a:rPr lang="en-US" baseline="0" dirty="0" smtClean="0"/>
              <a:t> and to our institutional repository. </a:t>
            </a:r>
            <a:endParaRPr lang="en-US" dirty="0" smtClean="0"/>
          </a:p>
          <a:p>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30</a:t>
            </a:fld>
            <a:endParaRPr lang="en-US"/>
          </a:p>
        </p:txBody>
      </p:sp>
    </p:spTree>
    <p:extLst>
      <p:ext uri="{BB962C8B-B14F-4D97-AF65-F5344CB8AC3E}">
        <p14:creationId xmlns:p14="http://schemas.microsoft.com/office/powerpoint/2010/main" val="33573280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 </a:t>
            </a:r>
            <a:r>
              <a:rPr lang="en-US" dirty="0" err="1" smtClean="0"/>
              <a:t>Bazeley</a:t>
            </a:r>
            <a:r>
              <a:rPr lang="en-US" dirty="0" smtClean="0"/>
              <a:t>:</a:t>
            </a:r>
            <a:r>
              <a:rPr lang="en-US" baseline="0" dirty="0" smtClean="0"/>
              <a:t> </a:t>
            </a:r>
            <a:r>
              <a:rPr lang="en-US" baseline="0" dirty="0" err="1" smtClean="0"/>
              <a:t>bazelejw@miamioh.edu</a:t>
            </a:r>
            <a:endParaRPr lang="en-US" baseline="0" dirty="0" smtClean="0"/>
          </a:p>
          <a:p>
            <a:r>
              <a:rPr lang="en-US" baseline="0" dirty="0" smtClean="0"/>
              <a:t>Jen Waller: </a:t>
            </a:r>
            <a:r>
              <a:rPr lang="en-US" baseline="0" dirty="0" err="1" smtClean="0"/>
              <a:t>jenwaller@miamioh.edu</a:t>
            </a:r>
            <a:r>
              <a:rPr lang="en-US" baseline="0" dirty="0" smtClean="0"/>
              <a:t> or @</a:t>
            </a:r>
            <a:r>
              <a:rPr lang="en-US" baseline="0" dirty="0" err="1" smtClean="0"/>
              <a:t>jenniferwaller</a:t>
            </a:r>
            <a:r>
              <a:rPr lang="en-US" baseline="0" dirty="0" smtClean="0"/>
              <a:t> </a:t>
            </a:r>
            <a:r>
              <a:rPr lang="en-US" baseline="0" smtClean="0"/>
              <a:t>on Twitter</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37</a:t>
            </a:fld>
            <a:endParaRPr lang="en-US"/>
          </a:p>
        </p:txBody>
      </p:sp>
    </p:spTree>
    <p:extLst>
      <p:ext uri="{BB962C8B-B14F-4D97-AF65-F5344CB8AC3E}">
        <p14:creationId xmlns:p14="http://schemas.microsoft.com/office/powerpoint/2010/main" val="2755306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JENNIFER</a:t>
            </a:r>
          </a:p>
          <a:p>
            <a:pPr marL="171450" indent="-171450">
              <a:buFont typeface="Arial" panose="020B0604020202020204" pitchFamily="34" charset="0"/>
              <a:buChar char="•"/>
            </a:pPr>
            <a:r>
              <a:rPr lang="en-US" b="0" dirty="0" smtClean="0"/>
              <a:t>Previous Efforts</a:t>
            </a: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library formed a Scholarly Communication working group in 2009 both to support the formation and maintenance of the library’s institutional repository (called the Scholarly Commons) as well as to educate librarians, faculty, and the university community at large on current issues in scholarly communication.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members of the working group initially prepared presentations on open access, scholarly communication, and journal costs to present to individual departments around campus.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faculty were clearly interested in the issues at hand, but presentations had the unfortunate effect of generating hostility about subscription costs and open access rather than starting a dialogue amongst concerned parties.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open access resolution drafted and presented to the Council of Academic Deans (COAD) in 2010 but was not widely accepted and ultimately not implemented.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working group created a LibGuide for open access and copyright, but it was not widely utilized by faculty or students.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Some of the group’s most successful efforts were in offering copyright seminars for faculty, increasing faculty participation in the institutional repository, and establishing a stronger scholarly communication presence on campus through social media and the celebration of Open Access week on campus.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these successes helped to overcome some faculty skepticism, but group struggled with a way to educate researchers on campus in a focused and deliberate manner.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At end of 2011, group discussed idea of using a Faculty Learning Community (FLC) to educate a finite group of university community members on issues in scholarly communication.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The FLC was an appealing idea for several reasons.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university community has high participation rate in FLCs both because they are important additions to tenure-seeking faculty resumes and because FLC offers each participating member a professional</a:t>
            </a:r>
            <a:r>
              <a:rPr lang="en-US" sz="1200" b="0" kern="1200" baseline="0" dirty="0" smtClean="0">
                <a:solidFill>
                  <a:schemeClr val="tx1"/>
                </a:solidFill>
                <a:effectLst/>
                <a:latin typeface="+mn-lt"/>
                <a:ea typeface="+mn-ea"/>
                <a:cs typeface="+mn-cs"/>
              </a:rPr>
              <a:t> development </a:t>
            </a:r>
            <a:r>
              <a:rPr lang="en-US" sz="1200" b="0" kern="1200" dirty="0" smtClean="0">
                <a:solidFill>
                  <a:schemeClr val="tx1"/>
                </a:solidFill>
                <a:effectLst/>
                <a:latin typeface="+mn-lt"/>
                <a:ea typeface="+mn-ea"/>
                <a:cs typeface="+mn-cs"/>
              </a:rPr>
              <a:t>stipend to be used on educational materials.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scholarly communication issues affect so many portions of research lifecycle—an FLC could accommodate multiple stakeholders in process</a:t>
            </a:r>
            <a:endParaRPr lang="en-US" b="0" dirty="0" smtClean="0">
              <a:effectLst/>
            </a:endParaRPr>
          </a:p>
          <a:p>
            <a:pPr marL="171450" indent="-171450">
              <a:buFont typeface="Arial" panose="020B0604020202020204" pitchFamily="34" charset="0"/>
              <a:buChar char="•"/>
            </a:pPr>
            <a:r>
              <a:rPr lang="en-US" sz="1200" b="0" kern="1200" dirty="0" smtClean="0">
                <a:solidFill>
                  <a:schemeClr val="tx1"/>
                </a:solidFill>
                <a:effectLst/>
                <a:latin typeface="+mn-lt"/>
                <a:ea typeface="+mn-ea"/>
                <a:cs typeface="+mn-cs"/>
              </a:rPr>
              <a:t>With support from library administration, three librarians volunteered as potential co-facilitators for the FLC, and moved forward in preparing a description and proposal for an FLC on scholarly communication for the 2012/2013 school year.</a:t>
            </a:r>
            <a:endParaRPr lang="en-US" b="0" dirty="0"/>
          </a:p>
        </p:txBody>
      </p:sp>
      <p:sp>
        <p:nvSpPr>
          <p:cNvPr id="4" name="Slide Number Placeholder 3"/>
          <p:cNvSpPr>
            <a:spLocks noGrp="1"/>
          </p:cNvSpPr>
          <p:nvPr>
            <p:ph type="sldNum" sz="quarter" idx="10"/>
          </p:nvPr>
        </p:nvSpPr>
        <p:spPr/>
        <p:txBody>
          <a:bodyPr/>
          <a:lstStyle/>
          <a:p>
            <a:fld id="{828708DF-F17B-0746-95C5-D2685E50C98B}" type="slidenum">
              <a:rPr lang="en-US" smtClean="0"/>
              <a:t>4</a:t>
            </a:fld>
            <a:endParaRPr lang="en-US"/>
          </a:p>
        </p:txBody>
      </p:sp>
    </p:spTree>
    <p:extLst>
      <p:ext uri="{BB962C8B-B14F-4D97-AF65-F5344CB8AC3E}">
        <p14:creationId xmlns:p14="http://schemas.microsoft.com/office/powerpoint/2010/main" val="3104495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JENNIFER</a:t>
            </a: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What is an FLC? </a:t>
            </a:r>
            <a:endParaRPr lang="en-US" b="0" dirty="0" smtClean="0">
              <a:effectLst/>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Center for the Enhancement of Learning, Teaching, and University Assessment (CELTUA)</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FLCs are sponsored by Miami University's Center for Learning, Teaching, and University Assessment.</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CELTUA is a community that serves a number of purposes within Miami University, including supporting both long-term and short-term Faculty Learning Communities (FLCs) and workshops/seminars.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also offer grants and awards to support innovative teaching and help the university’s programs to assess their effectiveness as educators.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CELTUA organizes and hosts annual Lilly Conference on College Teaching and also publishes several journals on teaching and learning</a:t>
            </a:r>
            <a:endParaRPr lang="en-US" b="0" dirty="0" smtClean="0">
              <a:effectLst/>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FLCs in General</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A faculty learning community (FLC) is a group of trans-disciplinary faculty, graduate students and professional staff group of size 6-15 or more (8 to 12 is the recommended size) engaging in an active, collaborative, yearlong program with a curriculum about enhancing teaching and learning and with frequent seminars and activities that provide learning, development, </a:t>
            </a:r>
            <a:r>
              <a:rPr lang="en-US" sz="1200" b="0" kern="1200" dirty="0" err="1" smtClean="0">
                <a:solidFill>
                  <a:schemeClr val="tx1"/>
                </a:solidFill>
                <a:effectLst/>
                <a:latin typeface="+mn-lt"/>
                <a:ea typeface="+mn-ea"/>
                <a:cs typeface="+mn-cs"/>
              </a:rPr>
              <a:t>transdisciplinarity</a:t>
            </a:r>
            <a:r>
              <a:rPr lang="en-US" sz="1200" b="0" kern="1200" dirty="0" smtClean="0">
                <a:solidFill>
                  <a:schemeClr val="tx1"/>
                </a:solidFill>
                <a:effectLst/>
                <a:latin typeface="+mn-lt"/>
                <a:ea typeface="+mn-ea"/>
                <a:cs typeface="+mn-cs"/>
              </a:rPr>
              <a:t>, the scholarship of teaching and learning, and community building.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smtClean="0">
                <a:solidFill>
                  <a:schemeClr val="tx1"/>
                </a:solidFill>
                <a:effectLst/>
                <a:latin typeface="+mn-lt"/>
                <a:ea typeface="+mn-ea"/>
                <a:cs typeface="+mn-cs"/>
              </a:rPr>
              <a:t>purpose of the FLC is to provide a structured environment for members to meet together and explore some of the teaching and professional development issues they encounter as faculty, staff, or as graduate students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an FLC may select a focus course or project to try out innovations, assess resulting student learning, and prepare a course or project mini-portfolio to show the results; engage in triweekly seminars and some retreats; work with student associates; and present project results to the campus and at national conferences. </a:t>
            </a: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Miami University has been running FLCs since the 1970s.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Prior to the FLC for Scholarly Communication, an FLC on Information Literacy existed from 2004 until 2012, helping more than 110 faculty, librarians, and staff members work together to enhance information literacy on campus. Each year a new group identified student struggles with information literacy, discussed them with students, and together devised methods to address those struggles.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In 2012, the facilitator retired from Information Literacy FLC after eight successful years.</a:t>
            </a:r>
            <a:endParaRPr lang="en-US" b="0" dirty="0" smtClean="0">
              <a:effectLst/>
            </a:endParaRPr>
          </a:p>
        </p:txBody>
      </p:sp>
      <p:sp>
        <p:nvSpPr>
          <p:cNvPr id="4" name="Slide Number Placeholder 3"/>
          <p:cNvSpPr>
            <a:spLocks noGrp="1"/>
          </p:cNvSpPr>
          <p:nvPr>
            <p:ph type="sldNum" sz="quarter" idx="10"/>
          </p:nvPr>
        </p:nvSpPr>
        <p:spPr/>
        <p:txBody>
          <a:bodyPr/>
          <a:lstStyle/>
          <a:p>
            <a:fld id="{828708DF-F17B-0746-95C5-D2685E50C98B}" type="slidenum">
              <a:rPr lang="en-US" smtClean="0"/>
              <a:t>5</a:t>
            </a:fld>
            <a:endParaRPr lang="en-US"/>
          </a:p>
        </p:txBody>
      </p:sp>
    </p:spTree>
    <p:extLst>
      <p:ext uri="{BB962C8B-B14F-4D97-AF65-F5344CB8AC3E}">
        <p14:creationId xmlns:p14="http://schemas.microsoft.com/office/powerpoint/2010/main" val="1961315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JENNIFER</a:t>
            </a: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Process of creating an FLC - Preparation, Set-Up</a:t>
            </a: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2012/2013 Timeline</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January 2012: began prepping description and proposal for 2012 FLC</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February 24, 2012: FLC proposal accepted by CELTUA</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March 1, 2012: call for applications sent out</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April 16, 2012: deadline for application submission (16 applications total)</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May 1, 2012: decisions on applicants made and invitations sent out (12 total members and 3 co-facilitators)</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September 11, 2012: first FLC meeting (2012)</a:t>
            </a:r>
            <a:endParaRPr lang="en-US" b="0" dirty="0" smtClean="0">
              <a:effectLst/>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The Scholarly Communication FLC</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original description and proposed activities 2012/2013</a:t>
            </a:r>
            <a:endParaRPr lang="en-US" b="0" dirty="0" smtClean="0">
              <a:effectLst/>
            </a:endParaRPr>
          </a:p>
          <a:p>
            <a:pPr marL="1085850" lvl="2" indent="-171450">
              <a:buFont typeface="Arial" panose="020B0604020202020204" pitchFamily="34" charset="0"/>
              <a:buChar char="•"/>
            </a:pPr>
            <a:r>
              <a:rPr lang="en-US" sz="1200" b="0" i="1" kern="1200" dirty="0" smtClean="0">
                <a:solidFill>
                  <a:schemeClr val="tx1"/>
                </a:solidFill>
                <a:effectLst/>
                <a:latin typeface="+mn-lt"/>
                <a:ea typeface="+mn-ea"/>
                <a:cs typeface="+mn-cs"/>
              </a:rPr>
              <a:t>Description</a:t>
            </a:r>
            <a:r>
              <a:rPr lang="en-US" sz="1200" b="0" kern="1200" dirty="0" smtClean="0">
                <a:solidFill>
                  <a:schemeClr val="tx1"/>
                </a:solidFill>
                <a:effectLst/>
                <a:latin typeface="+mn-lt"/>
                <a:ea typeface="+mn-ea"/>
                <a:cs typeface="+mn-cs"/>
              </a:rPr>
              <a:t>: This Faculty Learning Community will focus on the process of communication itself: how scholars find information, create knowledge, and communicate among themselves, with students, and beyond the academy with other audiences. Members will participate in a public event sharing the results of the FLC with the Miami Community.</a:t>
            </a:r>
            <a:endParaRPr lang="en-US" b="0" dirty="0" smtClean="0">
              <a:effectLst/>
            </a:endParaRPr>
          </a:p>
          <a:p>
            <a:pPr marL="1085850" lvl="2" indent="-171450">
              <a:buFont typeface="Arial" panose="020B0604020202020204" pitchFamily="34" charset="0"/>
              <a:buChar char="•"/>
            </a:pPr>
            <a:r>
              <a:rPr lang="en-US" sz="1200" b="0" i="1" kern="1200" dirty="0" smtClean="0">
                <a:solidFill>
                  <a:schemeClr val="tx1"/>
                </a:solidFill>
                <a:effectLst/>
                <a:latin typeface="+mn-lt"/>
                <a:ea typeface="+mn-ea"/>
                <a:cs typeface="+mn-cs"/>
              </a:rPr>
              <a:t>Amount</a:t>
            </a:r>
            <a:r>
              <a:rPr lang="en-US" sz="1200" b="0" kern="1200" dirty="0" smtClean="0">
                <a:solidFill>
                  <a:schemeClr val="tx1"/>
                </a:solidFill>
                <a:effectLst/>
                <a:latin typeface="+mn-lt"/>
                <a:ea typeface="+mn-ea"/>
                <a:cs typeface="+mn-cs"/>
              </a:rPr>
              <a:t>: Each participant has available up to $500 to support his or her efforts, for example, purchase of hardware or software, travel to conferences, </a:t>
            </a:r>
            <a:r>
              <a:rPr lang="en-US" sz="1200" b="0" kern="1200" dirty="0" err="1" smtClean="0">
                <a:solidFill>
                  <a:schemeClr val="tx1"/>
                </a:solidFill>
                <a:effectLst/>
                <a:latin typeface="+mn-lt"/>
                <a:ea typeface="+mn-ea"/>
                <a:cs typeface="+mn-cs"/>
              </a:rPr>
              <a:t>etc</a:t>
            </a:r>
            <a:endParaRPr lang="en-US" b="0" dirty="0" smtClean="0">
              <a:effectLst/>
            </a:endParaRPr>
          </a:p>
          <a:p>
            <a:pPr marL="1085850" lvl="2" indent="-171450">
              <a:buFont typeface="Arial" panose="020B0604020202020204" pitchFamily="34" charset="0"/>
              <a:buChar char="•"/>
            </a:pPr>
            <a:r>
              <a:rPr lang="en-US" sz="1200" b="0" i="1" kern="1200" dirty="0" smtClean="0">
                <a:solidFill>
                  <a:schemeClr val="tx1"/>
                </a:solidFill>
                <a:effectLst/>
                <a:latin typeface="+mn-lt"/>
                <a:ea typeface="+mn-ea"/>
                <a:cs typeface="+mn-cs"/>
              </a:rPr>
              <a:t>Eligibility</a:t>
            </a:r>
            <a:r>
              <a:rPr lang="en-US" sz="1200" b="0" kern="1200" dirty="0" smtClean="0">
                <a:solidFill>
                  <a:schemeClr val="tx1"/>
                </a:solidFill>
                <a:effectLst/>
                <a:latin typeface="+mn-lt"/>
                <a:ea typeface="+mn-ea"/>
                <a:cs typeface="+mn-cs"/>
              </a:rPr>
              <a:t>: Full-time and part-time faculty, administrative staff, graduate assistants, librarians</a:t>
            </a:r>
            <a:endParaRPr lang="en-US" b="0" dirty="0" smtClean="0">
              <a:effectLst/>
            </a:endParaRPr>
          </a:p>
          <a:p>
            <a:pPr marL="1085850" lvl="2" indent="-171450">
              <a:buFont typeface="Arial" panose="020B0604020202020204" pitchFamily="34" charset="0"/>
              <a:buChar char="•"/>
            </a:pPr>
            <a:r>
              <a:rPr lang="en-US" sz="1200" b="0" i="1" kern="1200" dirty="0" smtClean="0">
                <a:solidFill>
                  <a:schemeClr val="tx1"/>
                </a:solidFill>
                <a:effectLst/>
                <a:latin typeface="+mn-lt"/>
                <a:ea typeface="+mn-ea"/>
                <a:cs typeface="+mn-cs"/>
              </a:rPr>
              <a:t>Selection</a:t>
            </a:r>
            <a:r>
              <a:rPr lang="en-US" sz="1200" b="0" kern="1200" dirty="0" smtClean="0">
                <a:solidFill>
                  <a:schemeClr val="tx1"/>
                </a:solidFill>
                <a:effectLst/>
                <a:latin typeface="+mn-lt"/>
                <a:ea typeface="+mn-ea"/>
                <a:cs typeface="+mn-cs"/>
              </a:rPr>
              <a:t>: The FLC's facilitator will choose the FLC members based on answers on the application form.</a:t>
            </a:r>
            <a:endParaRPr lang="en-US" b="0" dirty="0" smtClean="0">
              <a:effectLst/>
            </a:endParaRPr>
          </a:p>
          <a:p>
            <a:pPr marL="1085850" lvl="2" indent="-171450">
              <a:buFont typeface="Arial" panose="020B0604020202020204" pitchFamily="34" charset="0"/>
              <a:buChar char="•"/>
            </a:pPr>
            <a:r>
              <a:rPr lang="en-US" sz="1200" b="0" i="1" kern="1200" dirty="0" smtClean="0">
                <a:solidFill>
                  <a:schemeClr val="tx1"/>
                </a:solidFill>
                <a:effectLst/>
                <a:latin typeface="+mn-lt"/>
                <a:ea typeface="+mn-ea"/>
                <a:cs typeface="+mn-cs"/>
              </a:rPr>
              <a:t>Submission</a:t>
            </a:r>
            <a:r>
              <a:rPr lang="en-US" sz="1200" b="0" kern="1200" dirty="0" smtClean="0">
                <a:solidFill>
                  <a:schemeClr val="tx1"/>
                </a:solidFill>
                <a:effectLst/>
                <a:latin typeface="+mn-lt"/>
                <a:ea typeface="+mn-ea"/>
                <a:cs typeface="+mn-cs"/>
              </a:rPr>
              <a:t>: Please send an electronic copy of your </a:t>
            </a:r>
            <a:r>
              <a:rPr lang="en-US" sz="1200" b="0" kern="1200" dirty="0" smtClean="0">
                <a:solidFill>
                  <a:schemeClr val="tx1"/>
                </a:solidFill>
                <a:effectLst/>
                <a:latin typeface="+mn-lt"/>
                <a:ea typeface="+mn-ea"/>
                <a:cs typeface="+mn-cs"/>
                <a:hlinkClick r:id="rId3"/>
              </a:rPr>
              <a:t>application</a:t>
            </a:r>
            <a:r>
              <a:rPr lang="en-US" sz="1200" b="0" kern="1200" dirty="0" smtClean="0">
                <a:solidFill>
                  <a:schemeClr val="tx1"/>
                </a:solidFill>
                <a:effectLst/>
                <a:latin typeface="+mn-lt"/>
                <a:ea typeface="+mn-ea"/>
                <a:cs typeface="+mn-cs"/>
              </a:rPr>
              <a:t> to CELTUA and one original application with your signature page via campus mail to CELTUA.</a:t>
            </a:r>
            <a:endParaRPr lang="en-US" b="0" dirty="0" smtClean="0">
              <a:effectLst/>
            </a:endParaRPr>
          </a:p>
          <a:p>
            <a:pPr marL="1085850" lvl="2" indent="-171450">
              <a:buFont typeface="Arial" panose="020B0604020202020204" pitchFamily="34" charset="0"/>
              <a:buChar char="•"/>
            </a:pPr>
            <a:r>
              <a:rPr lang="en-US" sz="1200" b="0" i="1" kern="1200" dirty="0" smtClean="0">
                <a:solidFill>
                  <a:schemeClr val="tx1"/>
                </a:solidFill>
                <a:effectLst/>
                <a:latin typeface="+mn-lt"/>
                <a:ea typeface="+mn-ea"/>
                <a:cs typeface="+mn-cs"/>
              </a:rPr>
              <a:t>Due Date</a:t>
            </a:r>
            <a:r>
              <a:rPr lang="en-US" sz="1200" b="0" kern="1200" dirty="0" smtClean="0">
                <a:solidFill>
                  <a:schemeClr val="tx1"/>
                </a:solidFill>
                <a:effectLst/>
                <a:latin typeface="+mn-lt"/>
                <a:ea typeface="+mn-ea"/>
                <a:cs typeface="+mn-cs"/>
              </a:rPr>
              <a:t>: Applications due April 16, 2012.</a:t>
            </a:r>
            <a:endParaRPr lang="en-US" b="0" dirty="0" smtClean="0">
              <a:effectLst/>
            </a:endParaRPr>
          </a:p>
          <a:p>
            <a:pPr marL="1085850" lvl="2" indent="-171450">
              <a:buFont typeface="Arial" panose="020B0604020202020204" pitchFamily="34" charset="0"/>
              <a:buChar char="•"/>
            </a:pPr>
            <a:r>
              <a:rPr lang="en-US" sz="1200" b="0" i="1" kern="1200" dirty="0" smtClean="0">
                <a:solidFill>
                  <a:schemeClr val="tx1"/>
                </a:solidFill>
                <a:effectLst/>
                <a:latin typeface="+mn-lt"/>
                <a:ea typeface="+mn-ea"/>
                <a:cs typeface="+mn-cs"/>
              </a:rPr>
              <a:t>Purpose and Description - </a:t>
            </a:r>
            <a:r>
              <a:rPr lang="en-US" sz="1200" b="0" kern="1200" dirty="0" smtClean="0">
                <a:solidFill>
                  <a:schemeClr val="tx1"/>
                </a:solidFill>
                <a:effectLst/>
                <a:latin typeface="+mn-lt"/>
                <a:ea typeface="+mn-ea"/>
                <a:cs typeface="+mn-cs"/>
              </a:rPr>
              <a:t>The term "scholarly communication" is frequently used as shorthand for peer-reviewed publishing, traditionally the primary way a discipline advances. In this learning community, the focus of attention is on the process of communication itself: how scholars find information, create knowledge, and communicate among themselves, with students, and beyond the academy with other audiences. New digital capabilities (including electronic publishing, social media, institutional repositories, and copyright legislation) are profoundly impacting traditional scholarly communication. This shifting landscape affects researchers, instructors, students, publishers, scholars, and librarians dramatically. While some characterize the situation as a crisis, we would prefer to address these changes thoughtfully and in a reflective, measured fashion. Using Peter </a:t>
            </a:r>
            <a:r>
              <a:rPr lang="en-US" sz="1200" b="0" kern="1200" dirty="0" err="1" smtClean="0">
                <a:solidFill>
                  <a:schemeClr val="tx1"/>
                </a:solidFill>
                <a:effectLst/>
                <a:latin typeface="+mn-lt"/>
                <a:ea typeface="+mn-ea"/>
                <a:cs typeface="+mn-cs"/>
              </a:rPr>
              <a:t>Suber's</a:t>
            </a:r>
            <a:r>
              <a:rPr lang="en-US" sz="1200" b="0" kern="1200" dirty="0" smtClean="0">
                <a:solidFill>
                  <a:schemeClr val="tx1"/>
                </a:solidFill>
                <a:effectLst/>
                <a:latin typeface="+mn-lt"/>
                <a:ea typeface="+mn-ea"/>
                <a:cs typeface="+mn-cs"/>
              </a:rPr>
              <a:t> foundational readings as a starting point, we plan to explore the intersection of the Internet, scholarly communication, research, teaching, learning, and the sharing of knowledge.</a:t>
            </a:r>
            <a:endParaRPr lang="en-US" b="0" dirty="0"/>
          </a:p>
        </p:txBody>
      </p:sp>
      <p:sp>
        <p:nvSpPr>
          <p:cNvPr id="4" name="Slide Number Placeholder 3"/>
          <p:cNvSpPr>
            <a:spLocks noGrp="1"/>
          </p:cNvSpPr>
          <p:nvPr>
            <p:ph type="sldNum" sz="quarter" idx="10"/>
          </p:nvPr>
        </p:nvSpPr>
        <p:spPr/>
        <p:txBody>
          <a:bodyPr/>
          <a:lstStyle/>
          <a:p>
            <a:fld id="{828708DF-F17B-0746-95C5-D2685E50C98B}" type="slidenum">
              <a:rPr lang="en-US" smtClean="0"/>
              <a:t>6</a:t>
            </a:fld>
            <a:endParaRPr lang="en-US"/>
          </a:p>
        </p:txBody>
      </p:sp>
    </p:spTree>
    <p:extLst>
      <p:ext uri="{BB962C8B-B14F-4D97-AF65-F5344CB8AC3E}">
        <p14:creationId xmlns:p14="http://schemas.microsoft.com/office/powerpoint/2010/main" val="950288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a:t>
            </a:r>
          </a:p>
          <a:p>
            <a:r>
              <a:rPr lang="en-US" dirty="0" smtClean="0"/>
              <a:t>See</a:t>
            </a:r>
            <a:r>
              <a:rPr lang="en-US" baseline="0" dirty="0" smtClean="0"/>
              <a:t> slide</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7</a:t>
            </a:fld>
            <a:endParaRPr lang="en-US"/>
          </a:p>
        </p:txBody>
      </p:sp>
    </p:spTree>
    <p:extLst>
      <p:ext uri="{BB962C8B-B14F-4D97-AF65-F5344CB8AC3E}">
        <p14:creationId xmlns:p14="http://schemas.microsoft.com/office/powerpoint/2010/main" val="950288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JENNIFER</a:t>
            </a: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Choosing Members </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scholarly communication FLC received 16 applications from faculty (both full and part time, as well as faculty from both the main and regional campuses), administrative staff (primarily from Information Technology), and graduate students.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Co-facilitators chose members based on answers to the application questions, their research interests, and their university status (faculty, administrative staff, grad student)</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co-facilitators looking for applicants who demonstrated genuine interest in objectives of the FLC in relation to their role in the university community.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Thoughtful answers to questions on application were ranked highly as it was felt that this would lead to the most committed FLC members.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also important to have an equitable distribution across subject areas, since scholarly communication issues are significantly different for STEM researchers than they are for humanities scholars.  </a:t>
            </a:r>
            <a:endParaRPr lang="en-US" b="0" dirty="0" smtClean="0">
              <a:effectLst/>
            </a:endParaRPr>
          </a:p>
          <a:p>
            <a:pPr marL="1085850" lvl="2" indent="-171450">
              <a:buFont typeface="Arial" panose="020B0604020202020204" pitchFamily="34" charset="0"/>
              <a:buChar char="•"/>
            </a:pPr>
            <a:r>
              <a:rPr lang="en-US" sz="1200" b="0" kern="1200" dirty="0" smtClean="0">
                <a:solidFill>
                  <a:schemeClr val="tx1"/>
                </a:solidFill>
                <a:effectLst/>
                <a:latin typeface="+mn-lt"/>
                <a:ea typeface="+mn-ea"/>
                <a:cs typeface="+mn-cs"/>
              </a:rPr>
              <a:t>also an interest in having a mix of members from the university community--the hope was to have faculty, staff, and graduate student perspectives in our final membership.  </a:t>
            </a:r>
            <a:endParaRPr lang="en-US" b="0" dirty="0" smtClean="0">
              <a:effectLst/>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co-facilitators selected 12 applicants for membership in the FLC, including 8 tenured or tenure-track faculty, 2 administrative staff (both from Information Technology), and 2 graduate students.  </a:t>
            </a:r>
            <a:endParaRPr lang="en-US" b="0" dirty="0" smtClean="0">
              <a:effectLst/>
            </a:endParaRPr>
          </a:p>
          <a:p>
            <a:pPr marL="171450" indent="-171450">
              <a:buFont typeface="Arial" panose="020B0604020202020204" pitchFamily="34" charset="0"/>
              <a:buChar char="•"/>
            </a:pPr>
            <a:r>
              <a:rPr lang="en-US" sz="1200" b="0" kern="1200" dirty="0" smtClean="0">
                <a:solidFill>
                  <a:schemeClr val="tx1"/>
                </a:solidFill>
                <a:effectLst/>
                <a:latin typeface="+mn-lt"/>
                <a:ea typeface="+mn-ea"/>
                <a:cs typeface="+mn-cs"/>
              </a:rPr>
              <a:t>Research disciplines among the faculty and graduate students included psychology, women’s studies, music, art/architecture, sociology, ecology, and zoology.</a:t>
            </a:r>
            <a:endParaRPr lang="en-US" b="0" dirty="0"/>
          </a:p>
        </p:txBody>
      </p:sp>
      <p:sp>
        <p:nvSpPr>
          <p:cNvPr id="4" name="Slide Number Placeholder 3"/>
          <p:cNvSpPr>
            <a:spLocks noGrp="1"/>
          </p:cNvSpPr>
          <p:nvPr>
            <p:ph type="sldNum" sz="quarter" idx="10"/>
          </p:nvPr>
        </p:nvSpPr>
        <p:spPr/>
        <p:txBody>
          <a:bodyPr/>
          <a:lstStyle/>
          <a:p>
            <a:fld id="{828708DF-F17B-0746-95C5-D2685E50C98B}" type="slidenum">
              <a:rPr lang="en-US" smtClean="0"/>
              <a:t>8</a:t>
            </a:fld>
            <a:endParaRPr lang="en-US"/>
          </a:p>
        </p:txBody>
      </p:sp>
    </p:spTree>
    <p:extLst>
      <p:ext uri="{BB962C8B-B14F-4D97-AF65-F5344CB8AC3E}">
        <p14:creationId xmlns:p14="http://schemas.microsoft.com/office/powerpoint/2010/main" val="950288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JENNIFER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smtClean="0">
                <a:solidFill>
                  <a:schemeClr val="tx1"/>
                </a:solidFill>
                <a:effectLst/>
                <a:latin typeface="+mn-lt"/>
                <a:ea typeface="+mn-ea"/>
                <a:cs typeface="+mn-cs"/>
              </a:rPr>
              <a:t>Original objectives/goals of 2012/2013 FLC</a:t>
            </a:r>
            <a:endParaRPr lang="en-US" b="0" dirty="0" smtClean="0">
              <a:effectLst/>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Activities </a:t>
            </a:r>
            <a:r>
              <a:rPr lang="en-US" sz="1200" b="0" i="1" kern="120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Planned activities included</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Seminar style meetings five to six times per semester for approximately 1.5 hours</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Panel presentation during Open Access Week (October)</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Conferences: FLC members to attend and potentially present at Lilly Conference in Oxford (November) and two to three members to attend and potentially present at the Scholarly Publishing and Academic Resources Coalition (SPARC) Open Access Meeting (March).</a:t>
            </a:r>
            <a:endParaRPr lang="en-US" b="0" dirty="0" smtClean="0">
              <a:effectLst/>
            </a:endParaRP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CELTUA seminar: FLC members to plan and present a CELTUA workshop on a scholarly communication topic of interest to the Miami community.</a:t>
            </a:r>
            <a:endParaRPr lang="en-US" b="0" dirty="0" smtClean="0">
              <a:effectLst/>
            </a:endParaRPr>
          </a:p>
          <a:p>
            <a:endParaRPr lang="en-US" b="0" dirty="0" smtClean="0"/>
          </a:p>
        </p:txBody>
      </p:sp>
      <p:sp>
        <p:nvSpPr>
          <p:cNvPr id="4" name="Slide Number Placeholder 3"/>
          <p:cNvSpPr>
            <a:spLocks noGrp="1"/>
          </p:cNvSpPr>
          <p:nvPr>
            <p:ph type="sldNum" sz="quarter" idx="10"/>
          </p:nvPr>
        </p:nvSpPr>
        <p:spPr/>
        <p:txBody>
          <a:bodyPr/>
          <a:lstStyle/>
          <a:p>
            <a:fld id="{828708DF-F17B-0746-95C5-D2685E50C98B}" type="slidenum">
              <a:rPr lang="en-US" smtClean="0"/>
              <a:t>9</a:t>
            </a:fld>
            <a:endParaRPr lang="en-US"/>
          </a:p>
        </p:txBody>
      </p:sp>
    </p:spTree>
    <p:extLst>
      <p:ext uri="{BB962C8B-B14F-4D97-AF65-F5344CB8AC3E}">
        <p14:creationId xmlns:p14="http://schemas.microsoft.com/office/powerpoint/2010/main" val="950288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409F78-B7E6-EA48-9B6A-A77D8C294F80}" type="datetimeFigureOut">
              <a:rPr lang="en-US" smtClean="0"/>
              <a:t>10/28/13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550438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409F78-B7E6-EA48-9B6A-A77D8C294F80}" type="datetimeFigureOut">
              <a:rPr lang="en-US" smtClean="0"/>
              <a:t>10/28/13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4036742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409F78-B7E6-EA48-9B6A-A77D8C294F80}" type="datetimeFigureOut">
              <a:rPr lang="en-US" smtClean="0"/>
              <a:t>10/28/13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3596867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409F78-B7E6-EA48-9B6A-A77D8C294F80}" type="datetimeFigureOut">
              <a:rPr lang="en-US" smtClean="0"/>
              <a:t>10/28/13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1402819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409F78-B7E6-EA48-9B6A-A77D8C294F80}" type="datetimeFigureOut">
              <a:rPr lang="en-US" smtClean="0"/>
              <a:t>10/28/13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3740861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409F78-B7E6-EA48-9B6A-A77D8C294F80}" type="datetimeFigureOut">
              <a:rPr lang="en-US" smtClean="0"/>
              <a:t>10/28/13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6826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409F78-B7E6-EA48-9B6A-A77D8C294F80}" type="datetimeFigureOut">
              <a:rPr lang="en-US" smtClean="0"/>
              <a:t>10/28/13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3321155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409F78-B7E6-EA48-9B6A-A77D8C294F80}" type="datetimeFigureOut">
              <a:rPr lang="en-US" smtClean="0"/>
              <a:t>10/28/13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3633083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409F78-B7E6-EA48-9B6A-A77D8C294F80}" type="datetimeFigureOut">
              <a:rPr lang="en-US" smtClean="0"/>
              <a:t>10/28/13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3817441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409F78-B7E6-EA48-9B6A-A77D8C294F80}" type="datetimeFigureOut">
              <a:rPr lang="en-US" smtClean="0"/>
              <a:t>10/28/13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243349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409F78-B7E6-EA48-9B6A-A77D8C294F80}" type="datetimeFigureOut">
              <a:rPr lang="en-US" smtClean="0"/>
              <a:t>10/28/13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B2000-5150-2D45-B30A-9C6AE6B27D12}" type="slidenum">
              <a:rPr lang="en-US" smtClean="0"/>
              <a:t>‹#›</a:t>
            </a:fld>
            <a:endParaRPr lang="en-US"/>
          </a:p>
        </p:txBody>
      </p:sp>
    </p:spTree>
    <p:extLst>
      <p:ext uri="{BB962C8B-B14F-4D97-AF65-F5344CB8AC3E}">
        <p14:creationId xmlns:p14="http://schemas.microsoft.com/office/powerpoint/2010/main" val="28302345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409F78-B7E6-EA48-9B6A-A77D8C294F80}" type="datetimeFigureOut">
              <a:rPr lang="en-US" smtClean="0"/>
              <a:t>10/28/13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B2000-5150-2D45-B30A-9C6AE6B27D12}" type="slidenum">
              <a:rPr lang="en-US" smtClean="0"/>
              <a:t>‹#›</a:t>
            </a:fld>
            <a:endParaRPr lang="en-US"/>
          </a:p>
        </p:txBody>
      </p:sp>
    </p:spTree>
    <p:extLst>
      <p:ext uri="{BB962C8B-B14F-4D97-AF65-F5344CB8AC3E}">
        <p14:creationId xmlns:p14="http://schemas.microsoft.com/office/powerpoint/2010/main" val="1873292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7.jpg"/></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4"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5.emf"/></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jpg"/><Relationship Id="rId7" Type="http://schemas.openxmlformats.org/officeDocument/2006/relationships/image" Target="../media/image7.jpg"/><Relationship Id="rId8" Type="http://schemas.openxmlformats.org/officeDocument/2006/relationships/image" Target="../media/image8.jpg"/><Relationship Id="rId9" Type="http://schemas.openxmlformats.org/officeDocument/2006/relationships/image" Target="../media/image9.jp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37.png"/><Relationship Id="rId7" Type="http://schemas.openxmlformats.org/officeDocument/2006/relationships/image" Target="../media/image38.png"/><Relationship Id="rId8" Type="http://schemas.openxmlformats.org/officeDocument/2006/relationships/image" Target="../media/image39.png"/><Relationship Id="rId9" Type="http://schemas.openxmlformats.org/officeDocument/2006/relationships/image" Target="../media/image40.png"/><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42.jpg"/></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43.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0066" y="3949876"/>
            <a:ext cx="9144000" cy="1470025"/>
          </a:xfrm>
        </p:spPr>
        <p:txBody>
          <a:bodyPr>
            <a:normAutofit/>
          </a:bodyPr>
          <a:lstStyle/>
          <a:p>
            <a:pPr algn="r"/>
            <a:r>
              <a:rPr lang="en-US" dirty="0" smtClean="0">
                <a:solidFill>
                  <a:srgbClr val="FFFFFF"/>
                </a:solidFill>
                <a:latin typeface="Trebuchet MS"/>
                <a:cs typeface="Trebuchet MS"/>
              </a:rPr>
              <a:t>STRIKING UP A CONVERSATION,</a:t>
            </a:r>
            <a:br>
              <a:rPr lang="en-US" dirty="0" smtClean="0">
                <a:solidFill>
                  <a:srgbClr val="FFFFFF"/>
                </a:solidFill>
                <a:latin typeface="Trebuchet MS"/>
                <a:cs typeface="Trebuchet MS"/>
              </a:rPr>
            </a:br>
            <a:r>
              <a:rPr lang="en-US" dirty="0" smtClean="0">
                <a:solidFill>
                  <a:srgbClr val="FFFFFF"/>
                </a:solidFill>
                <a:latin typeface="Trebuchet MS"/>
                <a:cs typeface="Trebuchet MS"/>
              </a:rPr>
              <a:t>STRIKING UP A VICTORY:	</a:t>
            </a:r>
            <a:endParaRPr lang="en-US" dirty="0">
              <a:solidFill>
                <a:srgbClr val="FFFFFF"/>
              </a:solidFill>
              <a:latin typeface="Trebuchet MS"/>
              <a:cs typeface="Trebuchet MS"/>
            </a:endParaRPr>
          </a:p>
        </p:txBody>
      </p:sp>
      <p:sp>
        <p:nvSpPr>
          <p:cNvPr id="3" name="Subtitle 2"/>
          <p:cNvSpPr>
            <a:spLocks noGrp="1"/>
          </p:cNvSpPr>
          <p:nvPr>
            <p:ph type="subTitle" idx="1"/>
          </p:nvPr>
        </p:nvSpPr>
        <p:spPr>
          <a:xfrm>
            <a:off x="20066" y="5433692"/>
            <a:ext cx="9123934" cy="591960"/>
          </a:xfrm>
        </p:spPr>
        <p:txBody>
          <a:bodyPr>
            <a:normAutofit/>
          </a:bodyPr>
          <a:lstStyle/>
          <a:p>
            <a:pPr algn="r"/>
            <a:r>
              <a:rPr lang="en-US" sz="2400" dirty="0" smtClean="0">
                <a:solidFill>
                  <a:srgbClr val="FFFFFF"/>
                </a:solidFill>
                <a:latin typeface="Trebuchet MS"/>
                <a:cs typeface="Trebuchet MS"/>
              </a:rPr>
              <a:t>Engaging Faculty in Scholarly Communication</a:t>
            </a:r>
            <a:endParaRPr lang="en-US" sz="2400" dirty="0">
              <a:solidFill>
                <a:srgbClr val="FFFFFF"/>
              </a:solidFill>
              <a:latin typeface="Trebuchet MS"/>
              <a:cs typeface="Trebuchet MS"/>
            </a:endParaRPr>
          </a:p>
        </p:txBody>
      </p:sp>
      <p:pic>
        <p:nvPicPr>
          <p:cNvPr id="4" name="Picture 3" descr="TownMeetingOnMinority.jpg"/>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0" y="0"/>
            <a:ext cx="5920188" cy="3949876"/>
          </a:xfrm>
          <a:prstGeom prst="rect">
            <a:avLst/>
          </a:prstGeom>
          <a:effectLst>
            <a:outerShdw blurRad="50800" dist="38100" dir="2700000" algn="tl" rotWithShape="0">
              <a:srgbClr val="000000">
                <a:alpha val="43000"/>
              </a:srgbClr>
            </a:outerShdw>
          </a:effectLst>
        </p:spPr>
      </p:pic>
      <p:sp>
        <p:nvSpPr>
          <p:cNvPr id="5" name="TextBox 4"/>
          <p:cNvSpPr txBox="1"/>
          <p:nvPr/>
        </p:nvSpPr>
        <p:spPr>
          <a:xfrm>
            <a:off x="708016" y="6488106"/>
            <a:ext cx="7556423" cy="338554"/>
          </a:xfrm>
          <a:prstGeom prst="rect">
            <a:avLst/>
          </a:prstGeom>
          <a:noFill/>
        </p:spPr>
        <p:txBody>
          <a:bodyPr wrap="square" rtlCol="0">
            <a:spAutoFit/>
          </a:bodyPr>
          <a:lstStyle/>
          <a:p>
            <a:pPr algn="r"/>
            <a:r>
              <a:rPr lang="en-US" sz="1600" dirty="0" smtClean="0">
                <a:solidFill>
                  <a:srgbClr val="FFFFFF"/>
                </a:solidFill>
                <a:latin typeface="Trebuchet MS"/>
                <a:cs typeface="Trebuchet MS"/>
              </a:rPr>
              <a:t>Jennifer </a:t>
            </a:r>
            <a:r>
              <a:rPr lang="en-US" sz="1600" dirty="0" err="1" smtClean="0">
                <a:solidFill>
                  <a:srgbClr val="FFFFFF"/>
                </a:solidFill>
                <a:latin typeface="Trebuchet MS"/>
                <a:cs typeface="Trebuchet MS"/>
              </a:rPr>
              <a:t>Bazeley</a:t>
            </a:r>
            <a:r>
              <a:rPr lang="en-US" sz="1600" dirty="0" smtClean="0">
                <a:solidFill>
                  <a:srgbClr val="FFFFFF"/>
                </a:solidFill>
                <a:latin typeface="Trebuchet MS"/>
                <a:cs typeface="Trebuchet MS"/>
              </a:rPr>
              <a:t> &amp; Jen Waller, Miami University Libraries</a:t>
            </a:r>
            <a:endParaRPr lang="en-US" sz="1600" dirty="0">
              <a:solidFill>
                <a:srgbClr val="FFFFFF"/>
              </a:solidFill>
              <a:latin typeface="Trebuchet MS"/>
              <a:cs typeface="Trebuchet MS"/>
            </a:endParaRPr>
          </a:p>
        </p:txBody>
      </p:sp>
      <p:pic>
        <p:nvPicPr>
          <p:cNvPr id="6" name="Picture 5" descr="social-media-icon-larg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8311" y="6244970"/>
            <a:ext cx="755689" cy="629741"/>
          </a:xfrm>
          <a:prstGeom prst="rect">
            <a:avLst/>
          </a:prstGeom>
        </p:spPr>
      </p:pic>
    </p:spTree>
    <p:extLst>
      <p:ext uri="{BB962C8B-B14F-4D97-AF65-F5344CB8AC3E}">
        <p14:creationId xmlns:p14="http://schemas.microsoft.com/office/powerpoint/2010/main" val="51649331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9144000" cy="1470025"/>
          </a:xfrm>
        </p:spPr>
        <p:txBody>
          <a:bodyPr/>
          <a:lstStyle/>
          <a:p>
            <a:pPr algn="l"/>
            <a:r>
              <a:rPr lang="en-US" dirty="0" smtClean="0">
                <a:solidFill>
                  <a:srgbClr val="FFFFFF"/>
                </a:solidFill>
                <a:latin typeface="Trebuchet MS"/>
                <a:cs typeface="Trebuchet MS"/>
              </a:rPr>
              <a:t>The Nuts &amp; Bolts</a:t>
            </a:r>
            <a:endParaRPr lang="en-US" dirty="0">
              <a:solidFill>
                <a:srgbClr val="FFFFFF"/>
              </a:solidFill>
              <a:latin typeface="Trebuchet MS"/>
              <a:cs typeface="Trebuchet MS"/>
            </a:endParaRPr>
          </a:p>
        </p:txBody>
      </p:sp>
      <p:pic>
        <p:nvPicPr>
          <p:cNvPr id="3" name="Picture 2" descr="Bolts.jpg"/>
          <p:cNvPicPr>
            <a:picLocks noChangeAspect="1"/>
          </p:cNvPicPr>
          <p:nvPr/>
        </p:nvPicPr>
        <p:blipFill rotWithShape="1">
          <a:blip r:embed="rId3">
            <a:extLst>
              <a:ext uri="{28A0092B-C50C-407E-A947-70E740481C1C}">
                <a14:useLocalDpi xmlns:a14="http://schemas.microsoft.com/office/drawing/2010/main" val="0"/>
              </a:ext>
            </a:extLst>
          </a:blip>
          <a:srcRect t="9005"/>
          <a:stretch/>
        </p:blipFill>
        <p:spPr>
          <a:xfrm>
            <a:off x="0" y="1483510"/>
            <a:ext cx="9144000" cy="5549802"/>
          </a:xfrm>
          <a:prstGeom prst="rect">
            <a:avLst/>
          </a:prstGeom>
        </p:spPr>
      </p:pic>
    </p:spTree>
    <p:extLst>
      <p:ext uri="{BB962C8B-B14F-4D97-AF65-F5344CB8AC3E}">
        <p14:creationId xmlns:p14="http://schemas.microsoft.com/office/powerpoint/2010/main" val="396245711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Picture 1" descr="CalendarDaysFlyB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5952" y="13486"/>
            <a:ext cx="4448048" cy="6844514"/>
          </a:xfrm>
          <a:prstGeom prst="rect">
            <a:avLst/>
          </a:prstGeom>
        </p:spPr>
      </p:pic>
      <p:sp>
        <p:nvSpPr>
          <p:cNvPr id="5" name="TextBox 4"/>
          <p:cNvSpPr txBox="1"/>
          <p:nvPr/>
        </p:nvSpPr>
        <p:spPr>
          <a:xfrm>
            <a:off x="0" y="13487"/>
            <a:ext cx="4695952" cy="923330"/>
          </a:xfrm>
          <a:prstGeom prst="rect">
            <a:avLst/>
          </a:prstGeom>
          <a:noFill/>
        </p:spPr>
        <p:txBody>
          <a:bodyPr vert="horz" wrap="square" rtlCol="0" anchor="t" anchorCtr="0">
            <a:spAutoFit/>
          </a:bodyPr>
          <a:lstStyle/>
          <a:p>
            <a:pPr algn="ctr"/>
            <a:r>
              <a:rPr lang="en-US" sz="5400" dirty="0" smtClean="0">
                <a:solidFill>
                  <a:schemeClr val="bg1"/>
                </a:solidFill>
                <a:latin typeface="Trebuchet MS"/>
                <a:cs typeface="Trebuchet MS"/>
              </a:rPr>
              <a:t>Scheduling</a:t>
            </a:r>
            <a:endParaRPr lang="en-US" sz="5400" dirty="0">
              <a:solidFill>
                <a:schemeClr val="bg1"/>
              </a:solidFill>
              <a:latin typeface="Trebuchet MS"/>
              <a:cs typeface="Trebuchet MS"/>
            </a:endParaRPr>
          </a:p>
        </p:txBody>
      </p:sp>
      <p:pic>
        <p:nvPicPr>
          <p:cNvPr id="3" name="Picture 2" descr="DoodlePollSamp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909567"/>
            <a:ext cx="4695952" cy="3948433"/>
          </a:xfrm>
          <a:prstGeom prst="rect">
            <a:avLst/>
          </a:prstGeom>
        </p:spPr>
      </p:pic>
    </p:spTree>
    <p:extLst>
      <p:ext uri="{BB962C8B-B14F-4D97-AF65-F5344CB8AC3E}">
        <p14:creationId xmlns:p14="http://schemas.microsoft.com/office/powerpoint/2010/main" val="23643000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9144000" cy="1155549"/>
          </a:xfrm>
        </p:spPr>
        <p:txBody>
          <a:bodyPr anchor="t">
            <a:normAutofit fontScale="90000"/>
          </a:bodyPr>
          <a:lstStyle/>
          <a:p>
            <a:pPr algn="l"/>
            <a:r>
              <a:rPr lang="en-US" dirty="0" smtClean="0">
                <a:solidFill>
                  <a:srgbClr val="FFFFFF"/>
                </a:solidFill>
                <a:latin typeface="Trebuchet MS"/>
                <a:cs typeface="Trebuchet MS"/>
              </a:rPr>
              <a:t>Meetings</a:t>
            </a:r>
            <a:br>
              <a:rPr lang="en-US" dirty="0" smtClean="0">
                <a:solidFill>
                  <a:srgbClr val="FFFFFF"/>
                </a:solidFill>
                <a:latin typeface="Trebuchet MS"/>
                <a:cs typeface="Trebuchet MS"/>
              </a:rPr>
            </a:br>
            <a:r>
              <a:rPr lang="en-US" dirty="0">
                <a:solidFill>
                  <a:srgbClr val="FFFFFF"/>
                </a:solidFill>
                <a:latin typeface="Trebuchet MS"/>
                <a:cs typeface="Trebuchet MS"/>
              </a:rPr>
              <a:t/>
            </a:r>
            <a:br>
              <a:rPr lang="en-US" dirty="0">
                <a:solidFill>
                  <a:srgbClr val="FFFFFF"/>
                </a:solidFill>
                <a:latin typeface="Trebuchet MS"/>
                <a:cs typeface="Trebuchet MS"/>
              </a:rPr>
            </a:br>
            <a:endParaRPr lang="en-US" dirty="0">
              <a:solidFill>
                <a:srgbClr val="FFFFFF"/>
              </a:solidFill>
              <a:latin typeface="Trebuchet MS"/>
              <a:cs typeface="Trebuchet MS"/>
            </a:endParaRPr>
          </a:p>
        </p:txBody>
      </p:sp>
      <p:pic>
        <p:nvPicPr>
          <p:cNvPr id="4" name="Picture 3" descr="Meeting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1070" y="948097"/>
            <a:ext cx="6811511" cy="5647878"/>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7382650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9144000" cy="1155549"/>
          </a:xfrm>
        </p:spPr>
        <p:txBody>
          <a:bodyPr anchor="t">
            <a:normAutofit fontScale="90000"/>
          </a:bodyPr>
          <a:lstStyle/>
          <a:p>
            <a:pPr algn="l"/>
            <a:r>
              <a:rPr lang="en-US" dirty="0" smtClean="0">
                <a:solidFill>
                  <a:srgbClr val="FFFFFF"/>
                </a:solidFill>
                <a:latin typeface="Trebuchet MS"/>
                <a:cs typeface="Trebuchet MS"/>
              </a:rPr>
              <a:t>Meetings</a:t>
            </a:r>
            <a:br>
              <a:rPr lang="en-US" dirty="0" smtClean="0">
                <a:solidFill>
                  <a:srgbClr val="FFFFFF"/>
                </a:solidFill>
                <a:latin typeface="Trebuchet MS"/>
                <a:cs typeface="Trebuchet MS"/>
              </a:rPr>
            </a:br>
            <a:r>
              <a:rPr lang="en-US" dirty="0">
                <a:solidFill>
                  <a:srgbClr val="FFFFFF"/>
                </a:solidFill>
                <a:latin typeface="Trebuchet MS"/>
                <a:cs typeface="Trebuchet MS"/>
              </a:rPr>
              <a:t/>
            </a:r>
            <a:br>
              <a:rPr lang="en-US" dirty="0">
                <a:solidFill>
                  <a:srgbClr val="FFFFFF"/>
                </a:solidFill>
                <a:latin typeface="Trebuchet MS"/>
                <a:cs typeface="Trebuchet MS"/>
              </a:rPr>
            </a:br>
            <a:endParaRPr lang="en-US" dirty="0">
              <a:solidFill>
                <a:srgbClr val="FFFFFF"/>
              </a:solidFill>
              <a:latin typeface="Trebuchet MS"/>
              <a:cs typeface="Trebuchet MS"/>
            </a:endParaRPr>
          </a:p>
        </p:txBody>
      </p:sp>
      <p:pic>
        <p:nvPicPr>
          <p:cNvPr id="2" name="Picture 1" descr="FoodlabCater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416" y="0"/>
            <a:ext cx="4574232" cy="6858000"/>
          </a:xfrm>
          <a:prstGeom prst="rect">
            <a:avLst/>
          </a:prstGeom>
        </p:spPr>
      </p:pic>
    </p:spTree>
    <p:extLst>
      <p:ext uri="{BB962C8B-B14F-4D97-AF65-F5344CB8AC3E}">
        <p14:creationId xmlns:p14="http://schemas.microsoft.com/office/powerpoint/2010/main" val="8480229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3" name="Picture 2" descr="NiihkaScreenSh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91025"/>
            <a:ext cx="9144000" cy="4783236"/>
          </a:xfrm>
          <a:prstGeom prst="rect">
            <a:avLst/>
          </a:prstGeom>
        </p:spPr>
      </p:pic>
      <p:sp>
        <p:nvSpPr>
          <p:cNvPr id="5" name="TextBox 4"/>
          <p:cNvSpPr txBox="1"/>
          <p:nvPr/>
        </p:nvSpPr>
        <p:spPr>
          <a:xfrm>
            <a:off x="0" y="18394"/>
            <a:ext cx="8826229" cy="769441"/>
          </a:xfrm>
          <a:prstGeom prst="rect">
            <a:avLst/>
          </a:prstGeom>
          <a:noFill/>
        </p:spPr>
        <p:txBody>
          <a:bodyPr wrap="none" rtlCol="0">
            <a:spAutoFit/>
          </a:bodyPr>
          <a:lstStyle/>
          <a:p>
            <a:r>
              <a:rPr lang="en-US" sz="4400" dirty="0">
                <a:solidFill>
                  <a:srgbClr val="FFFFFF"/>
                </a:solidFill>
                <a:latin typeface="Trebuchet MS"/>
                <a:cs typeface="Trebuchet MS"/>
              </a:rPr>
              <a:t>Meeting </a:t>
            </a:r>
            <a:r>
              <a:rPr lang="en-US" sz="4400" dirty="0" smtClean="0">
                <a:solidFill>
                  <a:srgbClr val="FFFFFF"/>
                </a:solidFill>
                <a:latin typeface="Trebuchet MS"/>
                <a:cs typeface="Trebuchet MS"/>
              </a:rPr>
              <a:t>and Content Organization</a:t>
            </a:r>
            <a:endParaRPr lang="en-US" sz="4400" dirty="0"/>
          </a:p>
        </p:txBody>
      </p:sp>
    </p:spTree>
    <p:extLst>
      <p:ext uri="{BB962C8B-B14F-4D97-AF65-F5344CB8AC3E}">
        <p14:creationId xmlns:p14="http://schemas.microsoft.com/office/powerpoint/2010/main" val="22790487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9144000" cy="1155549"/>
          </a:xfrm>
        </p:spPr>
        <p:txBody>
          <a:bodyPr anchor="t">
            <a:normAutofit/>
          </a:bodyPr>
          <a:lstStyle/>
          <a:p>
            <a:pPr algn="l"/>
            <a:r>
              <a:rPr lang="en-US" dirty="0" smtClean="0">
                <a:solidFill>
                  <a:srgbClr val="FFFFFF"/>
                </a:solidFill>
                <a:latin typeface="Trebuchet MS"/>
                <a:cs typeface="Trebuchet MS"/>
              </a:rPr>
              <a:t>Meeting Topics</a:t>
            </a:r>
            <a:endParaRPr lang="en-US" dirty="0">
              <a:solidFill>
                <a:srgbClr val="FFFFFF"/>
              </a:solidFill>
              <a:latin typeface="Trebuchet MS"/>
              <a:cs typeface="Trebuchet MS"/>
            </a:endParaRPr>
          </a:p>
        </p:txBody>
      </p:sp>
      <p:sp>
        <p:nvSpPr>
          <p:cNvPr id="4" name="TextBox 3"/>
          <p:cNvSpPr txBox="1"/>
          <p:nvPr/>
        </p:nvSpPr>
        <p:spPr>
          <a:xfrm>
            <a:off x="322521" y="1169035"/>
            <a:ext cx="8546831" cy="6001642"/>
          </a:xfrm>
          <a:prstGeom prst="rect">
            <a:avLst/>
          </a:prstGeom>
          <a:noFill/>
        </p:spPr>
        <p:txBody>
          <a:bodyPr wrap="square" rtlCol="0">
            <a:spAutoFit/>
          </a:bodyPr>
          <a:lstStyle/>
          <a:p>
            <a:pPr marL="285750" indent="-285750">
              <a:buFont typeface="Arial"/>
              <a:buChar char="•"/>
            </a:pPr>
            <a:r>
              <a:rPr lang="en-US" sz="3200" dirty="0" smtClean="0">
                <a:solidFill>
                  <a:srgbClr val="FFFFFF"/>
                </a:solidFill>
                <a:latin typeface="Trebuchet MS"/>
                <a:cs typeface="Trebuchet MS"/>
              </a:rPr>
              <a:t>Open Access</a:t>
            </a:r>
          </a:p>
          <a:p>
            <a:pPr marL="285750" indent="-285750">
              <a:buFont typeface="Arial"/>
              <a:buChar char="•"/>
            </a:pPr>
            <a:r>
              <a:rPr lang="en-US" sz="3200" dirty="0" smtClean="0">
                <a:solidFill>
                  <a:srgbClr val="FFFFFF"/>
                </a:solidFill>
                <a:latin typeface="Trebuchet MS"/>
                <a:cs typeface="Trebuchet MS"/>
              </a:rPr>
              <a:t>Open </a:t>
            </a:r>
            <a:r>
              <a:rPr lang="en-US" sz="3200" dirty="0">
                <a:solidFill>
                  <a:srgbClr val="FFFFFF"/>
                </a:solidFill>
                <a:latin typeface="Trebuchet MS"/>
                <a:cs typeface="Trebuchet MS"/>
              </a:rPr>
              <a:t>Data, Data </a:t>
            </a:r>
            <a:r>
              <a:rPr lang="en-US" sz="3200" dirty="0" smtClean="0">
                <a:solidFill>
                  <a:srgbClr val="FFFFFF"/>
                </a:solidFill>
                <a:latin typeface="Trebuchet MS"/>
                <a:cs typeface="Trebuchet MS"/>
              </a:rPr>
              <a:t>Sharing (panel discussion)</a:t>
            </a:r>
          </a:p>
          <a:p>
            <a:pPr marL="285750" indent="-285750">
              <a:buFont typeface="Arial"/>
              <a:buChar char="•"/>
            </a:pPr>
            <a:r>
              <a:rPr lang="en-US" sz="3200" dirty="0" smtClean="0">
                <a:solidFill>
                  <a:srgbClr val="FFFFFF"/>
                </a:solidFill>
                <a:latin typeface="Trebuchet MS"/>
                <a:cs typeface="Trebuchet MS"/>
              </a:rPr>
              <a:t>Open </a:t>
            </a:r>
            <a:r>
              <a:rPr lang="en-US" sz="3200" dirty="0">
                <a:solidFill>
                  <a:srgbClr val="FFFFFF"/>
                </a:solidFill>
                <a:latin typeface="Trebuchet MS"/>
                <a:cs typeface="Trebuchet MS"/>
              </a:rPr>
              <a:t>Peer </a:t>
            </a:r>
            <a:r>
              <a:rPr lang="en-US" sz="3200" dirty="0" smtClean="0">
                <a:solidFill>
                  <a:srgbClr val="FFFFFF"/>
                </a:solidFill>
                <a:latin typeface="Trebuchet MS"/>
                <a:cs typeface="Trebuchet MS"/>
              </a:rPr>
              <a:t>Review</a:t>
            </a:r>
          </a:p>
          <a:p>
            <a:pPr marL="285750" indent="-285750">
              <a:buFont typeface="Arial"/>
              <a:buChar char="•"/>
            </a:pPr>
            <a:r>
              <a:rPr lang="en-US" sz="3200" dirty="0" smtClean="0">
                <a:solidFill>
                  <a:srgbClr val="FFFFFF"/>
                </a:solidFill>
                <a:latin typeface="Trebuchet MS"/>
                <a:cs typeface="Trebuchet MS"/>
              </a:rPr>
              <a:t>Predatory Publishers, Vanity Presses</a:t>
            </a:r>
          </a:p>
          <a:p>
            <a:pPr marL="285750" indent="-285750">
              <a:buFont typeface="Arial"/>
              <a:buChar char="•"/>
            </a:pPr>
            <a:r>
              <a:rPr lang="en-US" sz="3200" dirty="0" smtClean="0">
                <a:solidFill>
                  <a:srgbClr val="FFFFFF"/>
                </a:solidFill>
                <a:latin typeface="Trebuchet MS"/>
                <a:cs typeface="Trebuchet MS"/>
              </a:rPr>
              <a:t>Alternative </a:t>
            </a:r>
            <a:r>
              <a:rPr lang="en-US" sz="3200" dirty="0">
                <a:solidFill>
                  <a:srgbClr val="FFFFFF"/>
                </a:solidFill>
                <a:latin typeface="Trebuchet MS"/>
                <a:cs typeface="Trebuchet MS"/>
              </a:rPr>
              <a:t>Funding </a:t>
            </a:r>
            <a:r>
              <a:rPr lang="en-US" sz="3200" dirty="0" smtClean="0">
                <a:solidFill>
                  <a:srgbClr val="FFFFFF"/>
                </a:solidFill>
                <a:latin typeface="Trebuchet MS"/>
                <a:cs typeface="Trebuchet MS"/>
              </a:rPr>
              <a:t>Models (</a:t>
            </a:r>
            <a:r>
              <a:rPr lang="en-US" sz="3200" dirty="0" err="1" smtClean="0">
                <a:solidFill>
                  <a:srgbClr val="FFFFFF"/>
                </a:solidFill>
                <a:latin typeface="Trebuchet MS"/>
                <a:cs typeface="Trebuchet MS"/>
              </a:rPr>
              <a:t>Kickstarter</a:t>
            </a:r>
            <a:r>
              <a:rPr lang="en-US" sz="3200" dirty="0" smtClean="0">
                <a:solidFill>
                  <a:srgbClr val="FFFFFF"/>
                </a:solidFill>
                <a:latin typeface="Trebuchet MS"/>
                <a:cs typeface="Trebuchet MS"/>
              </a:rPr>
              <a:t>)</a:t>
            </a:r>
          </a:p>
          <a:p>
            <a:pPr marL="285750" indent="-285750">
              <a:buFont typeface="Arial"/>
              <a:buChar char="•"/>
            </a:pPr>
            <a:r>
              <a:rPr lang="en-US" sz="3200" dirty="0" err="1" smtClean="0">
                <a:solidFill>
                  <a:srgbClr val="FFFFFF"/>
                </a:solidFill>
                <a:latin typeface="Trebuchet MS"/>
                <a:cs typeface="Trebuchet MS"/>
              </a:rPr>
              <a:t>Altmetrics</a:t>
            </a:r>
            <a:endParaRPr lang="en-US" sz="3200" dirty="0" smtClean="0">
              <a:solidFill>
                <a:srgbClr val="FFFFFF"/>
              </a:solidFill>
              <a:latin typeface="Trebuchet MS"/>
              <a:cs typeface="Trebuchet MS"/>
            </a:endParaRPr>
          </a:p>
          <a:p>
            <a:pPr marL="285750" indent="-285750">
              <a:buFont typeface="Arial"/>
              <a:buChar char="•"/>
            </a:pPr>
            <a:r>
              <a:rPr lang="en-US" sz="3200" dirty="0" smtClean="0">
                <a:solidFill>
                  <a:srgbClr val="FFFFFF"/>
                </a:solidFill>
                <a:latin typeface="Trebuchet MS"/>
                <a:cs typeface="Trebuchet MS"/>
              </a:rPr>
              <a:t>Author Rights</a:t>
            </a:r>
          </a:p>
          <a:p>
            <a:pPr marL="285750" indent="-285750">
              <a:buFont typeface="Arial"/>
              <a:buChar char="•"/>
            </a:pPr>
            <a:r>
              <a:rPr lang="en-US" sz="3200" dirty="0" smtClean="0">
                <a:solidFill>
                  <a:srgbClr val="FFFFFF"/>
                </a:solidFill>
                <a:latin typeface="Trebuchet MS"/>
                <a:cs typeface="Trebuchet MS"/>
              </a:rPr>
              <a:t>Creative Commons</a:t>
            </a:r>
          </a:p>
          <a:p>
            <a:pPr marL="285750" indent="-285750">
              <a:buFont typeface="Arial"/>
              <a:buChar char="•"/>
            </a:pPr>
            <a:r>
              <a:rPr lang="en-US" sz="3200" dirty="0" smtClean="0">
                <a:solidFill>
                  <a:srgbClr val="FFFFFF"/>
                </a:solidFill>
                <a:latin typeface="Trebuchet MS"/>
                <a:cs typeface="Trebuchet MS"/>
              </a:rPr>
              <a:t>Copyright</a:t>
            </a:r>
          </a:p>
          <a:p>
            <a:pPr marL="285750" indent="-285750">
              <a:buFont typeface="Arial"/>
              <a:buChar char="•"/>
            </a:pPr>
            <a:r>
              <a:rPr lang="en-US" sz="3200" dirty="0" smtClean="0">
                <a:solidFill>
                  <a:srgbClr val="FFFFFF"/>
                </a:solidFill>
                <a:latin typeface="Trebuchet MS"/>
                <a:cs typeface="Trebuchet MS"/>
              </a:rPr>
              <a:t>Misconceptions </a:t>
            </a:r>
            <a:r>
              <a:rPr lang="en-US" sz="3200" dirty="0">
                <a:solidFill>
                  <a:srgbClr val="FFFFFF"/>
                </a:solidFill>
                <a:latin typeface="Trebuchet MS"/>
                <a:cs typeface="Trebuchet MS"/>
              </a:rPr>
              <a:t>about Open </a:t>
            </a:r>
            <a:r>
              <a:rPr lang="en-US" sz="3200" dirty="0" smtClean="0">
                <a:solidFill>
                  <a:srgbClr val="FFFFFF"/>
                </a:solidFill>
                <a:latin typeface="Trebuchet MS"/>
                <a:cs typeface="Trebuchet MS"/>
              </a:rPr>
              <a:t>Access</a:t>
            </a:r>
          </a:p>
          <a:p>
            <a:pPr marL="285750" indent="-285750">
              <a:buFont typeface="Arial"/>
              <a:buChar char="•"/>
            </a:pPr>
            <a:r>
              <a:rPr lang="en-US" sz="3200" dirty="0" smtClean="0">
                <a:solidFill>
                  <a:srgbClr val="FFFFFF"/>
                </a:solidFill>
                <a:latin typeface="Trebuchet MS"/>
                <a:cs typeface="Trebuchet MS"/>
              </a:rPr>
              <a:t>Open Access Week special programming</a:t>
            </a:r>
            <a:r>
              <a:rPr lang="en-US" sz="3200" dirty="0">
                <a:solidFill>
                  <a:srgbClr val="FFFFFF"/>
                </a:solidFill>
                <a:latin typeface="Trebuchet MS"/>
                <a:cs typeface="Trebuchet MS"/>
              </a:rPr>
              <a:t/>
            </a:r>
            <a:br>
              <a:rPr lang="en-US" sz="3200" dirty="0">
                <a:solidFill>
                  <a:srgbClr val="FFFFFF"/>
                </a:solidFill>
                <a:latin typeface="Trebuchet MS"/>
                <a:cs typeface="Trebuchet MS"/>
              </a:rPr>
            </a:br>
            <a:endParaRPr lang="en-US" sz="3200" dirty="0"/>
          </a:p>
        </p:txBody>
      </p:sp>
    </p:spTree>
    <p:extLst>
      <p:ext uri="{BB962C8B-B14F-4D97-AF65-F5344CB8AC3E}">
        <p14:creationId xmlns:p14="http://schemas.microsoft.com/office/powerpoint/2010/main" val="244056130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4069"/>
            <a:ext cx="7772400" cy="1470025"/>
          </a:xfrm>
        </p:spPr>
        <p:txBody>
          <a:bodyPr/>
          <a:lstStyle/>
          <a:p>
            <a:pPr algn="l"/>
            <a:r>
              <a:rPr lang="en-US" dirty="0" smtClean="0">
                <a:solidFill>
                  <a:srgbClr val="FFFFFF"/>
                </a:solidFill>
                <a:latin typeface="Trebuchet MS"/>
                <a:cs typeface="Trebuchet MS"/>
              </a:rPr>
              <a:t>Most Successful Topics</a:t>
            </a:r>
            <a:endParaRPr lang="en-US" dirty="0">
              <a:solidFill>
                <a:srgbClr val="FFFFFF"/>
              </a:solidFill>
              <a:latin typeface="Trebuchet MS"/>
              <a:cs typeface="Trebuchet MS"/>
            </a:endParaRPr>
          </a:p>
        </p:txBody>
      </p:sp>
      <p:pic>
        <p:nvPicPr>
          <p:cNvPr id="3" name="Picture 2" descr="Succe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5289" y="1466466"/>
            <a:ext cx="7188710" cy="5391533"/>
          </a:xfrm>
          <a:prstGeom prst="rect">
            <a:avLst/>
          </a:prstGeom>
        </p:spPr>
      </p:pic>
    </p:spTree>
    <p:extLst>
      <p:ext uri="{BB962C8B-B14F-4D97-AF65-F5344CB8AC3E}">
        <p14:creationId xmlns:p14="http://schemas.microsoft.com/office/powerpoint/2010/main" val="136631168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0"/>
            <a:ext cx="7772400" cy="1470025"/>
          </a:xfrm>
        </p:spPr>
        <p:txBody>
          <a:bodyPr/>
          <a:lstStyle/>
          <a:p>
            <a:pPr algn="l"/>
            <a:r>
              <a:rPr lang="en-US" dirty="0" smtClean="0">
                <a:solidFill>
                  <a:srgbClr val="FFFFFF"/>
                </a:solidFill>
                <a:latin typeface="Trebuchet MS"/>
                <a:cs typeface="Trebuchet MS"/>
              </a:rPr>
              <a:t>Successful</a:t>
            </a:r>
            <a:br>
              <a:rPr lang="en-US" dirty="0" smtClean="0">
                <a:solidFill>
                  <a:srgbClr val="FFFFFF"/>
                </a:solidFill>
                <a:latin typeface="Trebuchet MS"/>
                <a:cs typeface="Trebuchet MS"/>
              </a:rPr>
            </a:br>
            <a:r>
              <a:rPr lang="en-US" dirty="0" smtClean="0">
                <a:solidFill>
                  <a:srgbClr val="FFFFFF"/>
                </a:solidFill>
                <a:latin typeface="Trebuchet MS"/>
                <a:cs typeface="Trebuchet MS"/>
              </a:rPr>
              <a:t>Topics:</a:t>
            </a:r>
            <a:endParaRPr lang="en-US" dirty="0">
              <a:solidFill>
                <a:srgbClr val="FFFFFF"/>
              </a:solidFill>
              <a:latin typeface="Trebuchet MS"/>
              <a:cs typeface="Trebuchet MS"/>
            </a:endParaRPr>
          </a:p>
        </p:txBody>
      </p:sp>
      <p:pic>
        <p:nvPicPr>
          <p:cNvPr id="3" name="Picture 2" descr="OpenAccessExplained.png"/>
          <p:cNvPicPr>
            <a:picLocks noChangeAspect="1"/>
          </p:cNvPicPr>
          <p:nvPr/>
        </p:nvPicPr>
        <p:blipFill rotWithShape="1">
          <a:blip r:embed="rId3">
            <a:extLst>
              <a:ext uri="{28A0092B-C50C-407E-A947-70E740481C1C}">
                <a14:useLocalDpi xmlns:a14="http://schemas.microsoft.com/office/drawing/2010/main" val="0"/>
              </a:ext>
            </a:extLst>
          </a:blip>
          <a:srcRect l="18806" t="6109" r="20714"/>
          <a:stretch/>
        </p:blipFill>
        <p:spPr>
          <a:xfrm>
            <a:off x="3621705" y="0"/>
            <a:ext cx="5594571" cy="6915156"/>
          </a:xfrm>
          <a:prstGeom prst="rect">
            <a:avLst/>
          </a:prstGeom>
        </p:spPr>
      </p:pic>
      <p:sp>
        <p:nvSpPr>
          <p:cNvPr id="4" name="TextBox 3"/>
          <p:cNvSpPr txBox="1"/>
          <p:nvPr/>
        </p:nvSpPr>
        <p:spPr>
          <a:xfrm>
            <a:off x="0" y="2206175"/>
            <a:ext cx="3632425" cy="4708981"/>
          </a:xfrm>
          <a:prstGeom prst="rect">
            <a:avLst/>
          </a:prstGeom>
          <a:noFill/>
        </p:spPr>
        <p:txBody>
          <a:bodyPr wrap="none" rtlCol="0">
            <a:spAutoFit/>
          </a:bodyPr>
          <a:lstStyle/>
          <a:p>
            <a:r>
              <a:rPr lang="en-US" sz="3200" dirty="0" smtClean="0">
                <a:solidFill>
                  <a:schemeClr val="bg1">
                    <a:lumMod val="75000"/>
                  </a:schemeClr>
                </a:solidFill>
                <a:latin typeface="Trebuchet MS"/>
                <a:cs typeface="Trebuchet MS"/>
              </a:rPr>
              <a:t>PhD Comics Video</a:t>
            </a:r>
          </a:p>
          <a:p>
            <a:r>
              <a:rPr lang="en-US" sz="2400" dirty="0" smtClean="0">
                <a:solidFill>
                  <a:schemeClr val="bg1">
                    <a:lumMod val="75000"/>
                  </a:schemeClr>
                </a:solidFill>
                <a:latin typeface="Trebuchet MS"/>
                <a:cs typeface="Trebuchet MS"/>
              </a:rPr>
              <a:t>“Open Access Explained”</a:t>
            </a:r>
          </a:p>
          <a:p>
            <a:endParaRPr lang="en-US" sz="3200" dirty="0" smtClean="0">
              <a:solidFill>
                <a:srgbClr val="FFFFFF"/>
              </a:solidFill>
              <a:latin typeface="Trebuchet MS"/>
              <a:cs typeface="Trebuchet MS"/>
            </a:endParaRPr>
          </a:p>
          <a:p>
            <a:endParaRPr lang="en-US" sz="3200" dirty="0">
              <a:solidFill>
                <a:srgbClr val="FFFFFF"/>
              </a:solidFill>
              <a:latin typeface="Trebuchet MS"/>
              <a:cs typeface="Trebuchet MS"/>
            </a:endParaRPr>
          </a:p>
          <a:p>
            <a:endParaRPr lang="en-US" sz="3200" dirty="0" smtClean="0">
              <a:solidFill>
                <a:srgbClr val="FFFFFF"/>
              </a:solidFill>
              <a:latin typeface="Trebuchet MS"/>
              <a:cs typeface="Trebuchet MS"/>
            </a:endParaRPr>
          </a:p>
          <a:p>
            <a:endParaRPr lang="en-US" sz="3200" dirty="0" smtClean="0">
              <a:solidFill>
                <a:srgbClr val="FFFFFF"/>
              </a:solidFill>
              <a:latin typeface="Trebuchet MS"/>
              <a:cs typeface="Trebuchet MS"/>
            </a:endParaRPr>
          </a:p>
          <a:p>
            <a:endParaRPr lang="en-US" sz="3200" dirty="0">
              <a:solidFill>
                <a:srgbClr val="FFFFFF"/>
              </a:solidFill>
              <a:latin typeface="Trebuchet MS"/>
              <a:cs typeface="Trebuchet MS"/>
            </a:endParaRPr>
          </a:p>
          <a:p>
            <a:endParaRPr lang="en-US" sz="3200" dirty="0" smtClean="0">
              <a:solidFill>
                <a:srgbClr val="FFFFFF"/>
              </a:solidFill>
              <a:latin typeface="Trebuchet MS"/>
              <a:cs typeface="Trebuchet MS"/>
            </a:endParaRPr>
          </a:p>
          <a:p>
            <a:endParaRPr lang="en-US" sz="3200" dirty="0">
              <a:solidFill>
                <a:srgbClr val="FFFFFF"/>
              </a:solidFill>
              <a:latin typeface="Trebuchet MS"/>
              <a:cs typeface="Trebuchet MS"/>
            </a:endParaRPr>
          </a:p>
          <a:p>
            <a:r>
              <a:rPr lang="en-US" sz="2000" dirty="0" smtClean="0">
                <a:solidFill>
                  <a:srgbClr val="FFFFFF"/>
                </a:solidFill>
              </a:rPr>
              <a:t>http</a:t>
            </a:r>
            <a:r>
              <a:rPr lang="en-US" sz="2000" dirty="0">
                <a:solidFill>
                  <a:srgbClr val="FFFFFF"/>
                </a:solidFill>
              </a:rPr>
              <a:t>://</a:t>
            </a:r>
            <a:r>
              <a:rPr lang="en-US" sz="2000" dirty="0" err="1">
                <a:solidFill>
                  <a:srgbClr val="FFFFFF"/>
                </a:solidFill>
              </a:rPr>
              <a:t>youtu.be</a:t>
            </a:r>
            <a:r>
              <a:rPr lang="en-US" sz="2000" dirty="0">
                <a:solidFill>
                  <a:srgbClr val="FFFFFF"/>
                </a:solidFill>
              </a:rPr>
              <a:t>/</a:t>
            </a:r>
            <a:r>
              <a:rPr lang="en-US" sz="2000" dirty="0" smtClean="0">
                <a:solidFill>
                  <a:srgbClr val="FFFFFF"/>
                </a:solidFill>
              </a:rPr>
              <a:t>L5rVH1KGBCY</a:t>
            </a:r>
            <a:endParaRPr lang="en-US" sz="2000" dirty="0">
              <a:solidFill>
                <a:srgbClr val="FFFFFF"/>
              </a:solidFill>
            </a:endParaRPr>
          </a:p>
        </p:txBody>
      </p:sp>
    </p:spTree>
    <p:extLst>
      <p:ext uri="{BB962C8B-B14F-4D97-AF65-F5344CB8AC3E}">
        <p14:creationId xmlns:p14="http://schemas.microsoft.com/office/powerpoint/2010/main" val="404839041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07761" y="752070"/>
            <a:ext cx="5247406" cy="954864"/>
          </a:xfrm>
        </p:spPr>
        <p:txBody>
          <a:bodyPr>
            <a:normAutofit/>
          </a:bodyPr>
          <a:lstStyle/>
          <a:p>
            <a:r>
              <a:rPr lang="en-US" sz="2800" dirty="0" smtClean="0">
                <a:solidFill>
                  <a:schemeClr val="bg1"/>
                </a:solidFill>
                <a:latin typeface="Trebuchet MS"/>
                <a:cs typeface="Trebuchet MS"/>
              </a:rPr>
              <a:t>Publisher Revenue &amp; Profit</a:t>
            </a:r>
            <a:endParaRPr lang="en-US" sz="2800" dirty="0">
              <a:solidFill>
                <a:schemeClr val="bg1"/>
              </a:solidFill>
              <a:latin typeface="Trebuchet MS"/>
              <a:cs typeface="Trebuchet MS"/>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694359375"/>
              </p:ext>
            </p:extLst>
          </p:nvPr>
        </p:nvGraphicFramePr>
        <p:xfrm>
          <a:off x="1143000" y="1524000"/>
          <a:ext cx="7010400" cy="5105397"/>
        </p:xfrm>
        <a:graphic>
          <a:graphicData uri="http://schemas.openxmlformats.org/drawingml/2006/table">
            <a:tbl>
              <a:tblPr firstRow="1" bandRow="1">
                <a:tableStyleId>{0660B408-B3CF-4A94-85FC-2B1E0A45F4A2}</a:tableStyleId>
              </a:tblPr>
              <a:tblGrid>
                <a:gridCol w="1557866"/>
                <a:gridCol w="2633134"/>
                <a:gridCol w="2819400"/>
              </a:tblGrid>
              <a:tr h="464127">
                <a:tc>
                  <a:txBody>
                    <a:bodyPr/>
                    <a:lstStyle/>
                    <a:p>
                      <a:pPr algn="l"/>
                      <a:r>
                        <a:rPr lang="en-US" sz="1800" b="1" dirty="0" smtClean="0"/>
                        <a:t>Year</a:t>
                      </a:r>
                      <a:endParaRPr lang="en-US" sz="1800" b="1" dirty="0"/>
                    </a:p>
                  </a:txBody>
                  <a:tcPr marL="95923" marR="95923" anchor="ctr"/>
                </a:tc>
                <a:tc>
                  <a:txBody>
                    <a:bodyPr/>
                    <a:lstStyle/>
                    <a:p>
                      <a:pPr algn="l"/>
                      <a:r>
                        <a:rPr lang="en-US" sz="1800" b="1" dirty="0" smtClean="0"/>
                        <a:t>Total Revenue</a:t>
                      </a:r>
                      <a:endParaRPr lang="en-US" sz="1800" b="1" dirty="0"/>
                    </a:p>
                  </a:txBody>
                  <a:tcPr marL="95923" marR="95923" anchor="ctr"/>
                </a:tc>
                <a:tc>
                  <a:txBody>
                    <a:bodyPr/>
                    <a:lstStyle/>
                    <a:p>
                      <a:pPr algn="l"/>
                      <a:r>
                        <a:rPr lang="en-US" sz="1800" b="1" dirty="0" smtClean="0"/>
                        <a:t>Total Profit</a:t>
                      </a:r>
                      <a:endParaRPr lang="en-US" sz="1800" b="1" dirty="0"/>
                    </a:p>
                  </a:txBody>
                  <a:tcPr marL="95923" marR="95923" anchor="ctr"/>
                </a:tc>
              </a:tr>
              <a:tr h="464127">
                <a:tc>
                  <a:txBody>
                    <a:bodyPr/>
                    <a:lstStyle/>
                    <a:p>
                      <a:pPr algn="l"/>
                      <a:r>
                        <a:rPr lang="en-US" sz="1800" b="1" dirty="0" smtClean="0"/>
                        <a:t>2002</a:t>
                      </a:r>
                      <a:endParaRPr lang="en-US" sz="1800" b="1" dirty="0"/>
                    </a:p>
                  </a:txBody>
                  <a:tcPr marL="95923" marR="95923" anchor="ctr"/>
                </a:tc>
                <a:tc>
                  <a:txBody>
                    <a:bodyPr/>
                    <a:lstStyle/>
                    <a:p>
                      <a:pPr algn="l" fontAlgn="b"/>
                      <a:r>
                        <a:rPr lang="en-US" sz="1800" b="1" dirty="0"/>
                        <a:t>$2,097,511,500.00</a:t>
                      </a:r>
                    </a:p>
                  </a:txBody>
                  <a:tcPr marL="9525" marR="9525" marT="9525" marB="0" anchor="ctr"/>
                </a:tc>
                <a:tc>
                  <a:txBody>
                    <a:bodyPr/>
                    <a:lstStyle/>
                    <a:p>
                      <a:pPr algn="l" fontAlgn="b"/>
                      <a:r>
                        <a:rPr lang="en-US" sz="1800" b="1" dirty="0"/>
                        <a:t>$694,851,300.00</a:t>
                      </a:r>
                    </a:p>
                  </a:txBody>
                  <a:tcPr marL="9525" marR="9525" marT="9525" marB="0" anchor="ctr"/>
                </a:tc>
              </a:tr>
              <a:tr h="464127">
                <a:tc>
                  <a:txBody>
                    <a:bodyPr/>
                    <a:lstStyle/>
                    <a:p>
                      <a:pPr algn="l"/>
                      <a:r>
                        <a:rPr lang="en-US" sz="1800" b="1" dirty="0" smtClean="0"/>
                        <a:t>2003</a:t>
                      </a:r>
                      <a:endParaRPr lang="en-US" sz="1800" b="1" dirty="0"/>
                    </a:p>
                  </a:txBody>
                  <a:tcPr marL="95923" marR="95923" anchor="ctr"/>
                </a:tc>
                <a:tc>
                  <a:txBody>
                    <a:bodyPr/>
                    <a:lstStyle/>
                    <a:p>
                      <a:pPr algn="l" fontAlgn="b"/>
                      <a:r>
                        <a:rPr lang="en-US" sz="1800" b="1" dirty="0"/>
                        <a:t>$2,236,805,700.00</a:t>
                      </a:r>
                    </a:p>
                  </a:txBody>
                  <a:tcPr marL="9525" marR="9525" marT="9525" marB="0" anchor="ctr"/>
                </a:tc>
                <a:tc>
                  <a:txBody>
                    <a:bodyPr/>
                    <a:lstStyle/>
                    <a:p>
                      <a:pPr algn="l" fontAlgn="b"/>
                      <a:r>
                        <a:rPr lang="en-US" sz="1800" b="1" dirty="0"/>
                        <a:t>$756,399,900.00</a:t>
                      </a:r>
                    </a:p>
                  </a:txBody>
                  <a:tcPr marL="9525" marR="9525" marT="9525" marB="0" anchor="ctr"/>
                </a:tc>
              </a:tr>
              <a:tr h="464127">
                <a:tc>
                  <a:txBody>
                    <a:bodyPr/>
                    <a:lstStyle/>
                    <a:p>
                      <a:pPr algn="l"/>
                      <a:r>
                        <a:rPr lang="en-US" sz="1800" b="1" dirty="0" smtClean="0"/>
                        <a:t>2004</a:t>
                      </a:r>
                      <a:endParaRPr lang="en-US" sz="1800" b="1" dirty="0"/>
                    </a:p>
                  </a:txBody>
                  <a:tcPr marL="95923" marR="95923" anchor="ctr"/>
                </a:tc>
                <a:tc>
                  <a:txBody>
                    <a:bodyPr/>
                    <a:lstStyle/>
                    <a:p>
                      <a:pPr algn="l" fontAlgn="b"/>
                      <a:r>
                        <a:rPr lang="en-US" sz="1800" b="1" dirty="0"/>
                        <a:t>$2,207,651,100.00</a:t>
                      </a:r>
                    </a:p>
                  </a:txBody>
                  <a:tcPr marL="9525" marR="9525" marT="9525" marB="0" anchor="ctr"/>
                </a:tc>
                <a:tc>
                  <a:txBody>
                    <a:bodyPr/>
                    <a:lstStyle/>
                    <a:p>
                      <a:pPr algn="l" fontAlgn="b"/>
                      <a:r>
                        <a:rPr lang="en-US" sz="1800" b="1" dirty="0"/>
                        <a:t>$745,062,000.00</a:t>
                      </a:r>
                    </a:p>
                  </a:txBody>
                  <a:tcPr marL="9525" marR="9525" marT="9525" marB="0" anchor="ctr"/>
                </a:tc>
              </a:tr>
              <a:tr h="464127">
                <a:tc>
                  <a:txBody>
                    <a:bodyPr/>
                    <a:lstStyle/>
                    <a:p>
                      <a:pPr algn="l"/>
                      <a:r>
                        <a:rPr lang="en-US" sz="1800" b="1" dirty="0" smtClean="0"/>
                        <a:t>2005</a:t>
                      </a:r>
                      <a:endParaRPr lang="en-US" sz="1800" b="1" dirty="0"/>
                    </a:p>
                  </a:txBody>
                  <a:tcPr marL="95923" marR="95923" anchor="ctr"/>
                </a:tc>
                <a:tc>
                  <a:txBody>
                    <a:bodyPr/>
                    <a:lstStyle/>
                    <a:p>
                      <a:pPr algn="l" fontAlgn="b"/>
                      <a:r>
                        <a:rPr lang="en-US" sz="1800" b="1" dirty="0"/>
                        <a:t>$2,325,889,200.00</a:t>
                      </a:r>
                    </a:p>
                  </a:txBody>
                  <a:tcPr marL="9525" marR="9525" marT="9525" marB="0" anchor="ctr"/>
                </a:tc>
                <a:tc>
                  <a:txBody>
                    <a:bodyPr/>
                    <a:lstStyle/>
                    <a:p>
                      <a:pPr algn="l" fontAlgn="b"/>
                      <a:r>
                        <a:rPr lang="en-US" sz="1800" b="1" dirty="0"/>
                        <a:t>$727,245,300.00</a:t>
                      </a:r>
                    </a:p>
                  </a:txBody>
                  <a:tcPr marL="9525" marR="9525" marT="9525" marB="0" anchor="ctr"/>
                </a:tc>
              </a:tr>
              <a:tr h="464127">
                <a:tc>
                  <a:txBody>
                    <a:bodyPr/>
                    <a:lstStyle/>
                    <a:p>
                      <a:pPr algn="l"/>
                      <a:r>
                        <a:rPr lang="en-US" sz="1800" b="1" dirty="0" smtClean="0"/>
                        <a:t>2006</a:t>
                      </a:r>
                      <a:endParaRPr lang="en-US" sz="1800" b="1" dirty="0"/>
                    </a:p>
                  </a:txBody>
                  <a:tcPr marL="95923" marR="95923" anchor="ctr"/>
                </a:tc>
                <a:tc>
                  <a:txBody>
                    <a:bodyPr/>
                    <a:lstStyle/>
                    <a:p>
                      <a:pPr algn="l" fontAlgn="b"/>
                      <a:r>
                        <a:rPr lang="en-US" sz="1800" b="1" dirty="0"/>
                        <a:t>$2,463,563,700.00</a:t>
                      </a:r>
                    </a:p>
                  </a:txBody>
                  <a:tcPr marL="9525" marR="9525" marT="9525" marB="0" anchor="ctr"/>
                </a:tc>
                <a:tc>
                  <a:txBody>
                    <a:bodyPr/>
                    <a:lstStyle/>
                    <a:p>
                      <a:pPr algn="l" fontAlgn="b"/>
                      <a:r>
                        <a:rPr lang="en-US" sz="1800" b="1" dirty="0"/>
                        <a:t>$753,160,500.00</a:t>
                      </a:r>
                    </a:p>
                  </a:txBody>
                  <a:tcPr marL="9525" marR="9525" marT="9525" marB="0" anchor="ctr"/>
                </a:tc>
              </a:tr>
              <a:tr h="464127">
                <a:tc>
                  <a:txBody>
                    <a:bodyPr/>
                    <a:lstStyle/>
                    <a:p>
                      <a:pPr algn="l"/>
                      <a:r>
                        <a:rPr lang="en-US" sz="1800" b="1" dirty="0" smtClean="0"/>
                        <a:t>2007</a:t>
                      </a:r>
                      <a:endParaRPr lang="en-US" sz="1800" b="1" dirty="0"/>
                    </a:p>
                  </a:txBody>
                  <a:tcPr marL="95923" marR="95923" anchor="ctr"/>
                </a:tc>
                <a:tc>
                  <a:txBody>
                    <a:bodyPr/>
                    <a:lstStyle/>
                    <a:p>
                      <a:pPr algn="l" fontAlgn="b"/>
                      <a:r>
                        <a:rPr lang="en-US" sz="1800" b="1" dirty="0"/>
                        <a:t>$2,440,887,900.00</a:t>
                      </a:r>
                    </a:p>
                  </a:txBody>
                  <a:tcPr marL="9525" marR="9525" marT="9525" marB="0" anchor="ctr"/>
                </a:tc>
                <a:tc>
                  <a:txBody>
                    <a:bodyPr/>
                    <a:lstStyle/>
                    <a:p>
                      <a:pPr algn="l" fontAlgn="b"/>
                      <a:r>
                        <a:rPr lang="en-US" sz="1800" b="1" dirty="0"/>
                        <a:t>$772,596,900.00</a:t>
                      </a:r>
                    </a:p>
                  </a:txBody>
                  <a:tcPr marL="9525" marR="9525" marT="9525" marB="0" anchor="ctr"/>
                </a:tc>
              </a:tr>
              <a:tr h="464127">
                <a:tc>
                  <a:txBody>
                    <a:bodyPr/>
                    <a:lstStyle/>
                    <a:p>
                      <a:pPr algn="l"/>
                      <a:r>
                        <a:rPr lang="en-US" sz="1800" b="1" dirty="0" smtClean="0"/>
                        <a:t>2008</a:t>
                      </a:r>
                      <a:endParaRPr lang="en-US" sz="1800" b="1" dirty="0"/>
                    </a:p>
                  </a:txBody>
                  <a:tcPr marL="95923" marR="95923" anchor="ctr"/>
                </a:tc>
                <a:tc>
                  <a:txBody>
                    <a:bodyPr/>
                    <a:lstStyle/>
                    <a:p>
                      <a:pPr algn="l" fontAlgn="b"/>
                      <a:r>
                        <a:rPr lang="en-US" sz="1800" b="1" dirty="0"/>
                        <a:t>$2,753,490,000.00</a:t>
                      </a:r>
                    </a:p>
                  </a:txBody>
                  <a:tcPr marL="9525" marR="9525" marT="9525" marB="0" anchor="ctr"/>
                </a:tc>
                <a:tc>
                  <a:txBody>
                    <a:bodyPr/>
                    <a:lstStyle/>
                    <a:p>
                      <a:pPr algn="l" fontAlgn="b"/>
                      <a:r>
                        <a:rPr lang="en-US" sz="1800" b="1" dirty="0"/>
                        <a:t>$919,989,600.00</a:t>
                      </a:r>
                    </a:p>
                  </a:txBody>
                  <a:tcPr marL="9525" marR="9525" marT="9525" marB="0" anchor="ctr"/>
                </a:tc>
              </a:tr>
              <a:tr h="464127">
                <a:tc>
                  <a:txBody>
                    <a:bodyPr/>
                    <a:lstStyle/>
                    <a:p>
                      <a:pPr algn="l"/>
                      <a:r>
                        <a:rPr lang="en-US" sz="1800" b="1" dirty="0" smtClean="0"/>
                        <a:t>2009</a:t>
                      </a:r>
                      <a:endParaRPr lang="en-US" sz="1800" b="1" dirty="0"/>
                    </a:p>
                  </a:txBody>
                  <a:tcPr marL="95923" marR="95923" anchor="ctr"/>
                </a:tc>
                <a:tc>
                  <a:txBody>
                    <a:bodyPr/>
                    <a:lstStyle/>
                    <a:p>
                      <a:pPr algn="l" fontAlgn="b"/>
                      <a:r>
                        <a:rPr lang="en-US" sz="1800" b="1" dirty="0"/>
                        <a:t>$3,215,104,500.00</a:t>
                      </a:r>
                    </a:p>
                  </a:txBody>
                  <a:tcPr marL="9525" marR="9525" marT="9525" marB="0" anchor="ctr"/>
                </a:tc>
                <a:tc>
                  <a:txBody>
                    <a:bodyPr/>
                    <a:lstStyle/>
                    <a:p>
                      <a:pPr algn="l" fontAlgn="b"/>
                      <a:r>
                        <a:rPr lang="en-US" sz="1800" b="1" dirty="0"/>
                        <a:t>$1,122,452,100.00</a:t>
                      </a:r>
                    </a:p>
                  </a:txBody>
                  <a:tcPr marL="9525" marR="9525" marT="9525" marB="0" anchor="ctr"/>
                </a:tc>
              </a:tr>
              <a:tr h="464127">
                <a:tc>
                  <a:txBody>
                    <a:bodyPr/>
                    <a:lstStyle/>
                    <a:p>
                      <a:pPr algn="l"/>
                      <a:r>
                        <a:rPr lang="en-US" sz="1800" b="1" dirty="0" smtClean="0"/>
                        <a:t>2010</a:t>
                      </a:r>
                      <a:endParaRPr lang="en-US" sz="1800" b="1" dirty="0"/>
                    </a:p>
                  </a:txBody>
                  <a:tcPr marL="95923" marR="95923" anchor="ctr"/>
                </a:tc>
                <a:tc>
                  <a:txBody>
                    <a:bodyPr/>
                    <a:lstStyle/>
                    <a:p>
                      <a:pPr algn="l" fontAlgn="b"/>
                      <a:r>
                        <a:rPr lang="en-US" sz="1800" b="1" dirty="0"/>
                        <a:t>$3,281,512,200.00</a:t>
                      </a:r>
                    </a:p>
                  </a:txBody>
                  <a:tcPr marL="9525" marR="9525" marT="9525" marB="0" anchor="ctr"/>
                </a:tc>
                <a:tc>
                  <a:txBody>
                    <a:bodyPr/>
                    <a:lstStyle/>
                    <a:p>
                      <a:pPr algn="l" fontAlgn="b"/>
                      <a:r>
                        <a:rPr lang="en-US" sz="1800" b="1"/>
                        <a:t>$1,172,662,800.00</a:t>
                      </a:r>
                    </a:p>
                  </a:txBody>
                  <a:tcPr marL="9525" marR="9525" marT="9525" marB="0" anchor="ctr"/>
                </a:tc>
              </a:tr>
              <a:tr h="464127">
                <a:tc>
                  <a:txBody>
                    <a:bodyPr/>
                    <a:lstStyle/>
                    <a:p>
                      <a:pPr algn="l"/>
                      <a:r>
                        <a:rPr lang="en-US" sz="1800" b="1" dirty="0" smtClean="0"/>
                        <a:t>2011</a:t>
                      </a:r>
                      <a:endParaRPr lang="en-US" sz="1800" b="1" dirty="0"/>
                    </a:p>
                  </a:txBody>
                  <a:tcPr marL="95923" marR="95923" anchor="ctr"/>
                </a:tc>
                <a:tc>
                  <a:txBody>
                    <a:bodyPr/>
                    <a:lstStyle/>
                    <a:p>
                      <a:pPr algn="l" fontAlgn="b"/>
                      <a:r>
                        <a:rPr lang="en-US" sz="1800" b="1"/>
                        <a:t>$3,333,342,600.00</a:t>
                      </a:r>
                    </a:p>
                  </a:txBody>
                  <a:tcPr marL="9525" marR="9525" marT="9525" marB="0" anchor="ctr"/>
                </a:tc>
                <a:tc>
                  <a:txBody>
                    <a:bodyPr/>
                    <a:lstStyle/>
                    <a:p>
                      <a:pPr algn="l" fontAlgn="b"/>
                      <a:r>
                        <a:rPr lang="en-US" sz="1800" b="1" dirty="0"/>
                        <a:t>$1,243,929,600.00</a:t>
                      </a:r>
                    </a:p>
                  </a:txBody>
                  <a:tcPr marL="9525" marR="9525" marT="9525" marB="0" anchor="ctr"/>
                </a:tc>
              </a:tr>
            </a:tbl>
          </a:graphicData>
        </a:graphic>
      </p:graphicFrame>
      <p:sp>
        <p:nvSpPr>
          <p:cNvPr id="5" name="Title 6"/>
          <p:cNvSpPr txBox="1">
            <a:spLocks/>
          </p:cNvSpPr>
          <p:nvPr/>
        </p:nvSpPr>
        <p:spPr>
          <a:xfrm>
            <a:off x="0" y="0"/>
            <a:ext cx="9144000" cy="967477"/>
          </a:xfrm>
          <a:prstGeom prst="rect">
            <a:avLst/>
          </a:prstGeom>
        </p:spPr>
        <p:txBody>
          <a:bodyPr vert="horz" lIns="91440" tIns="45720" rIns="91440" bIns="45720" rtlCol="0" anchor="t" anchorCtr="0">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smtClean="0">
                <a:solidFill>
                  <a:srgbClr val="FFFFFF"/>
                </a:solidFill>
                <a:latin typeface="Trebuchet MS"/>
                <a:cs typeface="Trebuchet MS"/>
              </a:rPr>
              <a:t>Successful Topics: </a:t>
            </a:r>
            <a:r>
              <a:rPr lang="en-US" sz="4000" dirty="0" smtClean="0">
                <a:solidFill>
                  <a:schemeClr val="bg1">
                    <a:lumMod val="75000"/>
                  </a:schemeClr>
                </a:solidFill>
                <a:latin typeface="Trebuchet MS"/>
                <a:cs typeface="Trebuchet MS"/>
              </a:rPr>
              <a:t>Journal Costs</a:t>
            </a:r>
            <a:endParaRPr lang="en-US" sz="4000" dirty="0">
              <a:solidFill>
                <a:schemeClr val="bg1">
                  <a:lumMod val="75000"/>
                </a:schemeClr>
              </a:solidFill>
              <a:latin typeface="Trebuchet MS"/>
              <a:cs typeface="Trebuchet MS"/>
            </a:endParaRPr>
          </a:p>
        </p:txBody>
      </p:sp>
    </p:spTree>
    <p:extLst>
      <p:ext uri="{BB962C8B-B14F-4D97-AF65-F5344CB8AC3E}">
        <p14:creationId xmlns:p14="http://schemas.microsoft.com/office/powerpoint/2010/main" val="390432817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0"/>
            <a:ext cx="7772400" cy="1470025"/>
          </a:xfrm>
        </p:spPr>
        <p:txBody>
          <a:bodyPr/>
          <a:lstStyle/>
          <a:p>
            <a:pPr algn="l"/>
            <a:r>
              <a:rPr lang="en-US" dirty="0" smtClean="0">
                <a:solidFill>
                  <a:srgbClr val="FFFFFF"/>
                </a:solidFill>
                <a:latin typeface="Trebuchet MS"/>
                <a:cs typeface="Trebuchet MS"/>
              </a:rPr>
              <a:t>Successful</a:t>
            </a:r>
            <a:br>
              <a:rPr lang="en-US" dirty="0" smtClean="0">
                <a:solidFill>
                  <a:srgbClr val="FFFFFF"/>
                </a:solidFill>
                <a:latin typeface="Trebuchet MS"/>
                <a:cs typeface="Trebuchet MS"/>
              </a:rPr>
            </a:br>
            <a:r>
              <a:rPr lang="en-US" dirty="0" smtClean="0">
                <a:solidFill>
                  <a:srgbClr val="FFFFFF"/>
                </a:solidFill>
                <a:latin typeface="Trebuchet MS"/>
                <a:cs typeface="Trebuchet MS"/>
              </a:rPr>
              <a:t>Topics:</a:t>
            </a:r>
            <a:endParaRPr lang="en-US" dirty="0">
              <a:solidFill>
                <a:srgbClr val="FFFFFF"/>
              </a:solidFill>
              <a:latin typeface="Trebuchet MS"/>
              <a:cs typeface="Trebuchet MS"/>
            </a:endParaRPr>
          </a:p>
        </p:txBody>
      </p:sp>
      <p:sp>
        <p:nvSpPr>
          <p:cNvPr id="4" name="TextBox 3"/>
          <p:cNvSpPr txBox="1"/>
          <p:nvPr/>
        </p:nvSpPr>
        <p:spPr>
          <a:xfrm>
            <a:off x="279863" y="2206176"/>
            <a:ext cx="2945356" cy="4031873"/>
          </a:xfrm>
          <a:prstGeom prst="rect">
            <a:avLst/>
          </a:prstGeom>
          <a:noFill/>
        </p:spPr>
        <p:txBody>
          <a:bodyPr wrap="square" rtlCol="0">
            <a:spAutoFit/>
          </a:bodyPr>
          <a:lstStyle/>
          <a:p>
            <a:r>
              <a:rPr lang="en-US" sz="3200" dirty="0" smtClean="0">
                <a:solidFill>
                  <a:schemeClr val="bg1">
                    <a:lumMod val="75000"/>
                  </a:schemeClr>
                </a:solidFill>
                <a:latin typeface="Trebuchet MS"/>
                <a:cs typeface="Trebuchet MS"/>
              </a:rPr>
              <a:t>Author Rights</a:t>
            </a:r>
          </a:p>
          <a:p>
            <a:endParaRPr lang="en-US" sz="3200" dirty="0" smtClean="0">
              <a:solidFill>
                <a:srgbClr val="FFFFFF"/>
              </a:solidFill>
              <a:latin typeface="Trebuchet MS"/>
              <a:cs typeface="Trebuchet MS"/>
            </a:endParaRPr>
          </a:p>
          <a:p>
            <a:endParaRPr lang="en-US" sz="3200" dirty="0">
              <a:solidFill>
                <a:srgbClr val="FFFFFF"/>
              </a:solidFill>
              <a:latin typeface="Trebuchet MS"/>
              <a:cs typeface="Trebuchet MS"/>
            </a:endParaRPr>
          </a:p>
          <a:p>
            <a:endParaRPr lang="en-US" sz="3200" dirty="0" smtClean="0">
              <a:solidFill>
                <a:srgbClr val="FFFFFF"/>
              </a:solidFill>
              <a:latin typeface="Trebuchet MS"/>
              <a:cs typeface="Trebuchet MS"/>
            </a:endParaRPr>
          </a:p>
          <a:p>
            <a:endParaRPr lang="en-US" sz="3200" dirty="0" smtClean="0">
              <a:solidFill>
                <a:srgbClr val="FFFFFF"/>
              </a:solidFill>
              <a:latin typeface="Trebuchet MS"/>
              <a:cs typeface="Trebuchet MS"/>
            </a:endParaRPr>
          </a:p>
          <a:p>
            <a:endParaRPr lang="en-US" sz="3200" dirty="0">
              <a:solidFill>
                <a:srgbClr val="FFFFFF"/>
              </a:solidFill>
              <a:latin typeface="Trebuchet MS"/>
              <a:cs typeface="Trebuchet MS"/>
            </a:endParaRPr>
          </a:p>
          <a:p>
            <a:endParaRPr lang="en-US" sz="3200" dirty="0" smtClean="0">
              <a:solidFill>
                <a:srgbClr val="FFFFFF"/>
              </a:solidFill>
              <a:latin typeface="Trebuchet MS"/>
              <a:cs typeface="Trebuchet MS"/>
            </a:endParaRPr>
          </a:p>
          <a:p>
            <a:endParaRPr lang="en-US" sz="3200" dirty="0">
              <a:solidFill>
                <a:srgbClr val="FFFFFF"/>
              </a:solidFill>
              <a:latin typeface="Trebuchet MS"/>
              <a:cs typeface="Trebuchet MS"/>
            </a:endParaRPr>
          </a:p>
        </p:txBody>
      </p:sp>
      <p:pic>
        <p:nvPicPr>
          <p:cNvPr id="2" name="Picture 1" descr="AuthorRights_Orig copy.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7315" y="-370465"/>
            <a:ext cx="5924509" cy="7667011"/>
          </a:xfrm>
          <a:prstGeom prst="rect">
            <a:avLst/>
          </a:prstGeom>
        </p:spPr>
      </p:pic>
      <p:sp>
        <p:nvSpPr>
          <p:cNvPr id="3" name="TextBox 2"/>
          <p:cNvSpPr txBox="1"/>
          <p:nvPr/>
        </p:nvSpPr>
        <p:spPr>
          <a:xfrm>
            <a:off x="0" y="6207271"/>
            <a:ext cx="3959938" cy="584776"/>
          </a:xfrm>
          <a:prstGeom prst="rect">
            <a:avLst/>
          </a:prstGeom>
          <a:noFill/>
        </p:spPr>
        <p:txBody>
          <a:bodyPr wrap="none" rtlCol="0">
            <a:spAutoFit/>
          </a:bodyPr>
          <a:lstStyle/>
          <a:p>
            <a:r>
              <a:rPr lang="en-US" sz="1600" dirty="0" smtClean="0">
                <a:solidFill>
                  <a:schemeClr val="bg1"/>
                </a:solidFill>
              </a:rPr>
              <a:t>ACRL copyright transfer exercise:</a:t>
            </a:r>
          </a:p>
          <a:p>
            <a:r>
              <a:rPr lang="en-US" sz="1600" dirty="0">
                <a:solidFill>
                  <a:schemeClr val="bg1"/>
                </a:solidFill>
              </a:rPr>
              <a:t>http://</a:t>
            </a:r>
            <a:r>
              <a:rPr lang="en-US" sz="1600" dirty="0" err="1">
                <a:solidFill>
                  <a:schemeClr val="bg1"/>
                </a:solidFill>
              </a:rPr>
              <a:t>www.scholcomm.acrl.ala.org</a:t>
            </a:r>
            <a:r>
              <a:rPr lang="en-US" sz="1600" dirty="0">
                <a:solidFill>
                  <a:schemeClr val="bg1"/>
                </a:solidFill>
              </a:rPr>
              <a:t>/node/32</a:t>
            </a:r>
          </a:p>
        </p:txBody>
      </p:sp>
    </p:spTree>
    <p:extLst>
      <p:ext uri="{BB962C8B-B14F-4D97-AF65-F5344CB8AC3E}">
        <p14:creationId xmlns:p14="http://schemas.microsoft.com/office/powerpoint/2010/main" val="155212956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17386" y="793852"/>
            <a:ext cx="7772400" cy="1470025"/>
          </a:xfrm>
        </p:spPr>
        <p:txBody>
          <a:bodyPr>
            <a:noAutofit/>
          </a:bodyPr>
          <a:lstStyle/>
          <a:p>
            <a:pPr algn="l"/>
            <a:r>
              <a:rPr lang="en-US" sz="6000" dirty="0" smtClean="0">
                <a:solidFill>
                  <a:srgbClr val="FFFFFF"/>
                </a:solidFill>
                <a:latin typeface="Trebuchet MS"/>
                <a:cs typeface="Trebuchet MS"/>
              </a:rPr>
              <a:t>The Context:</a:t>
            </a:r>
            <a:br>
              <a:rPr lang="en-US" sz="6000" dirty="0" smtClean="0">
                <a:solidFill>
                  <a:srgbClr val="FFFFFF"/>
                </a:solidFill>
                <a:latin typeface="Trebuchet MS"/>
                <a:cs typeface="Trebuchet MS"/>
              </a:rPr>
            </a:br>
            <a:endParaRPr lang="en-US" sz="6000" dirty="0">
              <a:solidFill>
                <a:srgbClr val="FFFFFF"/>
              </a:solidFill>
              <a:latin typeface="Trebuchet MS"/>
              <a:cs typeface="Trebuchet MS"/>
            </a:endParaRPr>
          </a:p>
        </p:txBody>
      </p:sp>
      <p:pic>
        <p:nvPicPr>
          <p:cNvPr id="6" name="Picture 5" descr="MiamiSe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0669" y="3042239"/>
            <a:ext cx="3377594" cy="2533196"/>
          </a:xfrm>
          <a:prstGeom prst="rect">
            <a:avLst/>
          </a:prstGeom>
          <a:effectLst>
            <a:outerShdw blurRad="50800" dist="38100" dir="2700000" algn="tl" rotWithShape="0">
              <a:srgbClr val="000000">
                <a:alpha val="43000"/>
              </a:srgbClr>
            </a:outerShdw>
          </a:effectLst>
        </p:spPr>
      </p:pic>
      <p:pic>
        <p:nvPicPr>
          <p:cNvPr id="9" name="Picture 8" descr="AndersonHa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7828" y="3941115"/>
            <a:ext cx="3870263" cy="2568887"/>
          </a:xfrm>
          <a:prstGeom prst="rect">
            <a:avLst/>
          </a:prstGeom>
          <a:effectLst>
            <a:outerShdw blurRad="50800" dist="38100" dir="2700000" algn="tl" rotWithShape="0">
              <a:srgbClr val="000000">
                <a:alpha val="43000"/>
              </a:srgbClr>
            </a:outerShdw>
          </a:effectLst>
        </p:spPr>
      </p:pic>
      <p:pic>
        <p:nvPicPr>
          <p:cNvPr id="10" name="Picture 9" descr="SesquicentennialChapel.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70586" y="1057637"/>
            <a:ext cx="2438400" cy="3251200"/>
          </a:xfrm>
          <a:prstGeom prst="rect">
            <a:avLst/>
          </a:prstGeom>
          <a:effectLst>
            <a:outerShdw blurRad="50800" dist="38100" dir="2700000" algn="tl" rotWithShape="0">
              <a:srgbClr val="000000">
                <a:alpha val="43000"/>
              </a:srgbClr>
            </a:outerShdw>
          </a:effectLst>
        </p:spPr>
      </p:pic>
      <p:pic>
        <p:nvPicPr>
          <p:cNvPr id="11" name="Picture 10" descr="SundialMcCracken.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2049" y="1851671"/>
            <a:ext cx="2540000" cy="1905000"/>
          </a:xfrm>
          <a:prstGeom prst="rect">
            <a:avLst/>
          </a:prstGeom>
          <a:effectLst>
            <a:outerShdw blurRad="50800" dist="38100" dir="2700000" algn="tl" rotWithShape="0">
              <a:srgbClr val="000000">
                <a:alpha val="43000"/>
              </a:srgbClr>
            </a:outerShdw>
          </a:effectLst>
        </p:spPr>
      </p:pic>
      <p:pic>
        <p:nvPicPr>
          <p:cNvPr id="12" name="Picture 11" descr="UphamHal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89466" y="465464"/>
            <a:ext cx="2700320" cy="1798413"/>
          </a:xfrm>
          <a:prstGeom prst="rect">
            <a:avLst/>
          </a:prstGeom>
          <a:effectLst>
            <a:outerShdw blurRad="50800" dist="38100" dir="2700000" algn="tl" rotWithShape="0">
              <a:srgbClr val="000000">
                <a:alpha val="43000"/>
              </a:srgbClr>
            </a:outerShdw>
          </a:effectLst>
        </p:spPr>
      </p:pic>
      <p:pic>
        <p:nvPicPr>
          <p:cNvPr id="13" name="Picture 12" descr="RoudabushHall.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9277" y="3941115"/>
            <a:ext cx="3723035" cy="2792276"/>
          </a:xfrm>
          <a:prstGeom prst="rect">
            <a:avLst/>
          </a:prstGeom>
          <a:effectLst>
            <a:outerShdw blurRad="50800" dist="38100" dir="2700000" algn="tl" rotWithShape="0">
              <a:srgbClr val="000000">
                <a:alpha val="43000"/>
              </a:srgbClr>
            </a:outerShdw>
          </a:effectLst>
        </p:spPr>
      </p:pic>
      <p:pic>
        <p:nvPicPr>
          <p:cNvPr id="14" name="Picture 13" descr="KingLibrary.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99986" y="1705187"/>
            <a:ext cx="2735312" cy="2051484"/>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1826241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0"/>
            <a:ext cx="7772400" cy="1470025"/>
          </a:xfrm>
        </p:spPr>
        <p:txBody>
          <a:bodyPr/>
          <a:lstStyle/>
          <a:p>
            <a:pPr algn="l"/>
            <a:r>
              <a:rPr lang="en-US" dirty="0" smtClean="0">
                <a:solidFill>
                  <a:srgbClr val="FFFFFF"/>
                </a:solidFill>
                <a:latin typeface="Trebuchet MS"/>
                <a:cs typeface="Trebuchet MS"/>
              </a:rPr>
              <a:t>Successful</a:t>
            </a:r>
            <a:br>
              <a:rPr lang="en-US" dirty="0" smtClean="0">
                <a:solidFill>
                  <a:srgbClr val="FFFFFF"/>
                </a:solidFill>
                <a:latin typeface="Trebuchet MS"/>
                <a:cs typeface="Trebuchet MS"/>
              </a:rPr>
            </a:br>
            <a:r>
              <a:rPr lang="en-US" dirty="0" smtClean="0">
                <a:solidFill>
                  <a:srgbClr val="FFFFFF"/>
                </a:solidFill>
                <a:latin typeface="Trebuchet MS"/>
                <a:cs typeface="Trebuchet MS"/>
              </a:rPr>
              <a:t>Topics:   </a:t>
            </a:r>
            <a:r>
              <a:rPr lang="en-US" dirty="0" err="1" smtClean="0">
                <a:solidFill>
                  <a:schemeClr val="bg1">
                    <a:lumMod val="75000"/>
                  </a:schemeClr>
                </a:solidFill>
                <a:latin typeface="Trebuchet MS"/>
                <a:cs typeface="Trebuchet MS"/>
              </a:rPr>
              <a:t>Altmetrics</a:t>
            </a:r>
            <a:endParaRPr lang="en-US" dirty="0">
              <a:solidFill>
                <a:schemeClr val="bg1">
                  <a:lumMod val="75000"/>
                </a:schemeClr>
              </a:solidFill>
              <a:latin typeface="Trebuchet MS"/>
              <a:cs typeface="Trebuchet MS"/>
            </a:endParaRPr>
          </a:p>
        </p:txBody>
      </p:sp>
      <p:pic>
        <p:nvPicPr>
          <p:cNvPr id="3" name="Picture 2" descr="ImpactStory_screenSh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03" y="1683490"/>
            <a:ext cx="4596285" cy="2569378"/>
          </a:xfrm>
          <a:prstGeom prst="rect">
            <a:avLst/>
          </a:prstGeom>
        </p:spPr>
      </p:pic>
      <p:pic>
        <p:nvPicPr>
          <p:cNvPr id="4" name="Picture 3" descr="PlumAnalytics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2469" y="4253876"/>
            <a:ext cx="4790353" cy="2155659"/>
          </a:xfrm>
          <a:prstGeom prst="rect">
            <a:avLst/>
          </a:prstGeom>
        </p:spPr>
      </p:pic>
    </p:spTree>
    <p:extLst>
      <p:ext uri="{BB962C8B-B14F-4D97-AF65-F5344CB8AC3E}">
        <p14:creationId xmlns:p14="http://schemas.microsoft.com/office/powerpoint/2010/main" val="64197715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0"/>
            <a:ext cx="7772400" cy="1470025"/>
          </a:xfrm>
        </p:spPr>
        <p:txBody>
          <a:bodyPr/>
          <a:lstStyle/>
          <a:p>
            <a:pPr algn="l"/>
            <a:r>
              <a:rPr lang="en-US" dirty="0" smtClean="0">
                <a:solidFill>
                  <a:srgbClr val="FFFFFF"/>
                </a:solidFill>
                <a:latin typeface="Trebuchet MS"/>
                <a:cs typeface="Trebuchet MS"/>
              </a:rPr>
              <a:t>Successful</a:t>
            </a:r>
            <a:br>
              <a:rPr lang="en-US" dirty="0" smtClean="0">
                <a:solidFill>
                  <a:srgbClr val="FFFFFF"/>
                </a:solidFill>
                <a:latin typeface="Trebuchet MS"/>
                <a:cs typeface="Trebuchet MS"/>
              </a:rPr>
            </a:br>
            <a:r>
              <a:rPr lang="en-US" dirty="0" smtClean="0">
                <a:solidFill>
                  <a:srgbClr val="FFFFFF"/>
                </a:solidFill>
                <a:latin typeface="Trebuchet MS"/>
                <a:cs typeface="Trebuchet MS"/>
              </a:rPr>
              <a:t>Topics:</a:t>
            </a:r>
            <a:endParaRPr lang="en-US" dirty="0">
              <a:solidFill>
                <a:schemeClr val="bg1">
                  <a:lumMod val="75000"/>
                </a:schemeClr>
              </a:solidFill>
              <a:latin typeface="Trebuchet MS"/>
              <a:cs typeface="Trebuchet MS"/>
            </a:endParaRPr>
          </a:p>
        </p:txBody>
      </p:sp>
      <p:pic>
        <p:nvPicPr>
          <p:cNvPr id="2" name="Picture 1" descr="PeerReviewMons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0858" y="684858"/>
            <a:ext cx="6173141" cy="6173141"/>
          </a:xfrm>
          <a:prstGeom prst="rect">
            <a:avLst/>
          </a:prstGeom>
        </p:spPr>
      </p:pic>
      <p:sp>
        <p:nvSpPr>
          <p:cNvPr id="4" name="TextBox 3"/>
          <p:cNvSpPr txBox="1"/>
          <p:nvPr/>
        </p:nvSpPr>
        <p:spPr>
          <a:xfrm>
            <a:off x="193751" y="1979874"/>
            <a:ext cx="2326278" cy="1200329"/>
          </a:xfrm>
          <a:prstGeom prst="rect">
            <a:avLst/>
          </a:prstGeom>
          <a:noFill/>
        </p:spPr>
        <p:txBody>
          <a:bodyPr wrap="none" rtlCol="0">
            <a:spAutoFit/>
          </a:bodyPr>
          <a:lstStyle/>
          <a:p>
            <a:r>
              <a:rPr lang="en-US" sz="3600" dirty="0">
                <a:solidFill>
                  <a:schemeClr val="bg1">
                    <a:lumMod val="75000"/>
                  </a:schemeClr>
                </a:solidFill>
                <a:latin typeface="Trebuchet MS"/>
                <a:cs typeface="Trebuchet MS"/>
              </a:rPr>
              <a:t>Open </a:t>
            </a:r>
            <a:r>
              <a:rPr lang="en-US" sz="3600" dirty="0" smtClean="0">
                <a:solidFill>
                  <a:schemeClr val="bg1">
                    <a:lumMod val="75000"/>
                  </a:schemeClr>
                </a:solidFill>
                <a:latin typeface="Trebuchet MS"/>
                <a:cs typeface="Trebuchet MS"/>
              </a:rPr>
              <a:t>Peer</a:t>
            </a:r>
          </a:p>
          <a:p>
            <a:r>
              <a:rPr lang="en-US" sz="3600" dirty="0" smtClean="0">
                <a:solidFill>
                  <a:schemeClr val="bg1">
                    <a:lumMod val="75000"/>
                  </a:schemeClr>
                </a:solidFill>
                <a:latin typeface="Trebuchet MS"/>
                <a:cs typeface="Trebuchet MS"/>
              </a:rPr>
              <a:t>Review</a:t>
            </a:r>
            <a:endParaRPr lang="en-US" sz="3600" dirty="0"/>
          </a:p>
        </p:txBody>
      </p:sp>
    </p:spTree>
    <p:extLst>
      <p:ext uri="{BB962C8B-B14F-4D97-AF65-F5344CB8AC3E}">
        <p14:creationId xmlns:p14="http://schemas.microsoft.com/office/powerpoint/2010/main" val="275350586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0"/>
            <a:ext cx="7772400" cy="1470025"/>
          </a:xfrm>
        </p:spPr>
        <p:txBody>
          <a:bodyPr/>
          <a:lstStyle/>
          <a:p>
            <a:pPr algn="l"/>
            <a:r>
              <a:rPr lang="en-US" dirty="0" smtClean="0">
                <a:solidFill>
                  <a:srgbClr val="FFFFFF"/>
                </a:solidFill>
                <a:latin typeface="Trebuchet MS"/>
                <a:cs typeface="Trebuchet MS"/>
              </a:rPr>
              <a:t>Successful</a:t>
            </a:r>
            <a:br>
              <a:rPr lang="en-US" dirty="0" smtClean="0">
                <a:solidFill>
                  <a:srgbClr val="FFFFFF"/>
                </a:solidFill>
                <a:latin typeface="Trebuchet MS"/>
                <a:cs typeface="Trebuchet MS"/>
              </a:rPr>
            </a:br>
            <a:r>
              <a:rPr lang="en-US" dirty="0" smtClean="0">
                <a:solidFill>
                  <a:srgbClr val="FFFFFF"/>
                </a:solidFill>
                <a:latin typeface="Trebuchet MS"/>
                <a:cs typeface="Trebuchet MS"/>
              </a:rPr>
              <a:t>Topics:   </a:t>
            </a:r>
            <a:r>
              <a:rPr lang="en-US" dirty="0" smtClean="0">
                <a:solidFill>
                  <a:schemeClr val="bg1">
                    <a:lumMod val="75000"/>
                  </a:schemeClr>
                </a:solidFill>
                <a:latin typeface="Trebuchet MS"/>
                <a:cs typeface="Trebuchet MS"/>
              </a:rPr>
              <a:t>Card Sorting</a:t>
            </a:r>
            <a:endParaRPr lang="en-US" dirty="0">
              <a:solidFill>
                <a:schemeClr val="bg1">
                  <a:lumMod val="75000"/>
                </a:schemeClr>
              </a:solidFill>
              <a:latin typeface="Trebuchet MS"/>
              <a:cs typeface="Trebuchet MS"/>
            </a:endParaRPr>
          </a:p>
        </p:txBody>
      </p:sp>
      <p:pic>
        <p:nvPicPr>
          <p:cNvPr id="2" name="Picture 1" descr="CardSort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5105" y="1586329"/>
            <a:ext cx="7028895" cy="5271671"/>
          </a:xfrm>
          <a:prstGeom prst="rect">
            <a:avLst/>
          </a:prstGeom>
        </p:spPr>
      </p:pic>
    </p:spTree>
    <p:extLst>
      <p:ext uri="{BB962C8B-B14F-4D97-AF65-F5344CB8AC3E}">
        <p14:creationId xmlns:p14="http://schemas.microsoft.com/office/powerpoint/2010/main" val="33146567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59546" y="0"/>
            <a:ext cx="7772400" cy="1470025"/>
          </a:xfrm>
        </p:spPr>
        <p:txBody>
          <a:bodyPr/>
          <a:lstStyle/>
          <a:p>
            <a:pPr algn="l"/>
            <a:r>
              <a:rPr lang="en-US" dirty="0" smtClean="0">
                <a:solidFill>
                  <a:srgbClr val="FFFFFF"/>
                </a:solidFill>
                <a:latin typeface="Trebuchet MS"/>
                <a:cs typeface="Trebuchet MS"/>
              </a:rPr>
              <a:t>Feedback &amp; Outcomes</a:t>
            </a:r>
            <a:endParaRPr lang="en-US" dirty="0">
              <a:solidFill>
                <a:srgbClr val="FFFFFF"/>
              </a:solidFill>
              <a:latin typeface="Trebuchet MS"/>
              <a:cs typeface="Trebuchet MS"/>
            </a:endParaRPr>
          </a:p>
        </p:txBody>
      </p:sp>
      <p:pic>
        <p:nvPicPr>
          <p:cNvPr id="4" name="Picture 3" descr="FeedbackChecklis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4209" y="1628209"/>
            <a:ext cx="5229791" cy="5229791"/>
          </a:xfrm>
          <a:prstGeom prst="rect">
            <a:avLst/>
          </a:prstGeom>
        </p:spPr>
      </p:pic>
    </p:spTree>
    <p:extLst>
      <p:ext uri="{BB962C8B-B14F-4D97-AF65-F5344CB8AC3E}">
        <p14:creationId xmlns:p14="http://schemas.microsoft.com/office/powerpoint/2010/main" val="173148469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141104" y="-144373"/>
            <a:ext cx="7772400" cy="1470025"/>
          </a:xfrm>
        </p:spPr>
        <p:txBody>
          <a:bodyPr/>
          <a:lstStyle/>
          <a:p>
            <a:pPr algn="l"/>
            <a:r>
              <a:rPr lang="en-US" dirty="0" smtClean="0">
                <a:solidFill>
                  <a:srgbClr val="FFFFFF"/>
                </a:solidFill>
                <a:latin typeface="Trebuchet MS"/>
                <a:cs typeface="Trebuchet MS"/>
              </a:rPr>
              <a:t>Setting up your own FLC: </a:t>
            </a:r>
            <a:r>
              <a:rPr lang="en-US" dirty="0" smtClean="0">
                <a:solidFill>
                  <a:schemeClr val="bg1">
                    <a:lumMod val="75000"/>
                  </a:schemeClr>
                </a:solidFill>
                <a:latin typeface="Trebuchet MS"/>
                <a:cs typeface="Trebuchet MS"/>
              </a:rPr>
              <a:t>DIY</a:t>
            </a:r>
            <a:endParaRPr lang="en-US" dirty="0">
              <a:solidFill>
                <a:schemeClr val="bg1">
                  <a:lumMod val="75000"/>
                </a:schemeClr>
              </a:solidFill>
              <a:latin typeface="Trebuchet MS"/>
              <a:cs typeface="Trebuchet MS"/>
            </a:endParaRPr>
          </a:p>
        </p:txBody>
      </p:sp>
      <p:sp>
        <p:nvSpPr>
          <p:cNvPr id="9" name="Subtitle 8"/>
          <p:cNvSpPr>
            <a:spLocks noGrp="1"/>
          </p:cNvSpPr>
          <p:nvPr>
            <p:ph type="subTitle" idx="1"/>
          </p:nvPr>
        </p:nvSpPr>
        <p:spPr>
          <a:xfrm>
            <a:off x="1371600" y="3886200"/>
            <a:ext cx="6400800" cy="2605746"/>
          </a:xfrm>
        </p:spPr>
        <p:txBody>
          <a:bodyPr>
            <a:normAutofit/>
          </a:bodyPr>
          <a:lstStyle/>
          <a:p>
            <a:endParaRPr lang="en-US" dirty="0" smtClean="0"/>
          </a:p>
          <a:p>
            <a:endParaRPr lang="en-US" dirty="0"/>
          </a:p>
        </p:txBody>
      </p:sp>
      <p:pic>
        <p:nvPicPr>
          <p:cNvPr id="3" name="Picture 2" descr="DoItYourself.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450" y="1325652"/>
            <a:ext cx="7493550" cy="5532348"/>
          </a:xfrm>
          <a:prstGeom prst="rect">
            <a:avLst/>
          </a:prstGeom>
        </p:spPr>
      </p:pic>
    </p:spTree>
    <p:extLst>
      <p:ext uri="{BB962C8B-B14F-4D97-AF65-F5344CB8AC3E}">
        <p14:creationId xmlns:p14="http://schemas.microsoft.com/office/powerpoint/2010/main" val="156911605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141104" y="-144373"/>
            <a:ext cx="7772400" cy="1470025"/>
          </a:xfrm>
        </p:spPr>
        <p:txBody>
          <a:bodyPr/>
          <a:lstStyle/>
          <a:p>
            <a:pPr algn="l"/>
            <a:r>
              <a:rPr lang="en-US" dirty="0" smtClean="0">
                <a:solidFill>
                  <a:srgbClr val="FFFFFF"/>
                </a:solidFill>
                <a:latin typeface="Trebuchet MS"/>
                <a:cs typeface="Trebuchet MS"/>
              </a:rPr>
              <a:t>How To DIY: </a:t>
            </a:r>
            <a:r>
              <a:rPr lang="en-US" dirty="0" smtClean="0">
                <a:solidFill>
                  <a:schemeClr val="bg1">
                    <a:lumMod val="75000"/>
                  </a:schemeClr>
                </a:solidFill>
                <a:latin typeface="Trebuchet MS"/>
                <a:cs typeface="Trebuchet MS"/>
              </a:rPr>
              <a:t>funding</a:t>
            </a:r>
            <a:endParaRPr lang="en-US" dirty="0">
              <a:solidFill>
                <a:schemeClr val="bg1">
                  <a:lumMod val="75000"/>
                </a:schemeClr>
              </a:solidFill>
              <a:latin typeface="Trebuchet MS"/>
              <a:cs typeface="Trebuchet MS"/>
            </a:endParaRPr>
          </a:p>
        </p:txBody>
      </p:sp>
      <p:sp>
        <p:nvSpPr>
          <p:cNvPr id="9" name="Subtitle 8"/>
          <p:cNvSpPr>
            <a:spLocks noGrp="1"/>
          </p:cNvSpPr>
          <p:nvPr>
            <p:ph type="subTitle" idx="1"/>
          </p:nvPr>
        </p:nvSpPr>
        <p:spPr>
          <a:xfrm>
            <a:off x="1371600" y="3886200"/>
            <a:ext cx="6400800" cy="2605746"/>
          </a:xfrm>
        </p:spPr>
        <p:txBody>
          <a:bodyPr>
            <a:normAutofit/>
          </a:bodyPr>
          <a:lstStyle/>
          <a:p>
            <a:endParaRPr lang="en-US" dirty="0" smtClean="0"/>
          </a:p>
          <a:p>
            <a:endParaRPr lang="en-US" dirty="0"/>
          </a:p>
        </p:txBody>
      </p:sp>
      <p:pic>
        <p:nvPicPr>
          <p:cNvPr id="4" name="Picture 3" descr="Fund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07632"/>
            <a:ext cx="9144000" cy="5134570"/>
          </a:xfrm>
          <a:prstGeom prst="rect">
            <a:avLst/>
          </a:prstGeom>
        </p:spPr>
      </p:pic>
    </p:spTree>
    <p:extLst>
      <p:ext uri="{BB962C8B-B14F-4D97-AF65-F5344CB8AC3E}">
        <p14:creationId xmlns:p14="http://schemas.microsoft.com/office/powerpoint/2010/main" val="33427236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141104" y="-144373"/>
            <a:ext cx="7772400" cy="1470025"/>
          </a:xfrm>
        </p:spPr>
        <p:txBody>
          <a:bodyPr/>
          <a:lstStyle/>
          <a:p>
            <a:pPr algn="l"/>
            <a:r>
              <a:rPr lang="en-US" dirty="0" smtClean="0">
                <a:solidFill>
                  <a:srgbClr val="FFFFFF"/>
                </a:solidFill>
                <a:latin typeface="Trebuchet MS"/>
                <a:cs typeface="Trebuchet MS"/>
              </a:rPr>
              <a:t>How To DIY: </a:t>
            </a:r>
            <a:r>
              <a:rPr lang="en-US" dirty="0" smtClean="0">
                <a:solidFill>
                  <a:srgbClr val="BFBFBF"/>
                </a:solidFill>
                <a:latin typeface="Trebuchet MS"/>
                <a:cs typeface="Trebuchet MS"/>
              </a:rPr>
              <a:t>partners</a:t>
            </a:r>
            <a:endParaRPr lang="en-US" dirty="0">
              <a:solidFill>
                <a:srgbClr val="BFBFBF"/>
              </a:solidFill>
              <a:latin typeface="Trebuchet MS"/>
              <a:cs typeface="Trebuchet MS"/>
            </a:endParaRPr>
          </a:p>
        </p:txBody>
      </p:sp>
      <p:sp>
        <p:nvSpPr>
          <p:cNvPr id="9" name="Subtitle 8"/>
          <p:cNvSpPr>
            <a:spLocks noGrp="1"/>
          </p:cNvSpPr>
          <p:nvPr>
            <p:ph type="subTitle" idx="1"/>
          </p:nvPr>
        </p:nvSpPr>
        <p:spPr>
          <a:xfrm>
            <a:off x="1371600" y="3886200"/>
            <a:ext cx="6400800" cy="2605746"/>
          </a:xfrm>
        </p:spPr>
        <p:txBody>
          <a:bodyPr>
            <a:normAutofit/>
          </a:bodyPr>
          <a:lstStyle/>
          <a:p>
            <a:endParaRPr lang="en-US" dirty="0" smtClean="0"/>
          </a:p>
          <a:p>
            <a:endParaRPr lang="en-US" dirty="0"/>
          </a:p>
        </p:txBody>
      </p:sp>
      <p:sp>
        <p:nvSpPr>
          <p:cNvPr id="2" name="TextBox 1"/>
          <p:cNvSpPr txBox="1"/>
          <p:nvPr/>
        </p:nvSpPr>
        <p:spPr>
          <a:xfrm>
            <a:off x="141104" y="1776179"/>
            <a:ext cx="3144588" cy="4708982"/>
          </a:xfrm>
          <a:prstGeom prst="rect">
            <a:avLst/>
          </a:prstGeom>
          <a:noFill/>
        </p:spPr>
        <p:txBody>
          <a:bodyPr wrap="square" rtlCol="0">
            <a:spAutoFit/>
          </a:bodyPr>
          <a:lstStyle/>
          <a:p>
            <a:r>
              <a:rPr lang="en-US" sz="2800" dirty="0" smtClean="0">
                <a:solidFill>
                  <a:srgbClr val="FFFFFF"/>
                </a:solidFill>
                <a:latin typeface="Trebuchet MS"/>
                <a:cs typeface="Trebuchet MS"/>
              </a:rPr>
              <a:t>Miami’s CELTUA  </a:t>
            </a:r>
            <a:r>
              <a:rPr lang="en-US" sz="2800" dirty="0">
                <a:solidFill>
                  <a:srgbClr val="FFFFFF"/>
                </a:solidFill>
                <a:latin typeface="Trebuchet MS"/>
                <a:cs typeface="Trebuchet MS"/>
              </a:rPr>
              <a:t>m</a:t>
            </a:r>
            <a:r>
              <a:rPr lang="en-US" sz="2800" dirty="0" smtClean="0">
                <a:solidFill>
                  <a:srgbClr val="FFFFFF"/>
                </a:solidFill>
                <a:latin typeface="Trebuchet MS"/>
                <a:cs typeface="Trebuchet MS"/>
              </a:rPr>
              <a:t>ight be your ...</a:t>
            </a:r>
          </a:p>
          <a:p>
            <a:endParaRPr lang="en-US" sz="2800" dirty="0">
              <a:solidFill>
                <a:srgbClr val="FFFFFF"/>
              </a:solidFill>
              <a:latin typeface="Trebuchet MS"/>
              <a:cs typeface="Trebuchet MS"/>
            </a:endParaRPr>
          </a:p>
          <a:p>
            <a:pPr marL="285750" indent="-285750">
              <a:buFont typeface="Arial"/>
              <a:buChar char="•"/>
            </a:pPr>
            <a:r>
              <a:rPr lang="en-US" dirty="0" smtClean="0">
                <a:solidFill>
                  <a:srgbClr val="FFFFFF"/>
                </a:solidFill>
                <a:latin typeface="Trebuchet MS"/>
                <a:cs typeface="Trebuchet MS"/>
              </a:rPr>
              <a:t>Center for Teaching &amp; Learning</a:t>
            </a:r>
          </a:p>
          <a:p>
            <a:pPr marL="285750" indent="-285750">
              <a:buFont typeface="Arial"/>
              <a:buChar char="•"/>
            </a:pPr>
            <a:endParaRPr lang="en-US" dirty="0">
              <a:solidFill>
                <a:srgbClr val="FFFFFF"/>
              </a:solidFill>
              <a:latin typeface="Trebuchet MS"/>
              <a:cs typeface="Trebuchet MS"/>
            </a:endParaRPr>
          </a:p>
          <a:p>
            <a:pPr marL="285750" indent="-285750">
              <a:buFont typeface="Arial"/>
              <a:buChar char="•"/>
            </a:pPr>
            <a:r>
              <a:rPr lang="en-US" dirty="0" smtClean="0">
                <a:solidFill>
                  <a:srgbClr val="FFFFFF"/>
                </a:solidFill>
                <a:latin typeface="Trebuchet MS"/>
                <a:cs typeface="Trebuchet MS"/>
              </a:rPr>
              <a:t>Center for Advancement of Teaching</a:t>
            </a:r>
          </a:p>
          <a:p>
            <a:pPr marL="285750" indent="-285750">
              <a:buFont typeface="Arial"/>
              <a:buChar char="•"/>
            </a:pPr>
            <a:endParaRPr lang="en-US" dirty="0">
              <a:solidFill>
                <a:srgbClr val="FFFFFF"/>
              </a:solidFill>
              <a:latin typeface="Trebuchet MS"/>
              <a:cs typeface="Trebuchet MS"/>
            </a:endParaRPr>
          </a:p>
          <a:p>
            <a:pPr marL="285750" indent="-285750">
              <a:buFont typeface="Arial"/>
              <a:buChar char="•"/>
            </a:pPr>
            <a:r>
              <a:rPr lang="en-US" dirty="0" smtClean="0">
                <a:solidFill>
                  <a:srgbClr val="FFFFFF"/>
                </a:solidFill>
                <a:latin typeface="Trebuchet MS"/>
                <a:cs typeface="Trebuchet MS"/>
              </a:rPr>
              <a:t>Center for Teaching Innovation and Excellence</a:t>
            </a:r>
          </a:p>
          <a:p>
            <a:pPr marL="285750" indent="-285750">
              <a:buFont typeface="Arial"/>
              <a:buChar char="•"/>
            </a:pPr>
            <a:endParaRPr lang="en-US" dirty="0">
              <a:solidFill>
                <a:srgbClr val="FFFFFF"/>
              </a:solidFill>
              <a:latin typeface="Trebuchet MS"/>
              <a:cs typeface="Trebuchet MS"/>
            </a:endParaRPr>
          </a:p>
          <a:p>
            <a:pPr marL="285750" indent="-285750">
              <a:buFont typeface="Arial"/>
              <a:buChar char="•"/>
            </a:pPr>
            <a:r>
              <a:rPr lang="en-US" dirty="0" smtClean="0">
                <a:solidFill>
                  <a:srgbClr val="FFFFFF"/>
                </a:solidFill>
                <a:latin typeface="Trebuchet MS"/>
                <a:cs typeface="Trebuchet MS"/>
              </a:rPr>
              <a:t>Faculty Professional Development Center</a:t>
            </a:r>
          </a:p>
          <a:p>
            <a:endParaRPr lang="en-US" dirty="0">
              <a:solidFill>
                <a:srgbClr val="FFFFFF"/>
              </a:solidFill>
              <a:latin typeface="Trebuchet MS"/>
              <a:cs typeface="Trebuchet MS"/>
            </a:endParaRPr>
          </a:p>
        </p:txBody>
      </p:sp>
      <p:pic>
        <p:nvPicPr>
          <p:cNvPr id="5" name="Picture 4" descr="CELTUAhomep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576" y="1753551"/>
            <a:ext cx="5676423" cy="5075389"/>
          </a:xfrm>
          <a:prstGeom prst="rect">
            <a:avLst/>
          </a:prstGeom>
        </p:spPr>
      </p:pic>
    </p:spTree>
    <p:extLst>
      <p:ext uri="{BB962C8B-B14F-4D97-AF65-F5344CB8AC3E}">
        <p14:creationId xmlns:p14="http://schemas.microsoft.com/office/powerpoint/2010/main" val="116154992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141104" y="-144373"/>
            <a:ext cx="7772400" cy="1470025"/>
          </a:xfrm>
        </p:spPr>
        <p:txBody>
          <a:bodyPr/>
          <a:lstStyle/>
          <a:p>
            <a:pPr algn="l"/>
            <a:r>
              <a:rPr lang="en-US" dirty="0" smtClean="0">
                <a:solidFill>
                  <a:srgbClr val="FFFFFF"/>
                </a:solidFill>
                <a:latin typeface="Trebuchet MS"/>
                <a:cs typeface="Trebuchet MS"/>
              </a:rPr>
              <a:t>How To DIY: </a:t>
            </a:r>
            <a:r>
              <a:rPr lang="en-US" dirty="0" smtClean="0">
                <a:solidFill>
                  <a:srgbClr val="BFBFBF"/>
                </a:solidFill>
                <a:latin typeface="Trebuchet MS"/>
                <a:cs typeface="Trebuchet MS"/>
              </a:rPr>
              <a:t>partners</a:t>
            </a:r>
            <a:endParaRPr lang="en-US" dirty="0">
              <a:solidFill>
                <a:srgbClr val="BFBFBF"/>
              </a:solidFill>
              <a:latin typeface="Trebuchet MS"/>
              <a:cs typeface="Trebuchet MS"/>
            </a:endParaRPr>
          </a:p>
        </p:txBody>
      </p:sp>
      <p:sp>
        <p:nvSpPr>
          <p:cNvPr id="9" name="Subtitle 8"/>
          <p:cNvSpPr>
            <a:spLocks noGrp="1"/>
          </p:cNvSpPr>
          <p:nvPr>
            <p:ph type="subTitle" idx="1"/>
          </p:nvPr>
        </p:nvSpPr>
        <p:spPr>
          <a:xfrm>
            <a:off x="1371600" y="3886200"/>
            <a:ext cx="6400800" cy="2605746"/>
          </a:xfrm>
        </p:spPr>
        <p:txBody>
          <a:bodyPr>
            <a:normAutofit/>
          </a:bodyPr>
          <a:lstStyle/>
          <a:p>
            <a:endParaRPr lang="en-US" dirty="0" smtClean="0"/>
          </a:p>
          <a:p>
            <a:endParaRPr lang="en-US" dirty="0"/>
          </a:p>
        </p:txBody>
      </p:sp>
      <p:pic>
        <p:nvPicPr>
          <p:cNvPr id="4" name="Picture 3" descr="DukeOfficeScholCom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94011"/>
            <a:ext cx="4459113" cy="1892189"/>
          </a:xfrm>
          <a:prstGeom prst="rect">
            <a:avLst/>
          </a:prstGeom>
        </p:spPr>
      </p:pic>
      <p:pic>
        <p:nvPicPr>
          <p:cNvPr id="6" name="Picture 5" descr="EmoryScholCom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2319" y="4893421"/>
            <a:ext cx="4051681" cy="1964579"/>
          </a:xfrm>
          <a:prstGeom prst="rect">
            <a:avLst/>
          </a:prstGeom>
        </p:spPr>
      </p:pic>
      <p:pic>
        <p:nvPicPr>
          <p:cNvPr id="3" name="Picture 2" descr="Harvar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832" y="3612504"/>
            <a:ext cx="8083205" cy="984182"/>
          </a:xfrm>
          <a:prstGeom prst="rect">
            <a:avLst/>
          </a:prstGeom>
        </p:spPr>
      </p:pic>
      <p:pic>
        <p:nvPicPr>
          <p:cNvPr id="8" name="Picture 7" descr="UnivOfKansasScholCom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59113" y="1021226"/>
            <a:ext cx="4616095" cy="2539324"/>
          </a:xfrm>
          <a:prstGeom prst="rect">
            <a:avLst/>
          </a:prstGeom>
        </p:spPr>
      </p:pic>
      <p:pic>
        <p:nvPicPr>
          <p:cNvPr id="10" name="Picture 9" descr="UniversityOfCaliforniaScholCom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1104" y="5815850"/>
            <a:ext cx="5744921" cy="912744"/>
          </a:xfrm>
          <a:prstGeom prst="rect">
            <a:avLst/>
          </a:prstGeom>
        </p:spPr>
      </p:pic>
      <p:pic>
        <p:nvPicPr>
          <p:cNvPr id="11" name="Picture 10" descr="PittScholCom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1181286"/>
            <a:ext cx="3124431" cy="666287"/>
          </a:xfrm>
          <a:prstGeom prst="rect">
            <a:avLst/>
          </a:prstGeom>
        </p:spPr>
      </p:pic>
      <p:pic>
        <p:nvPicPr>
          <p:cNvPr id="12" name="Picture 11" descr="UMassAmhers.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1104" y="4596686"/>
            <a:ext cx="3130201" cy="1137131"/>
          </a:xfrm>
          <a:prstGeom prst="rect">
            <a:avLst/>
          </a:prstGeom>
        </p:spPr>
      </p:pic>
    </p:spTree>
    <p:extLst>
      <p:ext uri="{BB962C8B-B14F-4D97-AF65-F5344CB8AC3E}">
        <p14:creationId xmlns:p14="http://schemas.microsoft.com/office/powerpoint/2010/main" val="357403162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141104" y="-144373"/>
            <a:ext cx="7772400" cy="1470025"/>
          </a:xfrm>
        </p:spPr>
        <p:txBody>
          <a:bodyPr/>
          <a:lstStyle/>
          <a:p>
            <a:pPr algn="l"/>
            <a:r>
              <a:rPr lang="en-US" dirty="0" smtClean="0">
                <a:solidFill>
                  <a:srgbClr val="FFFFFF"/>
                </a:solidFill>
                <a:latin typeface="Trebuchet MS"/>
                <a:cs typeface="Trebuchet MS"/>
              </a:rPr>
              <a:t>How To DIY: </a:t>
            </a:r>
            <a:r>
              <a:rPr lang="en-US" dirty="0" smtClean="0">
                <a:solidFill>
                  <a:schemeClr val="bg1">
                    <a:lumMod val="75000"/>
                  </a:schemeClr>
                </a:solidFill>
                <a:latin typeface="Trebuchet MS"/>
                <a:cs typeface="Trebuchet MS"/>
              </a:rPr>
              <a:t>outreach</a:t>
            </a:r>
            <a:endParaRPr lang="en-US" dirty="0">
              <a:solidFill>
                <a:schemeClr val="bg1">
                  <a:lumMod val="75000"/>
                </a:schemeClr>
              </a:solidFill>
              <a:latin typeface="Trebuchet MS"/>
              <a:cs typeface="Trebuchet MS"/>
            </a:endParaRPr>
          </a:p>
        </p:txBody>
      </p:sp>
      <p:pic>
        <p:nvPicPr>
          <p:cNvPr id="2" name="Picture 1" descr="Outreac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8599" y="1694873"/>
            <a:ext cx="6396097" cy="4797073"/>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4333986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3" name="Picture 2" descr="AmplifyTrut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8600" y="1231656"/>
            <a:ext cx="4434674" cy="4402304"/>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765889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17386" y="793852"/>
            <a:ext cx="7772400" cy="1470025"/>
          </a:xfrm>
        </p:spPr>
        <p:txBody>
          <a:bodyPr>
            <a:noAutofit/>
          </a:bodyPr>
          <a:lstStyle/>
          <a:p>
            <a:pPr algn="l"/>
            <a:r>
              <a:rPr lang="en-US" sz="6000" dirty="0" smtClean="0">
                <a:solidFill>
                  <a:srgbClr val="FFFFFF"/>
                </a:solidFill>
                <a:latin typeface="Trebuchet MS"/>
                <a:cs typeface="Trebuchet MS"/>
              </a:rPr>
              <a:t>The Challenge:</a:t>
            </a:r>
            <a:br>
              <a:rPr lang="en-US" sz="6000" dirty="0" smtClean="0">
                <a:solidFill>
                  <a:srgbClr val="FFFFFF"/>
                </a:solidFill>
                <a:latin typeface="Trebuchet MS"/>
                <a:cs typeface="Trebuchet MS"/>
              </a:rPr>
            </a:br>
            <a:endParaRPr lang="en-US" sz="6000" dirty="0">
              <a:solidFill>
                <a:srgbClr val="FFFFFF"/>
              </a:solidFill>
              <a:latin typeface="Trebuchet MS"/>
              <a:cs typeface="Trebuchet MS"/>
            </a:endParaRPr>
          </a:p>
        </p:txBody>
      </p:sp>
      <p:pic>
        <p:nvPicPr>
          <p:cNvPr id="2" name="Picture 1" descr="OpenAccess_lockChai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97" y="2689579"/>
            <a:ext cx="2927943" cy="2195957"/>
          </a:xfrm>
          <a:prstGeom prst="rect">
            <a:avLst/>
          </a:prstGeom>
          <a:effectLst>
            <a:outerShdw blurRad="50800" dist="38100" dir="2700000" algn="tl" rotWithShape="0">
              <a:srgbClr val="000000">
                <a:alpha val="43000"/>
              </a:srgbClr>
            </a:outerShdw>
          </a:effectLst>
        </p:spPr>
      </p:pic>
      <p:pic>
        <p:nvPicPr>
          <p:cNvPr id="3" name="Picture 2" descr="SPARC_OAlog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3270" y="2708284"/>
            <a:ext cx="2177252" cy="2177252"/>
          </a:xfrm>
          <a:prstGeom prst="rect">
            <a:avLst/>
          </a:prstGeom>
          <a:effectLst>
            <a:outerShdw blurRad="50800" dist="38100" dir="2700000" algn="tl" rotWithShape="0">
              <a:srgbClr val="000000">
                <a:alpha val="43000"/>
              </a:srgbClr>
            </a:outerShdw>
          </a:effectLst>
        </p:spPr>
      </p:pic>
      <p:sp>
        <p:nvSpPr>
          <p:cNvPr id="4" name="Right Arrow 3"/>
          <p:cNvSpPr/>
          <p:nvPr/>
        </p:nvSpPr>
        <p:spPr>
          <a:xfrm>
            <a:off x="3573642" y="3016638"/>
            <a:ext cx="2900429" cy="1252522"/>
          </a:xfrm>
          <a:prstGeom prst="rightArrow">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46476924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141104" y="-144373"/>
            <a:ext cx="7772400" cy="1470025"/>
          </a:xfrm>
        </p:spPr>
        <p:txBody>
          <a:bodyPr/>
          <a:lstStyle/>
          <a:p>
            <a:pPr algn="l"/>
            <a:r>
              <a:rPr lang="en-US" dirty="0" smtClean="0">
                <a:solidFill>
                  <a:srgbClr val="FFFFFF"/>
                </a:solidFill>
                <a:latin typeface="Trebuchet MS"/>
                <a:cs typeface="Trebuchet MS"/>
              </a:rPr>
              <a:t>Thank you! </a:t>
            </a:r>
            <a:r>
              <a:rPr lang="en-US" dirty="0" smtClean="0">
                <a:solidFill>
                  <a:schemeClr val="bg1">
                    <a:lumMod val="75000"/>
                  </a:schemeClr>
                </a:solidFill>
                <a:latin typeface="Trebuchet MS"/>
                <a:cs typeface="Trebuchet MS"/>
              </a:rPr>
              <a:t>Questions?</a:t>
            </a:r>
            <a:endParaRPr lang="en-US" dirty="0">
              <a:solidFill>
                <a:schemeClr val="bg1">
                  <a:lumMod val="75000"/>
                </a:schemeClr>
              </a:solidFill>
              <a:latin typeface="Trebuchet MS"/>
              <a:cs typeface="Trebuchet MS"/>
            </a:endParaRPr>
          </a:p>
        </p:txBody>
      </p:sp>
      <p:sp>
        <p:nvSpPr>
          <p:cNvPr id="9" name="Subtitle 8"/>
          <p:cNvSpPr>
            <a:spLocks noGrp="1"/>
          </p:cNvSpPr>
          <p:nvPr>
            <p:ph type="subTitle" idx="1"/>
          </p:nvPr>
        </p:nvSpPr>
        <p:spPr>
          <a:xfrm>
            <a:off x="1371600" y="3886200"/>
            <a:ext cx="6400800" cy="2605746"/>
          </a:xfrm>
        </p:spPr>
        <p:txBody>
          <a:bodyPr>
            <a:normAutofit/>
          </a:bodyPr>
          <a:lstStyle/>
          <a:p>
            <a:endParaRPr lang="en-US" dirty="0" smtClean="0"/>
          </a:p>
          <a:p>
            <a:endParaRPr lang="en-US" dirty="0"/>
          </a:p>
        </p:txBody>
      </p:sp>
      <p:pic>
        <p:nvPicPr>
          <p:cNvPr id="2" name="Picture 1" descr="Questio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184" y="1325652"/>
            <a:ext cx="6902767" cy="5359082"/>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0356200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9" name="TextBox 8"/>
          <p:cNvSpPr txBox="1"/>
          <p:nvPr/>
        </p:nvSpPr>
        <p:spPr>
          <a:xfrm>
            <a:off x="123479" y="882097"/>
            <a:ext cx="9020521" cy="7294305"/>
          </a:xfrm>
          <a:prstGeom prst="rect">
            <a:avLst/>
          </a:prstGeom>
          <a:noFill/>
        </p:spPr>
        <p:txBody>
          <a:bodyPr wrap="square" rtlCol="0">
            <a:spAutoFit/>
          </a:bodyPr>
          <a:lstStyle/>
          <a:p>
            <a:r>
              <a:rPr lang="en-US" dirty="0" smtClean="0">
                <a:solidFill>
                  <a:srgbClr val="FFFFFF"/>
                </a:solidFill>
                <a:cs typeface="Trebuchet MS"/>
              </a:rPr>
              <a:t>“Town </a:t>
            </a:r>
            <a:r>
              <a:rPr lang="en-US" dirty="0">
                <a:solidFill>
                  <a:srgbClr val="FFFFFF"/>
                </a:solidFill>
                <a:cs typeface="Trebuchet MS"/>
              </a:rPr>
              <a:t>Meeting on Minority Participation in </a:t>
            </a:r>
            <a:r>
              <a:rPr lang="en-US" dirty="0" smtClean="0">
                <a:solidFill>
                  <a:srgbClr val="FFFFFF"/>
                </a:solidFill>
                <a:cs typeface="Trebuchet MS"/>
              </a:rPr>
              <a:t>Mathematics”</a:t>
            </a:r>
          </a:p>
          <a:p>
            <a:r>
              <a:rPr lang="en-US" dirty="0" smtClean="0">
                <a:solidFill>
                  <a:srgbClr val="FFFFFF"/>
                </a:solidFill>
                <a:cs typeface="Trebuchet MS"/>
              </a:rPr>
              <a:t>by </a:t>
            </a:r>
            <a:r>
              <a:rPr lang="en-US" dirty="0">
                <a:solidFill>
                  <a:srgbClr val="FFFFFF"/>
                </a:solidFill>
                <a:cs typeface="Trebuchet MS"/>
              </a:rPr>
              <a:t>Mathematical Association of America</a:t>
            </a:r>
          </a:p>
          <a:p>
            <a:r>
              <a:rPr lang="sv-SE" dirty="0">
                <a:solidFill>
                  <a:srgbClr val="FFFFFF"/>
                </a:solidFill>
                <a:cs typeface="Trebuchet MS"/>
              </a:rPr>
              <a:t>http://farm8.staticflickr.com/7291/9522144785_e7f0c04104.jpg</a:t>
            </a:r>
          </a:p>
          <a:p>
            <a:r>
              <a:rPr lang="sv-SE" dirty="0" err="1">
                <a:solidFill>
                  <a:srgbClr val="FFFFFF"/>
                </a:solidFill>
                <a:cs typeface="Trebuchet MS"/>
              </a:rPr>
              <a:t>Used</a:t>
            </a:r>
            <a:r>
              <a:rPr lang="sv-SE" dirty="0">
                <a:solidFill>
                  <a:srgbClr val="FFFFFF"/>
                </a:solidFill>
                <a:cs typeface="Trebuchet MS"/>
              </a:rPr>
              <a:t> under a CC BY-ND 2.0 </a:t>
            </a:r>
            <a:r>
              <a:rPr lang="sv-SE" dirty="0" err="1" smtClean="0">
                <a:solidFill>
                  <a:srgbClr val="FFFFFF"/>
                </a:solidFill>
                <a:cs typeface="Trebuchet MS"/>
              </a:rPr>
              <a:t>license</a:t>
            </a:r>
            <a:endParaRPr lang="sv-SE" dirty="0" smtClean="0">
              <a:solidFill>
                <a:srgbClr val="FFFFFF"/>
              </a:solidFill>
              <a:cs typeface="Trebuchet MS"/>
            </a:endParaRPr>
          </a:p>
          <a:p>
            <a:endParaRPr lang="sv-SE" dirty="0">
              <a:solidFill>
                <a:srgbClr val="FFFFFF"/>
              </a:solidFill>
              <a:cs typeface="Trebuchet MS"/>
            </a:endParaRPr>
          </a:p>
          <a:p>
            <a:r>
              <a:rPr lang="en-US" dirty="0">
                <a:solidFill>
                  <a:schemeClr val="bg1"/>
                </a:solidFill>
              </a:rPr>
              <a:t>"Miami University Seal" by </a:t>
            </a:r>
            <a:r>
              <a:rPr lang="en-US" dirty="0" err="1">
                <a:solidFill>
                  <a:schemeClr val="bg1"/>
                </a:solidFill>
              </a:rPr>
              <a:t>ColorblindRain</a:t>
            </a:r>
            <a:r>
              <a:rPr lang="en-US" dirty="0">
                <a:solidFill>
                  <a:schemeClr val="bg1"/>
                </a:solidFill>
              </a:rPr>
              <a:t>,</a:t>
            </a:r>
          </a:p>
          <a:p>
            <a:r>
              <a:rPr lang="en-US" dirty="0">
                <a:solidFill>
                  <a:schemeClr val="bg1"/>
                </a:solidFill>
              </a:rPr>
              <a:t>http://farm1.staticflickr.com/43/86556587_bda0aaef5c.jpg</a:t>
            </a:r>
          </a:p>
          <a:p>
            <a:r>
              <a:rPr lang="en-US" dirty="0">
                <a:solidFill>
                  <a:schemeClr val="bg1"/>
                </a:solidFill>
              </a:rPr>
              <a:t>Used under a CC BY-NC 2.0 license</a:t>
            </a:r>
          </a:p>
          <a:p>
            <a:endParaRPr lang="en-US" dirty="0">
              <a:solidFill>
                <a:schemeClr val="bg1"/>
              </a:solidFill>
            </a:endParaRPr>
          </a:p>
          <a:p>
            <a:r>
              <a:rPr lang="en-US" dirty="0">
                <a:solidFill>
                  <a:schemeClr val="bg1"/>
                </a:solidFill>
              </a:rPr>
              <a:t>"DSC_6515" by </a:t>
            </a:r>
            <a:r>
              <a:rPr lang="en-US" dirty="0" err="1">
                <a:solidFill>
                  <a:schemeClr val="bg1"/>
                </a:solidFill>
              </a:rPr>
              <a:t>Laskafamilypictures</a:t>
            </a:r>
            <a:endParaRPr lang="en-US" dirty="0">
              <a:solidFill>
                <a:schemeClr val="bg1"/>
              </a:solidFill>
            </a:endParaRPr>
          </a:p>
          <a:p>
            <a:r>
              <a:rPr lang="en-US" dirty="0">
                <a:solidFill>
                  <a:schemeClr val="bg1"/>
                </a:solidFill>
              </a:rPr>
              <a:t>http://farm9.staticflickr.com/8428/7801628736_c9ea98a24b.jpg</a:t>
            </a:r>
          </a:p>
          <a:p>
            <a:r>
              <a:rPr lang="en-US" dirty="0">
                <a:solidFill>
                  <a:schemeClr val="bg1"/>
                </a:solidFill>
              </a:rPr>
              <a:t>Used under a CC BY-NC-SA 2.0 license</a:t>
            </a:r>
          </a:p>
          <a:p>
            <a:endParaRPr lang="en-US" dirty="0">
              <a:solidFill>
                <a:schemeClr val="bg1"/>
              </a:solidFill>
            </a:endParaRPr>
          </a:p>
          <a:p>
            <a:r>
              <a:rPr lang="en-US" dirty="0">
                <a:solidFill>
                  <a:schemeClr val="bg1"/>
                </a:solidFill>
              </a:rPr>
              <a:t>"Sesquicentennial Chapel" by </a:t>
            </a:r>
            <a:r>
              <a:rPr lang="en-US" dirty="0" err="1">
                <a:solidFill>
                  <a:schemeClr val="bg1"/>
                </a:solidFill>
              </a:rPr>
              <a:t>ColorblindRain</a:t>
            </a:r>
            <a:r>
              <a:rPr lang="en-US" dirty="0">
                <a:solidFill>
                  <a:schemeClr val="bg1"/>
                </a:solidFill>
              </a:rPr>
              <a:t>,</a:t>
            </a:r>
          </a:p>
          <a:p>
            <a:r>
              <a:rPr lang="en-US" dirty="0">
                <a:solidFill>
                  <a:schemeClr val="bg1"/>
                </a:solidFill>
              </a:rPr>
              <a:t>http://farm1.staticflickr.com/2/3658757_206a3afed6.jpg</a:t>
            </a:r>
          </a:p>
          <a:p>
            <a:r>
              <a:rPr lang="en-US" dirty="0">
                <a:solidFill>
                  <a:schemeClr val="bg1"/>
                </a:solidFill>
              </a:rPr>
              <a:t>Used under a CC BY-NC 2.0 license</a:t>
            </a:r>
          </a:p>
          <a:p>
            <a:endParaRPr lang="en-US" dirty="0">
              <a:solidFill>
                <a:schemeClr val="bg1"/>
              </a:solidFill>
            </a:endParaRPr>
          </a:p>
          <a:p>
            <a:r>
              <a:rPr lang="en-US" dirty="0">
                <a:solidFill>
                  <a:schemeClr val="bg1"/>
                </a:solidFill>
              </a:rPr>
              <a:t>"Sundial and </a:t>
            </a:r>
            <a:r>
              <a:rPr lang="en-US" dirty="0" err="1">
                <a:solidFill>
                  <a:schemeClr val="bg1"/>
                </a:solidFill>
              </a:rPr>
              <a:t>MacCracken</a:t>
            </a:r>
            <a:r>
              <a:rPr lang="en-US" dirty="0">
                <a:solidFill>
                  <a:schemeClr val="bg1"/>
                </a:solidFill>
              </a:rPr>
              <a:t> Hall" by </a:t>
            </a:r>
            <a:r>
              <a:rPr lang="en-US" dirty="0" err="1">
                <a:solidFill>
                  <a:schemeClr val="bg1"/>
                </a:solidFill>
              </a:rPr>
              <a:t>ColorblindRain</a:t>
            </a:r>
            <a:endParaRPr lang="en-US" dirty="0">
              <a:solidFill>
                <a:schemeClr val="bg1"/>
              </a:solidFill>
            </a:endParaRPr>
          </a:p>
          <a:p>
            <a:r>
              <a:rPr lang="en-US" dirty="0">
                <a:solidFill>
                  <a:schemeClr val="bg1"/>
                </a:solidFill>
              </a:rPr>
              <a:t>http://farm1.staticflickr.com/3/3658748_392a95b13d.jpg</a:t>
            </a:r>
          </a:p>
          <a:p>
            <a:r>
              <a:rPr lang="en-US" dirty="0">
                <a:solidFill>
                  <a:schemeClr val="bg1"/>
                </a:solidFill>
              </a:rPr>
              <a:t>Used under a CC BY-NC 2.0 license</a:t>
            </a:r>
          </a:p>
          <a:p>
            <a:endParaRPr lang="en-US" dirty="0">
              <a:solidFill>
                <a:srgbClr val="FFFFFF"/>
              </a:solidFill>
            </a:endParaRPr>
          </a:p>
          <a:p>
            <a:endParaRPr lang="sv-SE" dirty="0" smtClean="0">
              <a:solidFill>
                <a:srgbClr val="FFFFFF"/>
              </a:solidFill>
              <a:cs typeface="Trebuchet MS"/>
            </a:endParaRPr>
          </a:p>
          <a:p>
            <a:endParaRPr lang="sv-SE" dirty="0">
              <a:solidFill>
                <a:srgbClr val="FFFFFF"/>
              </a:solidFill>
              <a:latin typeface="Trebuchet MS"/>
              <a:cs typeface="Trebuchet MS"/>
            </a:endParaRPr>
          </a:p>
          <a:p>
            <a:endParaRPr lang="sv-SE" dirty="0"/>
          </a:p>
          <a:p>
            <a:endParaRPr lang="en-US" dirty="0">
              <a:solidFill>
                <a:srgbClr val="FFFFFF"/>
              </a:solidFill>
            </a:endParaRPr>
          </a:p>
          <a:p>
            <a:endParaRPr lang="sv-SE" dirty="0">
              <a:solidFill>
                <a:srgbClr val="FFFFFF"/>
              </a:solidFill>
              <a:latin typeface="Trebuchet MS"/>
              <a:cs typeface="Trebuchet MS"/>
            </a:endParaRPr>
          </a:p>
        </p:txBody>
      </p:sp>
    </p:spTree>
    <p:extLst>
      <p:ext uri="{BB962C8B-B14F-4D97-AF65-F5344CB8AC3E}">
        <p14:creationId xmlns:p14="http://schemas.microsoft.com/office/powerpoint/2010/main" val="278399258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9" name="TextBox 8"/>
          <p:cNvSpPr txBox="1"/>
          <p:nvPr/>
        </p:nvSpPr>
        <p:spPr>
          <a:xfrm>
            <a:off x="0" y="1023187"/>
            <a:ext cx="9020521" cy="5355313"/>
          </a:xfrm>
          <a:prstGeom prst="rect">
            <a:avLst/>
          </a:prstGeom>
          <a:noFill/>
        </p:spPr>
        <p:txBody>
          <a:bodyPr wrap="square" rtlCol="0">
            <a:spAutoFit/>
          </a:bodyPr>
          <a:lstStyle/>
          <a:p>
            <a:r>
              <a:rPr lang="en-US" dirty="0">
                <a:solidFill>
                  <a:srgbClr val="FFFFFF"/>
                </a:solidFill>
              </a:rPr>
              <a:t>"</a:t>
            </a:r>
            <a:r>
              <a:rPr lang="en-US" dirty="0" err="1">
                <a:solidFill>
                  <a:srgbClr val="FFFFFF"/>
                </a:solidFill>
              </a:rPr>
              <a:t>Upham</a:t>
            </a:r>
            <a:r>
              <a:rPr lang="en-US" dirty="0">
                <a:solidFill>
                  <a:srgbClr val="FFFFFF"/>
                </a:solidFill>
              </a:rPr>
              <a:t> Hall" by Billy V</a:t>
            </a:r>
          </a:p>
          <a:p>
            <a:r>
              <a:rPr lang="en-US" dirty="0">
                <a:solidFill>
                  <a:srgbClr val="FFFFFF"/>
                </a:solidFill>
              </a:rPr>
              <a:t>http://farm1.staticflickr.com/4/4595775_005e4e5b4c.jpg</a:t>
            </a:r>
          </a:p>
          <a:p>
            <a:r>
              <a:rPr lang="en-US" dirty="0">
                <a:solidFill>
                  <a:srgbClr val="FFFFFF"/>
                </a:solidFill>
              </a:rPr>
              <a:t>Used under a CC BY-NC-SA 2.0 license</a:t>
            </a:r>
          </a:p>
          <a:p>
            <a:endParaRPr lang="en-US" dirty="0">
              <a:solidFill>
                <a:srgbClr val="FFFFFF"/>
              </a:solidFill>
            </a:endParaRPr>
          </a:p>
          <a:p>
            <a:r>
              <a:rPr lang="en-US" dirty="0">
                <a:solidFill>
                  <a:srgbClr val="FFFFFF"/>
                </a:solidFill>
              </a:rPr>
              <a:t>"</a:t>
            </a:r>
            <a:r>
              <a:rPr lang="en-US" dirty="0" err="1">
                <a:solidFill>
                  <a:srgbClr val="FFFFFF"/>
                </a:solidFill>
              </a:rPr>
              <a:t>Roudebush</a:t>
            </a:r>
            <a:r>
              <a:rPr lang="en-US" dirty="0">
                <a:solidFill>
                  <a:srgbClr val="FFFFFF"/>
                </a:solidFill>
              </a:rPr>
              <a:t> </a:t>
            </a:r>
            <a:r>
              <a:rPr lang="en-US" dirty="0" smtClean="0">
                <a:solidFill>
                  <a:srgbClr val="FFFFFF"/>
                </a:solidFill>
              </a:rPr>
              <a:t>Hall" </a:t>
            </a:r>
            <a:r>
              <a:rPr lang="en-US" dirty="0">
                <a:solidFill>
                  <a:srgbClr val="FFFFFF"/>
                </a:solidFill>
              </a:rPr>
              <a:t>by </a:t>
            </a:r>
            <a:r>
              <a:rPr lang="en-US" dirty="0" err="1">
                <a:solidFill>
                  <a:srgbClr val="FFFFFF"/>
                </a:solidFill>
              </a:rPr>
              <a:t>ColorblindRain</a:t>
            </a:r>
            <a:endParaRPr lang="en-US" dirty="0">
              <a:solidFill>
                <a:srgbClr val="FFFFFF"/>
              </a:solidFill>
            </a:endParaRPr>
          </a:p>
          <a:p>
            <a:r>
              <a:rPr lang="sv-SE" dirty="0">
                <a:solidFill>
                  <a:srgbClr val="FFFFFF"/>
                </a:solidFill>
              </a:rPr>
              <a:t>http://farm1.staticflickr.com/38/86556265_9806b080d0.jpg</a:t>
            </a:r>
          </a:p>
          <a:p>
            <a:r>
              <a:rPr lang="sv-SE" dirty="0" err="1">
                <a:solidFill>
                  <a:srgbClr val="FFFFFF"/>
                </a:solidFill>
              </a:rPr>
              <a:t>Used</a:t>
            </a:r>
            <a:r>
              <a:rPr lang="sv-SE" dirty="0">
                <a:solidFill>
                  <a:srgbClr val="FFFFFF"/>
                </a:solidFill>
              </a:rPr>
              <a:t> under a CC BY-NC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"King </a:t>
            </a:r>
            <a:r>
              <a:rPr lang="sv-SE" dirty="0" err="1">
                <a:solidFill>
                  <a:srgbClr val="FFFFFF"/>
                </a:solidFill>
              </a:rPr>
              <a:t>Library</a:t>
            </a:r>
            <a:r>
              <a:rPr lang="sv-SE" dirty="0">
                <a:solidFill>
                  <a:srgbClr val="FFFFFF"/>
                </a:solidFill>
              </a:rPr>
              <a:t>" by </a:t>
            </a:r>
            <a:r>
              <a:rPr lang="sv-SE" dirty="0" err="1">
                <a:solidFill>
                  <a:srgbClr val="FFFFFF"/>
                </a:solidFill>
              </a:rPr>
              <a:t>ColorblindRain</a:t>
            </a:r>
            <a:endParaRPr lang="sv-SE" dirty="0">
              <a:solidFill>
                <a:srgbClr val="FFFFFF"/>
              </a:solidFill>
            </a:endParaRPr>
          </a:p>
          <a:p>
            <a:r>
              <a:rPr lang="sv-SE" dirty="0">
                <a:solidFill>
                  <a:srgbClr val="FFFFFF"/>
                </a:solidFill>
              </a:rPr>
              <a:t>http://farm1.staticflickr.com/36/86556538_b951f9d875.jpg</a:t>
            </a:r>
          </a:p>
          <a:p>
            <a:r>
              <a:rPr lang="sv-SE" dirty="0" err="1">
                <a:solidFill>
                  <a:srgbClr val="FFFFFF"/>
                </a:solidFill>
              </a:rPr>
              <a:t>Used</a:t>
            </a:r>
            <a:r>
              <a:rPr lang="sv-SE" dirty="0">
                <a:solidFill>
                  <a:srgbClr val="FFFFFF"/>
                </a:solidFill>
              </a:rPr>
              <a:t> under a CC BY-NC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a:t>
            </a:r>
            <a:r>
              <a:rPr lang="sv-SE" dirty="0" err="1">
                <a:solidFill>
                  <a:srgbClr val="FFFFFF"/>
                </a:solidFill>
              </a:rPr>
              <a:t>Open</a:t>
            </a:r>
            <a:r>
              <a:rPr lang="sv-SE" dirty="0">
                <a:solidFill>
                  <a:srgbClr val="FFFFFF"/>
                </a:solidFill>
              </a:rPr>
              <a:t> Access" by </a:t>
            </a:r>
            <a:r>
              <a:rPr lang="sv-SE" dirty="0" err="1">
                <a:solidFill>
                  <a:srgbClr val="FFFFFF"/>
                </a:solidFill>
              </a:rPr>
              <a:t>maolibrarian</a:t>
            </a:r>
            <a:endParaRPr lang="sv-SE" dirty="0">
              <a:solidFill>
                <a:srgbClr val="FFFFFF"/>
              </a:solidFill>
            </a:endParaRPr>
          </a:p>
          <a:p>
            <a:r>
              <a:rPr lang="sv-SE" dirty="0">
                <a:solidFill>
                  <a:srgbClr val="FFFFFF"/>
                </a:solidFill>
              </a:rPr>
              <a:t>http://farm6.staticflickr.com/5025/5618343640_6f39d68168.jpg</a:t>
            </a:r>
          </a:p>
          <a:p>
            <a:r>
              <a:rPr lang="sv-SE" dirty="0" err="1">
                <a:solidFill>
                  <a:srgbClr val="FFFFFF"/>
                </a:solidFill>
              </a:rPr>
              <a:t>Used</a:t>
            </a:r>
            <a:r>
              <a:rPr lang="sv-SE" dirty="0">
                <a:solidFill>
                  <a:srgbClr val="FFFFFF"/>
                </a:solidFill>
              </a:rPr>
              <a:t> under a CC BY-NC-SA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a:t>
            </a:r>
            <a:r>
              <a:rPr lang="sv-SE" dirty="0" err="1">
                <a:solidFill>
                  <a:srgbClr val="FFFFFF"/>
                </a:solidFill>
              </a:rPr>
              <a:t>Lecture</a:t>
            </a:r>
            <a:r>
              <a:rPr lang="sv-SE" dirty="0">
                <a:solidFill>
                  <a:srgbClr val="FFFFFF"/>
                </a:solidFill>
              </a:rPr>
              <a:t> Hall" by </a:t>
            </a:r>
            <a:r>
              <a:rPr lang="sv-SE" dirty="0" err="1">
                <a:solidFill>
                  <a:srgbClr val="FFFFFF"/>
                </a:solidFill>
              </a:rPr>
              <a:t>uniinnsbruck</a:t>
            </a:r>
            <a:endParaRPr lang="sv-SE" dirty="0">
              <a:solidFill>
                <a:srgbClr val="FFFFFF"/>
              </a:solidFill>
            </a:endParaRPr>
          </a:p>
          <a:p>
            <a:r>
              <a:rPr lang="sv-SE" dirty="0">
                <a:solidFill>
                  <a:srgbClr val="FFFFFF"/>
                </a:solidFill>
              </a:rPr>
              <a:t>http://farm3.staticflickr.com/2558/3723227064_24e9ef9dea.jpg</a:t>
            </a:r>
          </a:p>
          <a:p>
            <a:r>
              <a:rPr lang="sv-SE" dirty="0" err="1">
                <a:solidFill>
                  <a:srgbClr val="FFFFFF"/>
                </a:solidFill>
              </a:rPr>
              <a:t>Used</a:t>
            </a:r>
            <a:r>
              <a:rPr lang="sv-SE" dirty="0">
                <a:solidFill>
                  <a:srgbClr val="FFFFFF"/>
                </a:solidFill>
              </a:rPr>
              <a:t> under a CC BY-NC 2.0 </a:t>
            </a:r>
            <a:r>
              <a:rPr lang="sv-SE" dirty="0" err="1" smtClean="0">
                <a:solidFill>
                  <a:srgbClr val="FFFFFF"/>
                </a:solidFill>
              </a:rPr>
              <a:t>license</a:t>
            </a:r>
            <a:endParaRPr lang="sv-SE" dirty="0">
              <a:solidFill>
                <a:srgbClr val="FFFFFF"/>
              </a:solidFill>
            </a:endParaRPr>
          </a:p>
        </p:txBody>
      </p:sp>
    </p:spTree>
    <p:extLst>
      <p:ext uri="{BB962C8B-B14F-4D97-AF65-F5344CB8AC3E}">
        <p14:creationId xmlns:p14="http://schemas.microsoft.com/office/powerpoint/2010/main" val="382856982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9" name="TextBox 8"/>
          <p:cNvSpPr txBox="1"/>
          <p:nvPr/>
        </p:nvSpPr>
        <p:spPr>
          <a:xfrm>
            <a:off x="123479" y="1023187"/>
            <a:ext cx="9020521" cy="5355313"/>
          </a:xfrm>
          <a:prstGeom prst="rect">
            <a:avLst/>
          </a:prstGeom>
          <a:noFill/>
        </p:spPr>
        <p:txBody>
          <a:bodyPr wrap="square" rtlCol="0">
            <a:spAutoFit/>
          </a:bodyPr>
          <a:lstStyle/>
          <a:p>
            <a:r>
              <a:rPr lang="en-US" dirty="0">
                <a:solidFill>
                  <a:srgbClr val="FFFFFF"/>
                </a:solidFill>
              </a:rPr>
              <a:t>"Deciding Which Door to Choose" 2 by </a:t>
            </a:r>
            <a:r>
              <a:rPr lang="en-US" dirty="0" err="1">
                <a:solidFill>
                  <a:srgbClr val="FFFFFF"/>
                </a:solidFill>
              </a:rPr>
              <a:t>hang_in_there</a:t>
            </a:r>
            <a:endParaRPr lang="en-US" dirty="0">
              <a:solidFill>
                <a:srgbClr val="FFFFFF"/>
              </a:solidFill>
            </a:endParaRPr>
          </a:p>
          <a:p>
            <a:r>
              <a:rPr lang="en-US" dirty="0">
                <a:solidFill>
                  <a:srgbClr val="FFFFFF"/>
                </a:solidFill>
              </a:rPr>
              <a:t>http://farm8.staticflickr.com/7034/6460660699_f4fdac066d.jpg</a:t>
            </a:r>
          </a:p>
          <a:p>
            <a:r>
              <a:rPr lang="en-US" dirty="0">
                <a:solidFill>
                  <a:srgbClr val="FFFFFF"/>
                </a:solidFill>
              </a:rPr>
              <a:t>Used under a CC BY-2.0 license</a:t>
            </a:r>
          </a:p>
          <a:p>
            <a:endParaRPr lang="en-US" dirty="0">
              <a:solidFill>
                <a:srgbClr val="FFFFFF"/>
              </a:solidFill>
            </a:endParaRPr>
          </a:p>
          <a:p>
            <a:r>
              <a:rPr lang="en-US" dirty="0">
                <a:solidFill>
                  <a:srgbClr val="FFFFFF"/>
                </a:solidFill>
              </a:rPr>
              <a:t>"Timeline: Minutes" by szb78</a:t>
            </a:r>
          </a:p>
          <a:p>
            <a:r>
              <a:rPr lang="sv-SE" dirty="0">
                <a:solidFill>
                  <a:srgbClr val="FFFFFF"/>
                </a:solidFill>
              </a:rPr>
              <a:t>http://farm4.staticflickr.com/3553/3349572686_9c49539415.jpg</a:t>
            </a:r>
          </a:p>
          <a:p>
            <a:r>
              <a:rPr lang="sv-SE" dirty="0" err="1">
                <a:solidFill>
                  <a:srgbClr val="FFFFFF"/>
                </a:solidFill>
              </a:rPr>
              <a:t>Used</a:t>
            </a:r>
            <a:r>
              <a:rPr lang="sv-SE" dirty="0">
                <a:solidFill>
                  <a:srgbClr val="FFFFFF"/>
                </a:solidFill>
              </a:rPr>
              <a:t> under a CC BY-NC-ND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smtClean="0">
                <a:solidFill>
                  <a:srgbClr val="FFFFFF"/>
                </a:solidFill>
              </a:rPr>
              <a:t>"</a:t>
            </a:r>
            <a:r>
              <a:rPr lang="sv-SE" dirty="0">
                <a:solidFill>
                  <a:srgbClr val="FFFFFF"/>
                </a:solidFill>
              </a:rPr>
              <a:t>Blueprint by Will </a:t>
            </a:r>
            <a:r>
              <a:rPr lang="sv-SE" dirty="0" err="1" smtClean="0">
                <a:solidFill>
                  <a:srgbClr val="FFFFFF"/>
                </a:solidFill>
              </a:rPr>
              <a:t>Scullin</a:t>
            </a:r>
            <a:endParaRPr lang="sv-SE" dirty="0" smtClean="0">
              <a:solidFill>
                <a:srgbClr val="FFFFFF"/>
              </a:solidFill>
            </a:endParaRPr>
          </a:p>
          <a:p>
            <a:r>
              <a:rPr lang="sv-SE" dirty="0" smtClean="0">
                <a:solidFill>
                  <a:srgbClr val="FFFFFF"/>
                </a:solidFill>
              </a:rPr>
              <a:t>http</a:t>
            </a:r>
            <a:r>
              <a:rPr lang="sv-SE" dirty="0">
                <a:solidFill>
                  <a:srgbClr val="FFFFFF"/>
                </a:solidFill>
              </a:rPr>
              <a:t>://farm3.staticflickr.com/2661/3770015991_9314ce3861.</a:t>
            </a:r>
            <a:r>
              <a:rPr lang="sv-SE" dirty="0" smtClean="0">
                <a:solidFill>
                  <a:srgbClr val="FFFFFF"/>
                </a:solidFill>
              </a:rPr>
              <a:t>jpg</a:t>
            </a:r>
          </a:p>
          <a:p>
            <a:r>
              <a:rPr lang="sv-SE" dirty="0" err="1" smtClean="0">
                <a:solidFill>
                  <a:srgbClr val="FFFFFF"/>
                </a:solidFill>
              </a:rPr>
              <a:t>Used</a:t>
            </a:r>
            <a:r>
              <a:rPr lang="sv-SE" dirty="0" smtClean="0">
                <a:solidFill>
                  <a:srgbClr val="FFFFFF"/>
                </a:solidFill>
              </a:rPr>
              <a:t> under a CC BY 2.0</a:t>
            </a:r>
          </a:p>
          <a:p>
            <a:endParaRPr lang="sv-SE" dirty="0">
              <a:solidFill>
                <a:srgbClr val="FFFFFF"/>
              </a:solidFill>
            </a:endParaRPr>
          </a:p>
          <a:p>
            <a:r>
              <a:rPr lang="sv-SE" dirty="0">
                <a:solidFill>
                  <a:srgbClr val="FFFFFF"/>
                </a:solidFill>
              </a:rPr>
              <a:t>"Bolts" by Adrian </a:t>
            </a:r>
            <a:r>
              <a:rPr lang="sv-SE" dirty="0" err="1">
                <a:solidFill>
                  <a:srgbClr val="FFFFFF"/>
                </a:solidFill>
              </a:rPr>
              <a:t>Midgley</a:t>
            </a:r>
            <a:endParaRPr lang="sv-SE" dirty="0">
              <a:solidFill>
                <a:srgbClr val="FFFFFF"/>
              </a:solidFill>
            </a:endParaRPr>
          </a:p>
          <a:p>
            <a:r>
              <a:rPr lang="sv-SE" dirty="0">
                <a:solidFill>
                  <a:srgbClr val="FFFFFF"/>
                </a:solidFill>
              </a:rPr>
              <a:t>http://farm6.staticflickr.com/5140/5443384362_8b89aaa52e.jpg</a:t>
            </a:r>
          </a:p>
          <a:p>
            <a:r>
              <a:rPr lang="sv-SE" dirty="0" err="1">
                <a:solidFill>
                  <a:srgbClr val="FFFFFF"/>
                </a:solidFill>
              </a:rPr>
              <a:t>Used</a:t>
            </a:r>
            <a:r>
              <a:rPr lang="sv-SE" dirty="0">
                <a:solidFill>
                  <a:srgbClr val="FFFFFF"/>
                </a:solidFill>
              </a:rPr>
              <a:t> under a CC BY-NC-ND 2.0 </a:t>
            </a:r>
            <a:r>
              <a:rPr lang="sv-SE" dirty="0" err="1">
                <a:solidFill>
                  <a:srgbClr val="FFFFFF"/>
                </a:solidFill>
              </a:rPr>
              <a:t>license</a:t>
            </a:r>
            <a:endParaRPr lang="sv-SE" dirty="0">
              <a:solidFill>
                <a:srgbClr val="FFFFFF"/>
              </a:solidFill>
            </a:endParaRPr>
          </a:p>
          <a:p>
            <a:endParaRPr lang="sv-SE" dirty="0" smtClean="0">
              <a:solidFill>
                <a:srgbClr val="FFFFFF"/>
              </a:solidFill>
            </a:endParaRPr>
          </a:p>
          <a:p>
            <a:r>
              <a:rPr lang="en-US" dirty="0">
                <a:solidFill>
                  <a:srgbClr val="FFFFFF"/>
                </a:solidFill>
              </a:rPr>
              <a:t>"calendar days fly by" by </a:t>
            </a:r>
            <a:r>
              <a:rPr lang="en-US" dirty="0" err="1">
                <a:solidFill>
                  <a:srgbClr val="FFFFFF"/>
                </a:solidFill>
              </a:rPr>
              <a:t>boo_licious</a:t>
            </a:r>
            <a:endParaRPr lang="en-US" dirty="0">
              <a:solidFill>
                <a:srgbClr val="FFFFFF"/>
              </a:solidFill>
            </a:endParaRPr>
          </a:p>
          <a:p>
            <a:r>
              <a:rPr lang="sv-SE" dirty="0">
                <a:solidFill>
                  <a:srgbClr val="FFFFFF"/>
                </a:solidFill>
              </a:rPr>
              <a:t>http://farm3.staticflickr.com/2568/3823087332_45ddd8219d.jpg</a:t>
            </a:r>
          </a:p>
          <a:p>
            <a:r>
              <a:rPr lang="sv-SE" dirty="0" err="1">
                <a:solidFill>
                  <a:srgbClr val="FFFFFF"/>
                </a:solidFill>
              </a:rPr>
              <a:t>Used</a:t>
            </a:r>
            <a:r>
              <a:rPr lang="sv-SE" dirty="0">
                <a:solidFill>
                  <a:srgbClr val="FFFFFF"/>
                </a:solidFill>
              </a:rPr>
              <a:t> under a CC BY-NC 2.0 </a:t>
            </a:r>
            <a:r>
              <a:rPr lang="sv-SE" dirty="0" err="1">
                <a:solidFill>
                  <a:srgbClr val="FFFFFF"/>
                </a:solidFill>
              </a:rPr>
              <a:t>license</a:t>
            </a:r>
            <a:endParaRPr lang="sv-SE" dirty="0">
              <a:solidFill>
                <a:srgbClr val="FFFFFF"/>
              </a:solidFill>
            </a:endParaRPr>
          </a:p>
        </p:txBody>
      </p:sp>
      <p:sp>
        <p:nvSpPr>
          <p:cNvPr id="4" name="TextBox 3"/>
          <p:cNvSpPr txBox="1"/>
          <p:nvPr/>
        </p:nvSpPr>
        <p:spPr>
          <a:xfrm>
            <a:off x="275879" y="1175587"/>
            <a:ext cx="9020521" cy="369332"/>
          </a:xfrm>
          <a:prstGeom prst="rect">
            <a:avLst/>
          </a:prstGeom>
          <a:noFill/>
        </p:spPr>
        <p:txBody>
          <a:bodyPr wrap="square" rtlCol="0">
            <a:spAutoFit/>
          </a:bodyPr>
          <a:lstStyle/>
          <a:p>
            <a:r>
              <a:rPr lang="en-US" dirty="0" smtClean="0">
                <a:solidFill>
                  <a:srgbClr val="FFFFFF"/>
                </a:solidFill>
              </a:rPr>
              <a:t>“</a:t>
            </a:r>
            <a:endParaRPr lang="sv-SE" dirty="0">
              <a:solidFill>
                <a:srgbClr val="FFFFFF"/>
              </a:solidFill>
            </a:endParaRPr>
          </a:p>
        </p:txBody>
      </p:sp>
    </p:spTree>
    <p:extLst>
      <p:ext uri="{BB962C8B-B14F-4D97-AF65-F5344CB8AC3E}">
        <p14:creationId xmlns:p14="http://schemas.microsoft.com/office/powerpoint/2010/main" val="130458767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4" name="TextBox 3"/>
          <p:cNvSpPr txBox="1"/>
          <p:nvPr/>
        </p:nvSpPr>
        <p:spPr>
          <a:xfrm>
            <a:off x="275879" y="1175587"/>
            <a:ext cx="9020521" cy="5632312"/>
          </a:xfrm>
          <a:prstGeom prst="rect">
            <a:avLst/>
          </a:prstGeom>
          <a:noFill/>
        </p:spPr>
        <p:txBody>
          <a:bodyPr wrap="square" rtlCol="0">
            <a:spAutoFit/>
          </a:bodyPr>
          <a:lstStyle/>
          <a:p>
            <a:r>
              <a:rPr lang="en-US" dirty="0">
                <a:solidFill>
                  <a:srgbClr val="FFFFFF"/>
                </a:solidFill>
              </a:rPr>
              <a:t>"meetings" by Amanda </a:t>
            </a:r>
            <a:r>
              <a:rPr lang="en-US" dirty="0" err="1">
                <a:solidFill>
                  <a:srgbClr val="FFFFFF"/>
                </a:solidFill>
              </a:rPr>
              <a:t>Schutz</a:t>
            </a:r>
            <a:endParaRPr lang="en-US" dirty="0">
              <a:solidFill>
                <a:srgbClr val="FFFFFF"/>
              </a:solidFill>
            </a:endParaRPr>
          </a:p>
          <a:p>
            <a:r>
              <a:rPr lang="sv-SE" dirty="0">
                <a:solidFill>
                  <a:srgbClr val="FFFFFF"/>
                </a:solidFill>
              </a:rPr>
              <a:t>http://farm1.staticflickr.com/149/405891143_4c99751233.jpg</a:t>
            </a:r>
          </a:p>
          <a:p>
            <a:r>
              <a:rPr lang="sv-SE" dirty="0" err="1">
                <a:solidFill>
                  <a:srgbClr val="FFFFFF"/>
                </a:solidFill>
              </a:rPr>
              <a:t>Used</a:t>
            </a:r>
            <a:r>
              <a:rPr lang="sv-SE" dirty="0">
                <a:solidFill>
                  <a:srgbClr val="FFFFFF"/>
                </a:solidFill>
              </a:rPr>
              <a:t> under a CC BY-NC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a:t>
            </a:r>
            <a:r>
              <a:rPr lang="sv-SE" dirty="0" err="1">
                <a:solidFill>
                  <a:srgbClr val="FFFFFF"/>
                </a:solidFill>
              </a:rPr>
              <a:t>foodlab</a:t>
            </a:r>
            <a:r>
              <a:rPr lang="sv-SE" dirty="0">
                <a:solidFill>
                  <a:srgbClr val="FFFFFF"/>
                </a:solidFill>
              </a:rPr>
              <a:t>: Catering" by Medialab </a:t>
            </a:r>
            <a:r>
              <a:rPr lang="sv-SE" dirty="0" err="1">
                <a:solidFill>
                  <a:srgbClr val="FFFFFF"/>
                </a:solidFill>
              </a:rPr>
              <a:t>Prado</a:t>
            </a:r>
            <a:endParaRPr lang="sv-SE" dirty="0">
              <a:solidFill>
                <a:srgbClr val="FFFFFF"/>
              </a:solidFill>
            </a:endParaRPr>
          </a:p>
          <a:p>
            <a:r>
              <a:rPr lang="sv-SE" dirty="0">
                <a:solidFill>
                  <a:srgbClr val="FFFFFF"/>
                </a:solidFill>
              </a:rPr>
              <a:t>http://farm9.staticflickr.com/8394/8640085860_d286139e69.jpg</a:t>
            </a:r>
          </a:p>
          <a:p>
            <a:r>
              <a:rPr lang="sv-SE" dirty="0" err="1">
                <a:solidFill>
                  <a:srgbClr val="FFFFFF"/>
                </a:solidFill>
              </a:rPr>
              <a:t>Used</a:t>
            </a:r>
            <a:r>
              <a:rPr lang="sv-SE" dirty="0">
                <a:solidFill>
                  <a:srgbClr val="FFFFFF"/>
                </a:solidFill>
              </a:rPr>
              <a:t> under a CC BY-SA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a:t>
            </a:r>
            <a:r>
              <a:rPr lang="sv-SE" dirty="0" err="1">
                <a:solidFill>
                  <a:srgbClr val="FFFFFF"/>
                </a:solidFill>
              </a:rPr>
              <a:t>Success</a:t>
            </a:r>
            <a:r>
              <a:rPr lang="sv-SE" dirty="0">
                <a:solidFill>
                  <a:srgbClr val="FFFFFF"/>
                </a:solidFill>
              </a:rPr>
              <a:t>" by Jeff </a:t>
            </a:r>
            <a:r>
              <a:rPr lang="sv-SE" dirty="0" err="1">
                <a:solidFill>
                  <a:srgbClr val="FFFFFF"/>
                </a:solidFill>
              </a:rPr>
              <a:t>Hester</a:t>
            </a:r>
            <a:endParaRPr lang="sv-SE" dirty="0">
              <a:solidFill>
                <a:srgbClr val="FFFFFF"/>
              </a:solidFill>
            </a:endParaRPr>
          </a:p>
          <a:p>
            <a:r>
              <a:rPr lang="sv-SE" dirty="0">
                <a:solidFill>
                  <a:srgbClr val="FFFFFF"/>
                </a:solidFill>
              </a:rPr>
              <a:t>http://farm3.staticflickr.com/2088/2434283985_a0063bfda5.jpg</a:t>
            </a:r>
          </a:p>
          <a:p>
            <a:r>
              <a:rPr lang="sv-SE" dirty="0" err="1">
                <a:solidFill>
                  <a:srgbClr val="FFFFFF"/>
                </a:solidFill>
              </a:rPr>
              <a:t>Used</a:t>
            </a:r>
            <a:r>
              <a:rPr lang="sv-SE" dirty="0">
                <a:solidFill>
                  <a:srgbClr val="FFFFFF"/>
                </a:solidFill>
              </a:rPr>
              <a:t> under a CC BY-NC-SA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a:t>
            </a:r>
            <a:r>
              <a:rPr lang="sv-SE" dirty="0" err="1">
                <a:solidFill>
                  <a:srgbClr val="FFFFFF"/>
                </a:solidFill>
              </a:rPr>
              <a:t>Open</a:t>
            </a:r>
            <a:r>
              <a:rPr lang="sv-SE" dirty="0">
                <a:solidFill>
                  <a:srgbClr val="FFFFFF"/>
                </a:solidFill>
              </a:rPr>
              <a:t> Access </a:t>
            </a:r>
            <a:r>
              <a:rPr lang="sv-SE" dirty="0" err="1">
                <a:solidFill>
                  <a:srgbClr val="FFFFFF"/>
                </a:solidFill>
              </a:rPr>
              <a:t>Explained</a:t>
            </a:r>
            <a:r>
              <a:rPr lang="sv-SE" dirty="0">
                <a:solidFill>
                  <a:srgbClr val="FFFFFF"/>
                </a:solidFill>
              </a:rPr>
              <a:t>" image by Nick </a:t>
            </a:r>
            <a:r>
              <a:rPr lang="sv-SE" dirty="0" err="1">
                <a:solidFill>
                  <a:srgbClr val="FFFFFF"/>
                </a:solidFill>
              </a:rPr>
              <a:t>Shockey</a:t>
            </a:r>
            <a:r>
              <a:rPr lang="sv-SE" dirty="0">
                <a:solidFill>
                  <a:srgbClr val="FFFFFF"/>
                </a:solidFill>
              </a:rPr>
              <a:t> and Jonathan </a:t>
            </a:r>
            <a:r>
              <a:rPr lang="sv-SE" dirty="0" err="1">
                <a:solidFill>
                  <a:srgbClr val="FFFFFF"/>
                </a:solidFill>
              </a:rPr>
              <a:t>Eisen</a:t>
            </a:r>
            <a:endParaRPr lang="sv-SE" dirty="0">
              <a:solidFill>
                <a:srgbClr val="FFFFFF"/>
              </a:solidFill>
            </a:endParaRPr>
          </a:p>
          <a:p>
            <a:r>
              <a:rPr lang="sv-SE" dirty="0">
                <a:solidFill>
                  <a:srgbClr val="FFFFFF"/>
                </a:solidFill>
              </a:rPr>
              <a:t>http://</a:t>
            </a:r>
            <a:r>
              <a:rPr lang="sv-SE" dirty="0" err="1">
                <a:solidFill>
                  <a:srgbClr val="FFFFFF"/>
                </a:solidFill>
              </a:rPr>
              <a:t>youtu.be</a:t>
            </a:r>
            <a:r>
              <a:rPr lang="sv-SE" dirty="0">
                <a:solidFill>
                  <a:srgbClr val="FFFFFF"/>
                </a:solidFill>
              </a:rPr>
              <a:t>/L5rVH1KGBCY</a:t>
            </a:r>
          </a:p>
          <a:p>
            <a:r>
              <a:rPr lang="sv-SE" dirty="0" err="1">
                <a:solidFill>
                  <a:srgbClr val="FFFFFF"/>
                </a:solidFill>
              </a:rPr>
              <a:t>Used</a:t>
            </a:r>
            <a:r>
              <a:rPr lang="sv-SE" dirty="0">
                <a:solidFill>
                  <a:srgbClr val="FFFFFF"/>
                </a:solidFill>
              </a:rPr>
              <a:t> under a CC BY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"Peer Review Monster" by Gideon Burton</a:t>
            </a:r>
          </a:p>
          <a:p>
            <a:r>
              <a:rPr lang="sv-SE" dirty="0">
                <a:solidFill>
                  <a:srgbClr val="FFFFFF"/>
                </a:solidFill>
              </a:rPr>
              <a:t>http://farm4.staticflickr.com/3112/3157622458_b19d039158.jpg</a:t>
            </a:r>
          </a:p>
          <a:p>
            <a:r>
              <a:rPr lang="sv-SE" dirty="0" err="1">
                <a:solidFill>
                  <a:srgbClr val="FFFFFF"/>
                </a:solidFill>
              </a:rPr>
              <a:t>Used</a:t>
            </a:r>
            <a:r>
              <a:rPr lang="sv-SE" dirty="0">
                <a:solidFill>
                  <a:srgbClr val="FFFFFF"/>
                </a:solidFill>
              </a:rPr>
              <a:t> under a CC BY-SA 2.0 </a:t>
            </a:r>
            <a:r>
              <a:rPr lang="sv-SE" dirty="0" err="1">
                <a:solidFill>
                  <a:srgbClr val="FFFFFF"/>
                </a:solidFill>
              </a:rPr>
              <a:t>license</a:t>
            </a:r>
            <a:endParaRPr lang="sv-SE" dirty="0">
              <a:solidFill>
                <a:srgbClr val="FFFFFF"/>
              </a:solidFill>
            </a:endParaRPr>
          </a:p>
          <a:p>
            <a:endParaRPr lang="sv-SE" dirty="0">
              <a:solidFill>
                <a:srgbClr val="FFFFFF"/>
              </a:solidFill>
            </a:endParaRPr>
          </a:p>
        </p:txBody>
      </p:sp>
    </p:spTree>
    <p:extLst>
      <p:ext uri="{BB962C8B-B14F-4D97-AF65-F5344CB8AC3E}">
        <p14:creationId xmlns:p14="http://schemas.microsoft.com/office/powerpoint/2010/main" val="193616768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4" name="TextBox 3"/>
          <p:cNvSpPr txBox="1"/>
          <p:nvPr/>
        </p:nvSpPr>
        <p:spPr>
          <a:xfrm>
            <a:off x="209078" y="1175587"/>
            <a:ext cx="9020521" cy="5632312"/>
          </a:xfrm>
          <a:prstGeom prst="rect">
            <a:avLst/>
          </a:prstGeom>
          <a:noFill/>
        </p:spPr>
        <p:txBody>
          <a:bodyPr wrap="square" rtlCol="0">
            <a:spAutoFit/>
          </a:bodyPr>
          <a:lstStyle/>
          <a:p>
            <a:r>
              <a:rPr lang="en-US" dirty="0">
                <a:solidFill>
                  <a:srgbClr val="FFFFFF"/>
                </a:solidFill>
              </a:rPr>
              <a:t>"Card Sorting"  by Francisco </a:t>
            </a:r>
            <a:r>
              <a:rPr lang="en-US" dirty="0" err="1">
                <a:solidFill>
                  <a:srgbClr val="FFFFFF"/>
                </a:solidFill>
              </a:rPr>
              <a:t>Tosete</a:t>
            </a:r>
            <a:endParaRPr lang="en-US" dirty="0">
              <a:solidFill>
                <a:srgbClr val="FFFFFF"/>
              </a:solidFill>
            </a:endParaRPr>
          </a:p>
          <a:p>
            <a:r>
              <a:rPr lang="en-US" dirty="0">
                <a:solidFill>
                  <a:srgbClr val="FFFFFF"/>
                </a:solidFill>
              </a:rPr>
              <a:t>http://farm7.staticflickr.com/6174/6168967242_89e5caebdd.jpg</a:t>
            </a:r>
          </a:p>
          <a:p>
            <a:r>
              <a:rPr lang="en-US" dirty="0">
                <a:solidFill>
                  <a:srgbClr val="FFFFFF"/>
                </a:solidFill>
              </a:rPr>
              <a:t>Used under a CC BY-NC-SA 2.0 license</a:t>
            </a:r>
          </a:p>
          <a:p>
            <a:endParaRPr lang="en-US" dirty="0">
              <a:solidFill>
                <a:srgbClr val="FFFFFF"/>
              </a:solidFill>
            </a:endParaRPr>
          </a:p>
          <a:p>
            <a:r>
              <a:rPr lang="en-US" dirty="0">
                <a:solidFill>
                  <a:srgbClr val="FFFFFF"/>
                </a:solidFill>
              </a:rPr>
              <a:t>"Feedback checklist" by AJC1</a:t>
            </a:r>
          </a:p>
          <a:p>
            <a:r>
              <a:rPr lang="sv-SE" dirty="0">
                <a:solidFill>
                  <a:srgbClr val="FFFFFF"/>
                </a:solidFill>
              </a:rPr>
              <a:t>http://farm8.staticflickr.com/7454/9568156463_86087625dd.jpg</a:t>
            </a:r>
          </a:p>
          <a:p>
            <a:r>
              <a:rPr lang="sv-SE" dirty="0" err="1">
                <a:solidFill>
                  <a:srgbClr val="FFFFFF"/>
                </a:solidFill>
              </a:rPr>
              <a:t>Used</a:t>
            </a:r>
            <a:r>
              <a:rPr lang="sv-SE" dirty="0">
                <a:solidFill>
                  <a:srgbClr val="FFFFFF"/>
                </a:solidFill>
              </a:rPr>
              <a:t> under a CC BY-SA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"DIY  /  Wal-Mart" by </a:t>
            </a:r>
            <a:r>
              <a:rPr lang="sv-SE" dirty="0" err="1">
                <a:solidFill>
                  <a:srgbClr val="FFFFFF"/>
                </a:solidFill>
              </a:rPr>
              <a:t>Toban</a:t>
            </a:r>
            <a:r>
              <a:rPr lang="sv-SE" dirty="0">
                <a:solidFill>
                  <a:srgbClr val="FFFFFF"/>
                </a:solidFill>
              </a:rPr>
              <a:t> B.</a:t>
            </a:r>
          </a:p>
          <a:p>
            <a:r>
              <a:rPr lang="sv-SE" dirty="0">
                <a:solidFill>
                  <a:srgbClr val="FFFFFF"/>
                </a:solidFill>
              </a:rPr>
              <a:t>http://farm3.staticflickr.com/2633/3794847189_1ac3d78f9b.jpg</a:t>
            </a:r>
          </a:p>
          <a:p>
            <a:r>
              <a:rPr lang="sv-SE" dirty="0" err="1">
                <a:solidFill>
                  <a:srgbClr val="FFFFFF"/>
                </a:solidFill>
              </a:rPr>
              <a:t>Used</a:t>
            </a:r>
            <a:r>
              <a:rPr lang="sv-SE" dirty="0">
                <a:solidFill>
                  <a:srgbClr val="FFFFFF"/>
                </a:solidFill>
              </a:rPr>
              <a:t> under a CC BY-NC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a:t>
            </a:r>
            <a:r>
              <a:rPr lang="sv-SE" dirty="0" err="1">
                <a:solidFill>
                  <a:srgbClr val="FFFFFF"/>
                </a:solidFill>
              </a:rPr>
              <a:t>Funding</a:t>
            </a:r>
            <a:r>
              <a:rPr lang="sv-SE" dirty="0">
                <a:solidFill>
                  <a:srgbClr val="FFFFFF"/>
                </a:solidFill>
              </a:rPr>
              <a:t>" by </a:t>
            </a:r>
            <a:r>
              <a:rPr lang="sv-SE" dirty="0" err="1">
                <a:solidFill>
                  <a:srgbClr val="FFFFFF"/>
                </a:solidFill>
              </a:rPr>
              <a:t>HowardLake</a:t>
            </a:r>
            <a:endParaRPr lang="sv-SE" dirty="0">
              <a:solidFill>
                <a:srgbClr val="FFFFFF"/>
              </a:solidFill>
            </a:endParaRPr>
          </a:p>
          <a:p>
            <a:r>
              <a:rPr lang="sv-SE" dirty="0">
                <a:solidFill>
                  <a:srgbClr val="FFFFFF"/>
                </a:solidFill>
              </a:rPr>
              <a:t>http://farm5.staticflickr.com/4104/4986288875_12a50c06c7.jpg</a:t>
            </a:r>
          </a:p>
          <a:p>
            <a:r>
              <a:rPr lang="sv-SE" dirty="0" err="1">
                <a:solidFill>
                  <a:srgbClr val="FFFFFF"/>
                </a:solidFill>
              </a:rPr>
              <a:t>Used</a:t>
            </a:r>
            <a:r>
              <a:rPr lang="sv-SE" dirty="0">
                <a:solidFill>
                  <a:srgbClr val="FFFFFF"/>
                </a:solidFill>
              </a:rPr>
              <a:t> under a CC BY-SA 2.0 </a:t>
            </a:r>
            <a:r>
              <a:rPr lang="sv-SE" dirty="0" err="1">
                <a:solidFill>
                  <a:srgbClr val="FFFFFF"/>
                </a:solidFill>
              </a:rPr>
              <a:t>license</a:t>
            </a:r>
            <a:endParaRPr lang="sv-SE" dirty="0">
              <a:solidFill>
                <a:srgbClr val="FFFFFF"/>
              </a:solidFill>
            </a:endParaRPr>
          </a:p>
          <a:p>
            <a:endParaRPr lang="sv-SE" dirty="0">
              <a:solidFill>
                <a:srgbClr val="FFFFFF"/>
              </a:solidFill>
            </a:endParaRPr>
          </a:p>
          <a:p>
            <a:r>
              <a:rPr lang="sv-SE" dirty="0">
                <a:solidFill>
                  <a:srgbClr val="FFFFFF"/>
                </a:solidFill>
              </a:rPr>
              <a:t>"</a:t>
            </a:r>
            <a:r>
              <a:rPr lang="sv-SE" dirty="0" err="1">
                <a:solidFill>
                  <a:srgbClr val="FFFFFF"/>
                </a:solidFill>
              </a:rPr>
              <a:t>Outreach</a:t>
            </a:r>
            <a:r>
              <a:rPr lang="sv-SE" dirty="0">
                <a:solidFill>
                  <a:srgbClr val="FFFFFF"/>
                </a:solidFill>
              </a:rPr>
              <a:t> Table at </a:t>
            </a:r>
            <a:r>
              <a:rPr lang="sv-SE" dirty="0" err="1">
                <a:solidFill>
                  <a:srgbClr val="FFFFFF"/>
                </a:solidFill>
              </a:rPr>
              <a:t>Reopened</a:t>
            </a:r>
            <a:r>
              <a:rPr lang="sv-SE" dirty="0">
                <a:solidFill>
                  <a:srgbClr val="FFFFFF"/>
                </a:solidFill>
              </a:rPr>
              <a:t> </a:t>
            </a:r>
            <a:r>
              <a:rPr lang="sv-SE" dirty="0" err="1">
                <a:solidFill>
                  <a:srgbClr val="FFFFFF"/>
                </a:solidFill>
              </a:rPr>
              <a:t>Zuccotti</a:t>
            </a:r>
            <a:r>
              <a:rPr lang="sv-SE" dirty="0">
                <a:solidFill>
                  <a:srgbClr val="FFFFFF"/>
                </a:solidFill>
              </a:rPr>
              <a:t> Park" by </a:t>
            </a:r>
            <a:r>
              <a:rPr lang="sv-SE" dirty="0" err="1">
                <a:solidFill>
                  <a:srgbClr val="FFFFFF"/>
                </a:solidFill>
              </a:rPr>
              <a:t>Jagz</a:t>
            </a:r>
            <a:r>
              <a:rPr lang="sv-SE" dirty="0">
                <a:solidFill>
                  <a:srgbClr val="FFFFFF"/>
                </a:solidFill>
              </a:rPr>
              <a:t> Mario,</a:t>
            </a:r>
          </a:p>
          <a:p>
            <a:r>
              <a:rPr lang="sv-SE" dirty="0">
                <a:solidFill>
                  <a:srgbClr val="FFFFFF"/>
                </a:solidFill>
              </a:rPr>
              <a:t>http://farm8.staticflickr.com/7025/6679826241_98739a9bb5.jpg</a:t>
            </a:r>
          </a:p>
          <a:p>
            <a:r>
              <a:rPr lang="sv-SE" dirty="0" err="1">
                <a:solidFill>
                  <a:srgbClr val="FFFFFF"/>
                </a:solidFill>
              </a:rPr>
              <a:t>Used</a:t>
            </a:r>
            <a:r>
              <a:rPr lang="sv-SE" dirty="0">
                <a:solidFill>
                  <a:srgbClr val="FFFFFF"/>
                </a:solidFill>
              </a:rPr>
              <a:t> under a CC BY-SA 2.0 </a:t>
            </a:r>
            <a:r>
              <a:rPr lang="sv-SE" dirty="0" err="1">
                <a:solidFill>
                  <a:srgbClr val="FFFFFF"/>
                </a:solidFill>
              </a:rPr>
              <a:t>license</a:t>
            </a:r>
            <a:endParaRPr lang="sv-SE" dirty="0">
              <a:solidFill>
                <a:srgbClr val="FFFFFF"/>
              </a:solidFill>
            </a:endParaRPr>
          </a:p>
          <a:p>
            <a:endParaRPr lang="sv-SE" dirty="0">
              <a:solidFill>
                <a:srgbClr val="FFFFFF"/>
              </a:solidFill>
            </a:endParaRPr>
          </a:p>
        </p:txBody>
      </p:sp>
    </p:spTree>
    <p:extLst>
      <p:ext uri="{BB962C8B-B14F-4D97-AF65-F5344CB8AC3E}">
        <p14:creationId xmlns:p14="http://schemas.microsoft.com/office/powerpoint/2010/main" val="106219072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4" name="TextBox 3"/>
          <p:cNvSpPr txBox="1"/>
          <p:nvPr/>
        </p:nvSpPr>
        <p:spPr>
          <a:xfrm>
            <a:off x="209078" y="1175587"/>
            <a:ext cx="9020521" cy="2031325"/>
          </a:xfrm>
          <a:prstGeom prst="rect">
            <a:avLst/>
          </a:prstGeom>
          <a:noFill/>
        </p:spPr>
        <p:txBody>
          <a:bodyPr wrap="square" rtlCol="0">
            <a:spAutoFit/>
          </a:bodyPr>
          <a:lstStyle/>
          <a:p>
            <a:r>
              <a:rPr lang="en-US" dirty="0">
                <a:solidFill>
                  <a:srgbClr val="FFFFFF"/>
                </a:solidFill>
              </a:rPr>
              <a:t>"Amplify Truth" by Paul Downey</a:t>
            </a:r>
          </a:p>
          <a:p>
            <a:r>
              <a:rPr lang="en-US" dirty="0">
                <a:solidFill>
                  <a:srgbClr val="FFFFFF"/>
                </a:solidFill>
              </a:rPr>
              <a:t>http://</a:t>
            </a:r>
            <a:r>
              <a:rPr lang="en-US" dirty="0" err="1">
                <a:solidFill>
                  <a:srgbClr val="FFFFFF"/>
                </a:solidFill>
              </a:rPr>
              <a:t>www.flickr.com</a:t>
            </a:r>
            <a:r>
              <a:rPr lang="en-US" dirty="0">
                <a:solidFill>
                  <a:srgbClr val="FFFFFF"/>
                </a:solidFill>
              </a:rPr>
              <a:t>/photos/</a:t>
            </a:r>
            <a:r>
              <a:rPr lang="en-US" dirty="0" err="1">
                <a:solidFill>
                  <a:srgbClr val="FFFFFF"/>
                </a:solidFill>
              </a:rPr>
              <a:t>psd</a:t>
            </a:r>
            <a:r>
              <a:rPr lang="en-US" dirty="0">
                <a:solidFill>
                  <a:srgbClr val="FFFFFF"/>
                </a:solidFill>
              </a:rPr>
              <a:t>/2902476635/</a:t>
            </a:r>
          </a:p>
          <a:p>
            <a:r>
              <a:rPr lang="en-US" dirty="0">
                <a:solidFill>
                  <a:srgbClr val="FFFFFF"/>
                </a:solidFill>
              </a:rPr>
              <a:t>Used under a CC BY 2.0 license</a:t>
            </a:r>
          </a:p>
          <a:p>
            <a:endParaRPr lang="en-US" dirty="0">
              <a:solidFill>
                <a:srgbClr val="FFFFFF"/>
              </a:solidFill>
            </a:endParaRPr>
          </a:p>
          <a:p>
            <a:r>
              <a:rPr lang="en-US" dirty="0">
                <a:solidFill>
                  <a:srgbClr val="FFFFFF"/>
                </a:solidFill>
              </a:rPr>
              <a:t>"Questions" by </a:t>
            </a:r>
            <a:r>
              <a:rPr lang="en-US" dirty="0" err="1">
                <a:solidFill>
                  <a:srgbClr val="FFFFFF"/>
                </a:solidFill>
              </a:rPr>
              <a:t>Oberazzi</a:t>
            </a:r>
            <a:r>
              <a:rPr lang="en-US" dirty="0">
                <a:solidFill>
                  <a:srgbClr val="FFFFFF"/>
                </a:solidFill>
              </a:rPr>
              <a:t>,</a:t>
            </a:r>
          </a:p>
          <a:p>
            <a:r>
              <a:rPr lang="sv-SE" dirty="0">
                <a:solidFill>
                  <a:srgbClr val="FFFFFF"/>
                </a:solidFill>
              </a:rPr>
              <a:t>http://farm1.staticflickr.com/134/318947873_12028f1b66.jpg</a:t>
            </a:r>
          </a:p>
          <a:p>
            <a:r>
              <a:rPr lang="sv-SE" dirty="0" err="1">
                <a:solidFill>
                  <a:srgbClr val="FFFFFF"/>
                </a:solidFill>
              </a:rPr>
              <a:t>Used</a:t>
            </a:r>
            <a:r>
              <a:rPr lang="sv-SE" dirty="0">
                <a:solidFill>
                  <a:srgbClr val="FFFFFF"/>
                </a:solidFill>
              </a:rPr>
              <a:t> under a CC BY-NC-SA 2.0 </a:t>
            </a:r>
            <a:r>
              <a:rPr lang="sv-SE" dirty="0" err="1">
                <a:solidFill>
                  <a:srgbClr val="FFFFFF"/>
                </a:solidFill>
              </a:rPr>
              <a:t>license</a:t>
            </a:r>
            <a:endParaRPr lang="sv-SE" dirty="0">
              <a:solidFill>
                <a:srgbClr val="FFFFFF"/>
              </a:solidFill>
            </a:endParaRPr>
          </a:p>
        </p:txBody>
      </p:sp>
    </p:spTree>
    <p:extLst>
      <p:ext uri="{BB962C8B-B14F-4D97-AF65-F5344CB8AC3E}">
        <p14:creationId xmlns:p14="http://schemas.microsoft.com/office/powerpoint/2010/main" val="254770113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Et Cetera</a:t>
            </a:r>
            <a:endParaRPr lang="en-US" dirty="0">
              <a:solidFill>
                <a:srgbClr val="FFFFFF"/>
              </a:solidFill>
              <a:latin typeface="Trebuchet MS"/>
              <a:cs typeface="Trebuchet MS"/>
            </a:endParaRPr>
          </a:p>
        </p:txBody>
      </p:sp>
      <p:sp>
        <p:nvSpPr>
          <p:cNvPr id="9" name="TextBox 8"/>
          <p:cNvSpPr txBox="1"/>
          <p:nvPr/>
        </p:nvSpPr>
        <p:spPr>
          <a:xfrm>
            <a:off x="123478" y="1023187"/>
            <a:ext cx="9020521" cy="6278641"/>
          </a:xfrm>
          <a:prstGeom prst="rect">
            <a:avLst/>
          </a:prstGeom>
          <a:noFill/>
        </p:spPr>
        <p:txBody>
          <a:bodyPr wrap="square" rtlCol="0">
            <a:spAutoFit/>
          </a:bodyPr>
          <a:lstStyle/>
          <a:p>
            <a:r>
              <a:rPr lang="en-US" sz="2400" dirty="0" smtClean="0">
                <a:solidFill>
                  <a:srgbClr val="FFFFFF"/>
                </a:solidFill>
                <a:latin typeface="Trebuchet MS"/>
                <a:cs typeface="Trebuchet MS"/>
              </a:rPr>
              <a:t>This work was created by Jennifer </a:t>
            </a:r>
            <a:r>
              <a:rPr lang="en-US" sz="2400" dirty="0" err="1" smtClean="0">
                <a:solidFill>
                  <a:srgbClr val="FFFFFF"/>
                </a:solidFill>
                <a:latin typeface="Trebuchet MS"/>
                <a:cs typeface="Trebuchet MS"/>
              </a:rPr>
              <a:t>Bazeley</a:t>
            </a:r>
            <a:r>
              <a:rPr lang="en-US" sz="2400" dirty="0" smtClean="0">
                <a:solidFill>
                  <a:srgbClr val="FFFFFF"/>
                </a:solidFill>
                <a:latin typeface="Trebuchet MS"/>
                <a:cs typeface="Trebuchet MS"/>
              </a:rPr>
              <a:t> and Jen Waller for the Academic Library Association of Ohio (ALAO) 39</a:t>
            </a:r>
            <a:r>
              <a:rPr lang="en-US" sz="2400" baseline="30000" dirty="0" smtClean="0">
                <a:solidFill>
                  <a:srgbClr val="FFFFFF"/>
                </a:solidFill>
                <a:latin typeface="Trebuchet MS"/>
                <a:cs typeface="Trebuchet MS"/>
              </a:rPr>
              <a:t>th</a:t>
            </a:r>
            <a:r>
              <a:rPr lang="en-US" sz="2400" dirty="0" smtClean="0">
                <a:solidFill>
                  <a:srgbClr val="FFFFFF"/>
                </a:solidFill>
                <a:latin typeface="Trebuchet MS"/>
                <a:cs typeface="Trebuchet MS"/>
              </a:rPr>
              <a:t> Annual Conference held at the University Center at Kent State University at Stark in North Canton, Ohio on October 25, 2013</a:t>
            </a:r>
          </a:p>
          <a:p>
            <a:endParaRPr lang="en-US" sz="2400" dirty="0">
              <a:solidFill>
                <a:srgbClr val="FFFFFF"/>
              </a:solidFill>
              <a:latin typeface="Trebuchet MS"/>
              <a:cs typeface="Trebuchet MS"/>
            </a:endParaRPr>
          </a:p>
          <a:p>
            <a:r>
              <a:rPr lang="sv-SE" sz="2400" dirty="0" err="1" smtClean="0">
                <a:solidFill>
                  <a:srgbClr val="FFFFFF"/>
                </a:solidFill>
                <a:latin typeface="Trebuchet MS"/>
                <a:cs typeface="Trebuchet MS"/>
              </a:rPr>
              <a:t>This</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work</a:t>
            </a:r>
            <a:r>
              <a:rPr lang="sv-SE" sz="2400" dirty="0" smtClean="0">
                <a:solidFill>
                  <a:srgbClr val="FFFFFF"/>
                </a:solidFill>
                <a:latin typeface="Trebuchet MS"/>
                <a:cs typeface="Trebuchet MS"/>
              </a:rPr>
              <a:t> is </a:t>
            </a:r>
            <a:r>
              <a:rPr lang="sv-SE" sz="2400" dirty="0" err="1" smtClean="0">
                <a:solidFill>
                  <a:srgbClr val="FFFFFF"/>
                </a:solidFill>
                <a:latin typeface="Trebuchet MS"/>
                <a:cs typeface="Trebuchet MS"/>
              </a:rPr>
              <a:t>licenced</a:t>
            </a:r>
            <a:r>
              <a:rPr lang="sv-SE" sz="2400" dirty="0" smtClean="0">
                <a:solidFill>
                  <a:srgbClr val="FFFFFF"/>
                </a:solidFill>
                <a:latin typeface="Trebuchet MS"/>
                <a:cs typeface="Trebuchet MS"/>
              </a:rPr>
              <a:t> under a </a:t>
            </a:r>
            <a:r>
              <a:rPr lang="sv-SE" sz="2400" dirty="0" err="1" smtClean="0">
                <a:solidFill>
                  <a:srgbClr val="FFFFFF"/>
                </a:solidFill>
                <a:latin typeface="Trebuchet MS"/>
                <a:cs typeface="Trebuchet MS"/>
              </a:rPr>
              <a:t>Creative</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Commons</a:t>
            </a:r>
            <a:r>
              <a:rPr lang="sv-SE" sz="2400" dirty="0" smtClean="0">
                <a:solidFill>
                  <a:srgbClr val="FFFFFF"/>
                </a:solidFill>
                <a:latin typeface="Trebuchet MS"/>
                <a:cs typeface="Trebuchet MS"/>
              </a:rPr>
              <a:t> Attribution – </a:t>
            </a:r>
            <a:r>
              <a:rPr lang="sv-SE" sz="2400" dirty="0" err="1" smtClean="0">
                <a:solidFill>
                  <a:srgbClr val="FFFFFF"/>
                </a:solidFill>
                <a:latin typeface="Trebuchet MS"/>
                <a:cs typeface="Trebuchet MS"/>
              </a:rPr>
              <a:t>Share</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Alike</a:t>
            </a:r>
            <a:r>
              <a:rPr lang="sv-SE" sz="2400" dirty="0" smtClean="0">
                <a:solidFill>
                  <a:srgbClr val="FFFFFF"/>
                </a:solidFill>
                <a:latin typeface="Trebuchet MS"/>
                <a:cs typeface="Trebuchet MS"/>
              </a:rPr>
              <a:t> 3.0 </a:t>
            </a:r>
            <a:r>
              <a:rPr lang="sv-SE" sz="2400" dirty="0" err="1" smtClean="0">
                <a:solidFill>
                  <a:srgbClr val="FFFFFF"/>
                </a:solidFill>
                <a:latin typeface="Trebuchet MS"/>
                <a:cs typeface="Trebuchet MS"/>
              </a:rPr>
              <a:t>Unported</a:t>
            </a:r>
            <a:r>
              <a:rPr lang="sv-SE" sz="2400" dirty="0" smtClean="0">
                <a:solidFill>
                  <a:srgbClr val="FFFFFF"/>
                </a:solidFill>
                <a:latin typeface="Trebuchet MS"/>
                <a:cs typeface="Trebuchet MS"/>
              </a:rPr>
              <a:t> (CC BY-SA 3.0) </a:t>
            </a:r>
            <a:r>
              <a:rPr lang="sv-SE" sz="2400" dirty="0" err="1" smtClean="0">
                <a:solidFill>
                  <a:srgbClr val="FFFFFF"/>
                </a:solidFill>
                <a:latin typeface="Trebuchet MS"/>
                <a:cs typeface="Trebuchet MS"/>
              </a:rPr>
              <a:t>license</a:t>
            </a:r>
            <a:r>
              <a:rPr lang="sv-SE" sz="2400" dirty="0" smtClean="0">
                <a:solidFill>
                  <a:srgbClr val="FFFFFF"/>
                </a:solidFill>
                <a:latin typeface="Trebuchet MS"/>
                <a:cs typeface="Trebuchet MS"/>
              </a:rPr>
              <a:t>. For </a:t>
            </a:r>
            <a:r>
              <a:rPr lang="sv-SE" sz="2400" dirty="0" err="1" smtClean="0">
                <a:solidFill>
                  <a:srgbClr val="FFFFFF"/>
                </a:solidFill>
                <a:latin typeface="Trebuchet MS"/>
                <a:cs typeface="Trebuchet MS"/>
              </a:rPr>
              <a:t>more</a:t>
            </a:r>
            <a:r>
              <a:rPr lang="sv-SE" sz="2400" dirty="0" smtClean="0">
                <a:solidFill>
                  <a:srgbClr val="FFFFFF"/>
                </a:solidFill>
                <a:latin typeface="Trebuchet MS"/>
                <a:cs typeface="Trebuchet MS"/>
              </a:rPr>
              <a:t> information </a:t>
            </a:r>
            <a:r>
              <a:rPr lang="sv-SE" sz="2400" dirty="0" err="1" smtClean="0">
                <a:solidFill>
                  <a:srgbClr val="FFFFFF"/>
                </a:solidFill>
                <a:latin typeface="Trebuchet MS"/>
                <a:cs typeface="Trebuchet MS"/>
              </a:rPr>
              <a:t>about</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this</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license</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please</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see</a:t>
            </a:r>
            <a:r>
              <a:rPr lang="sv-SE" sz="2400" dirty="0" smtClean="0">
                <a:solidFill>
                  <a:srgbClr val="FFFFFF"/>
                </a:solidFill>
                <a:latin typeface="Trebuchet MS"/>
                <a:cs typeface="Trebuchet MS"/>
              </a:rPr>
              <a:t>:</a:t>
            </a:r>
          </a:p>
          <a:p>
            <a:endParaRPr lang="sv-SE" sz="2400" dirty="0">
              <a:solidFill>
                <a:srgbClr val="FFFFFF"/>
              </a:solidFill>
              <a:latin typeface="Trebuchet MS"/>
              <a:cs typeface="Trebuchet MS"/>
            </a:endParaRPr>
          </a:p>
          <a:p>
            <a:r>
              <a:rPr lang="sv-SE" sz="2400" dirty="0" smtClean="0">
                <a:solidFill>
                  <a:srgbClr val="FFFFFF"/>
                </a:solidFill>
                <a:latin typeface="Trebuchet MS"/>
                <a:cs typeface="Trebuchet MS"/>
              </a:rPr>
              <a:t>http://</a:t>
            </a:r>
            <a:r>
              <a:rPr lang="sv-SE" sz="2400" dirty="0" err="1" smtClean="0">
                <a:solidFill>
                  <a:srgbClr val="FFFFFF"/>
                </a:solidFill>
                <a:latin typeface="Trebuchet MS"/>
                <a:cs typeface="Trebuchet MS"/>
              </a:rPr>
              <a:t>creativecommons.org</a:t>
            </a:r>
            <a:r>
              <a:rPr lang="sv-SE" sz="2400" dirty="0" smtClean="0">
                <a:solidFill>
                  <a:srgbClr val="FFFFFF"/>
                </a:solidFill>
                <a:latin typeface="Trebuchet MS"/>
                <a:cs typeface="Trebuchet MS"/>
              </a:rPr>
              <a:t>/</a:t>
            </a:r>
            <a:r>
              <a:rPr lang="sv-SE" sz="2400" dirty="0" err="1" smtClean="0">
                <a:solidFill>
                  <a:srgbClr val="FFFFFF"/>
                </a:solidFill>
                <a:latin typeface="Trebuchet MS"/>
                <a:cs typeface="Trebuchet MS"/>
              </a:rPr>
              <a:t>licenses</a:t>
            </a:r>
            <a:r>
              <a:rPr lang="sv-SE" sz="2400" dirty="0" smtClean="0">
                <a:solidFill>
                  <a:srgbClr val="FFFFFF"/>
                </a:solidFill>
                <a:latin typeface="Trebuchet MS"/>
                <a:cs typeface="Trebuchet MS"/>
              </a:rPr>
              <a:t>/by-sa/3.0/</a:t>
            </a:r>
            <a:r>
              <a:rPr lang="sv-SE" sz="2400" dirty="0" err="1" smtClean="0">
                <a:solidFill>
                  <a:srgbClr val="FFFFFF"/>
                </a:solidFill>
                <a:latin typeface="Trebuchet MS"/>
                <a:cs typeface="Trebuchet MS"/>
              </a:rPr>
              <a:t>deed.en_US</a:t>
            </a:r>
            <a:endParaRPr lang="sv-SE" sz="2400" dirty="0" smtClean="0">
              <a:solidFill>
                <a:srgbClr val="FFFFFF"/>
              </a:solidFill>
              <a:latin typeface="Trebuchet MS"/>
              <a:cs typeface="Trebuchet MS"/>
            </a:endParaRPr>
          </a:p>
          <a:p>
            <a:endParaRPr lang="sv-SE" sz="2400" dirty="0">
              <a:solidFill>
                <a:srgbClr val="FFFFFF"/>
              </a:solidFill>
              <a:latin typeface="Trebuchet MS"/>
              <a:cs typeface="Trebuchet MS"/>
            </a:endParaRPr>
          </a:p>
          <a:p>
            <a:r>
              <a:rPr lang="sv-SE" sz="2400" dirty="0" err="1" smtClean="0">
                <a:solidFill>
                  <a:srgbClr val="FFFFFF"/>
                </a:solidFill>
                <a:latin typeface="Trebuchet MS"/>
                <a:cs typeface="Trebuchet MS"/>
              </a:rPr>
              <a:t>You</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can</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reach</a:t>
            </a:r>
            <a:r>
              <a:rPr lang="sv-SE" sz="2400" dirty="0" smtClean="0">
                <a:solidFill>
                  <a:srgbClr val="FFFFFF"/>
                </a:solidFill>
                <a:latin typeface="Trebuchet MS"/>
                <a:cs typeface="Trebuchet MS"/>
              </a:rPr>
              <a:t> Jennifer </a:t>
            </a:r>
            <a:r>
              <a:rPr lang="sv-SE" sz="2400" dirty="0" err="1" smtClean="0">
                <a:solidFill>
                  <a:srgbClr val="FFFFFF"/>
                </a:solidFill>
                <a:latin typeface="Trebuchet MS"/>
                <a:cs typeface="Trebuchet MS"/>
              </a:rPr>
              <a:t>Bazeley</a:t>
            </a:r>
            <a:r>
              <a:rPr lang="sv-SE" sz="2400" dirty="0" smtClean="0">
                <a:solidFill>
                  <a:srgbClr val="FFFFFF"/>
                </a:solidFill>
                <a:latin typeface="Trebuchet MS"/>
                <a:cs typeface="Trebuchet MS"/>
              </a:rPr>
              <a:t> at </a:t>
            </a:r>
            <a:r>
              <a:rPr lang="sv-SE" sz="2400" dirty="0" err="1" smtClean="0">
                <a:solidFill>
                  <a:srgbClr val="FFFFFF"/>
                </a:solidFill>
                <a:latin typeface="Trebuchet MS"/>
                <a:cs typeface="Trebuchet MS"/>
              </a:rPr>
              <a:t>bazelejw@miamioh.edu</a:t>
            </a:r>
            <a:endParaRPr lang="sv-SE" sz="2400" dirty="0" smtClean="0">
              <a:solidFill>
                <a:srgbClr val="FFFFFF"/>
              </a:solidFill>
              <a:latin typeface="Trebuchet MS"/>
              <a:cs typeface="Trebuchet MS"/>
            </a:endParaRPr>
          </a:p>
          <a:p>
            <a:endParaRPr lang="sv-SE" sz="2400" dirty="0">
              <a:solidFill>
                <a:srgbClr val="FFFFFF"/>
              </a:solidFill>
              <a:latin typeface="Trebuchet MS"/>
              <a:cs typeface="Trebuchet MS"/>
            </a:endParaRPr>
          </a:p>
          <a:p>
            <a:r>
              <a:rPr lang="sv-SE" sz="2400" dirty="0" err="1" smtClean="0">
                <a:solidFill>
                  <a:srgbClr val="FFFFFF"/>
                </a:solidFill>
                <a:latin typeface="Trebuchet MS"/>
                <a:cs typeface="Trebuchet MS"/>
              </a:rPr>
              <a:t>You</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can</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reach</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Jen</a:t>
            </a:r>
            <a:r>
              <a:rPr lang="sv-SE" sz="2400" dirty="0" smtClean="0">
                <a:solidFill>
                  <a:srgbClr val="FFFFFF"/>
                </a:solidFill>
                <a:latin typeface="Trebuchet MS"/>
                <a:cs typeface="Trebuchet MS"/>
              </a:rPr>
              <a:t> Waller at </a:t>
            </a:r>
            <a:r>
              <a:rPr lang="sv-SE" sz="2400" dirty="0" err="1" smtClean="0">
                <a:solidFill>
                  <a:srgbClr val="FFFFFF"/>
                </a:solidFill>
                <a:latin typeface="Trebuchet MS"/>
                <a:cs typeface="Trebuchet MS"/>
              </a:rPr>
              <a:t>jenwaller@miamioh.edu</a:t>
            </a:r>
            <a:r>
              <a:rPr lang="sv-SE" sz="2400" dirty="0" smtClean="0">
                <a:solidFill>
                  <a:srgbClr val="FFFFFF"/>
                </a:solidFill>
                <a:latin typeface="Trebuchet MS"/>
                <a:cs typeface="Trebuchet MS"/>
              </a:rPr>
              <a:t> or @</a:t>
            </a:r>
            <a:r>
              <a:rPr lang="sv-SE" sz="2400" dirty="0" err="1" smtClean="0">
                <a:solidFill>
                  <a:srgbClr val="FFFFFF"/>
                </a:solidFill>
                <a:latin typeface="Trebuchet MS"/>
                <a:cs typeface="Trebuchet MS"/>
              </a:rPr>
              <a:t>jenniferwaller</a:t>
            </a:r>
            <a:r>
              <a:rPr lang="sv-SE" sz="2400" dirty="0" smtClean="0">
                <a:solidFill>
                  <a:srgbClr val="FFFFFF"/>
                </a:solidFill>
                <a:latin typeface="Trebuchet MS"/>
                <a:cs typeface="Trebuchet MS"/>
              </a:rPr>
              <a:t> on </a:t>
            </a:r>
            <a:r>
              <a:rPr lang="sv-SE" sz="2400" dirty="0" err="1" smtClean="0">
                <a:solidFill>
                  <a:srgbClr val="FFFFFF"/>
                </a:solidFill>
                <a:latin typeface="Trebuchet MS"/>
                <a:cs typeface="Trebuchet MS"/>
              </a:rPr>
              <a:t>Twitter</a:t>
            </a:r>
            <a:endParaRPr lang="sv-SE" sz="2400" dirty="0" smtClean="0">
              <a:solidFill>
                <a:srgbClr val="FFFFFF"/>
              </a:solidFill>
              <a:latin typeface="Trebuchet MS"/>
              <a:cs typeface="Trebuchet MS"/>
            </a:endParaRPr>
          </a:p>
          <a:p>
            <a:endParaRPr lang="sv-SE" sz="2400" dirty="0">
              <a:solidFill>
                <a:srgbClr val="FFFFFF"/>
              </a:solidFill>
              <a:latin typeface="Trebuchet MS"/>
              <a:cs typeface="Trebuchet MS"/>
            </a:endParaRPr>
          </a:p>
          <a:p>
            <a:endParaRPr lang="sv-SE" dirty="0">
              <a:solidFill>
                <a:srgbClr val="FFFFFF"/>
              </a:solidFill>
              <a:latin typeface="Trebuchet MS"/>
              <a:cs typeface="Trebuchet MS"/>
            </a:endParaRPr>
          </a:p>
        </p:txBody>
      </p:sp>
    </p:spTree>
    <p:extLst>
      <p:ext uri="{BB962C8B-B14F-4D97-AF65-F5344CB8AC3E}">
        <p14:creationId xmlns:p14="http://schemas.microsoft.com/office/powerpoint/2010/main" val="4042964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1"/>
            <a:ext cx="7772400" cy="1506660"/>
          </a:xfrm>
        </p:spPr>
        <p:txBody>
          <a:bodyPr>
            <a:normAutofit/>
          </a:bodyPr>
          <a:lstStyle/>
          <a:p>
            <a:pPr algn="l"/>
            <a:r>
              <a:rPr lang="en-US" dirty="0" smtClean="0">
                <a:solidFill>
                  <a:srgbClr val="FFFFFF"/>
                </a:solidFill>
                <a:latin typeface="Trebuchet MS"/>
                <a:cs typeface="Trebuchet MS"/>
              </a:rPr>
              <a:t>Previous Efforts</a:t>
            </a:r>
            <a:br>
              <a:rPr lang="en-US" dirty="0" smtClean="0">
                <a:solidFill>
                  <a:srgbClr val="FFFFFF"/>
                </a:solidFill>
                <a:latin typeface="Trebuchet MS"/>
                <a:cs typeface="Trebuchet MS"/>
              </a:rPr>
            </a:br>
            <a:endParaRPr lang="en-US" dirty="0">
              <a:solidFill>
                <a:srgbClr val="FFFFFF"/>
              </a:solidFill>
              <a:latin typeface="Trebuchet MS"/>
              <a:cs typeface="Trebuchet MS"/>
            </a:endParaRPr>
          </a:p>
        </p:txBody>
      </p:sp>
      <p:pic>
        <p:nvPicPr>
          <p:cNvPr id="2" name="Picture 1" descr="LectureHall.jpg"/>
          <p:cNvPicPr>
            <a:picLocks noChangeAspect="1"/>
          </p:cNvPicPr>
          <p:nvPr/>
        </p:nvPicPr>
        <p:blipFill rotWithShape="1">
          <a:blip r:embed="rId3">
            <a:extLst>
              <a:ext uri="{28A0092B-C50C-407E-A947-70E740481C1C}">
                <a14:useLocalDpi xmlns:a14="http://schemas.microsoft.com/office/drawing/2010/main" val="0"/>
              </a:ext>
            </a:extLst>
          </a:blip>
          <a:srcRect r="2669"/>
          <a:stretch/>
        </p:blipFill>
        <p:spPr>
          <a:xfrm>
            <a:off x="0" y="3353298"/>
            <a:ext cx="9144000" cy="3504702"/>
          </a:xfrm>
          <a:prstGeom prst="rect">
            <a:avLst/>
          </a:prstGeom>
        </p:spPr>
      </p:pic>
      <p:sp>
        <p:nvSpPr>
          <p:cNvPr id="3" name="TextBox 2"/>
          <p:cNvSpPr txBox="1"/>
          <p:nvPr/>
        </p:nvSpPr>
        <p:spPr>
          <a:xfrm>
            <a:off x="602783" y="1033566"/>
            <a:ext cx="5842268" cy="1938992"/>
          </a:xfrm>
          <a:prstGeom prst="rect">
            <a:avLst/>
          </a:prstGeom>
          <a:noFill/>
        </p:spPr>
        <p:txBody>
          <a:bodyPr wrap="square" rtlCol="0">
            <a:spAutoFit/>
          </a:bodyPr>
          <a:lstStyle/>
          <a:p>
            <a:r>
              <a:rPr lang="en-US" sz="2400" dirty="0" smtClean="0">
                <a:solidFill>
                  <a:srgbClr val="FFFFFF"/>
                </a:solidFill>
                <a:latin typeface="Trebuchet MS"/>
                <a:cs typeface="Trebuchet MS"/>
              </a:rPr>
              <a:t>Presentations to: </a:t>
            </a:r>
          </a:p>
          <a:p>
            <a:pPr marL="742950" lvl="1" indent="-285750">
              <a:buFont typeface="Arial"/>
              <a:buChar char="•"/>
            </a:pPr>
            <a:r>
              <a:rPr lang="en-US" sz="2400" dirty="0" smtClean="0">
                <a:solidFill>
                  <a:srgbClr val="FFFFFF"/>
                </a:solidFill>
                <a:latin typeface="Trebuchet MS"/>
                <a:cs typeface="Trebuchet MS"/>
              </a:rPr>
              <a:t>History Department</a:t>
            </a:r>
          </a:p>
          <a:p>
            <a:pPr marL="742950" lvl="1" indent="-285750">
              <a:buFont typeface="Arial"/>
              <a:buChar char="•"/>
            </a:pPr>
            <a:r>
              <a:rPr lang="en-US" sz="2400" dirty="0" smtClean="0">
                <a:solidFill>
                  <a:srgbClr val="FFFFFF"/>
                </a:solidFill>
                <a:latin typeface="Trebuchet MS"/>
                <a:cs typeface="Trebuchet MS"/>
              </a:rPr>
              <a:t>Psychology Department</a:t>
            </a:r>
          </a:p>
          <a:p>
            <a:pPr marL="742950" lvl="1" indent="-285750">
              <a:buFont typeface="Arial"/>
              <a:buChar char="•"/>
            </a:pPr>
            <a:r>
              <a:rPr lang="en-US" sz="2400" dirty="0" smtClean="0">
                <a:solidFill>
                  <a:srgbClr val="FFFFFF"/>
                </a:solidFill>
                <a:latin typeface="Trebuchet MS"/>
                <a:cs typeface="Trebuchet MS"/>
              </a:rPr>
              <a:t>College of Arts &amp; Sciences Department Chairs</a:t>
            </a:r>
            <a:endParaRPr lang="en-US" sz="2400" dirty="0">
              <a:solidFill>
                <a:srgbClr val="FFFFFF"/>
              </a:solidFill>
              <a:latin typeface="Trebuchet MS"/>
              <a:cs typeface="Trebuchet MS"/>
            </a:endParaRPr>
          </a:p>
        </p:txBody>
      </p:sp>
    </p:spTree>
    <p:extLst>
      <p:ext uri="{BB962C8B-B14F-4D97-AF65-F5344CB8AC3E}">
        <p14:creationId xmlns:p14="http://schemas.microsoft.com/office/powerpoint/2010/main" val="277464261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31127"/>
            <a:ext cx="7772400" cy="1470025"/>
          </a:xfrm>
        </p:spPr>
        <p:txBody>
          <a:bodyPr/>
          <a:lstStyle/>
          <a:p>
            <a:pPr algn="l"/>
            <a:r>
              <a:rPr lang="en-US" dirty="0" smtClean="0">
                <a:solidFill>
                  <a:srgbClr val="FFFFFF"/>
                </a:solidFill>
                <a:latin typeface="Trebuchet MS"/>
                <a:cs typeface="Trebuchet MS"/>
              </a:rPr>
              <a:t>What is an FLC?</a:t>
            </a:r>
            <a:br>
              <a:rPr lang="en-US" dirty="0" smtClean="0">
                <a:solidFill>
                  <a:srgbClr val="FFFFFF"/>
                </a:solidFill>
                <a:latin typeface="Trebuchet MS"/>
                <a:cs typeface="Trebuchet MS"/>
              </a:rPr>
            </a:br>
            <a:endParaRPr lang="en-US" dirty="0">
              <a:solidFill>
                <a:srgbClr val="FFFFFF"/>
              </a:solidFill>
              <a:latin typeface="Trebuchet MS"/>
              <a:cs typeface="Trebuchet MS"/>
            </a:endParaRPr>
          </a:p>
        </p:txBody>
      </p:sp>
      <p:sp>
        <p:nvSpPr>
          <p:cNvPr id="9" name="Subtitle 8"/>
          <p:cNvSpPr>
            <a:spLocks noGrp="1"/>
          </p:cNvSpPr>
          <p:nvPr>
            <p:ph type="subTitle" idx="1"/>
          </p:nvPr>
        </p:nvSpPr>
        <p:spPr>
          <a:xfrm>
            <a:off x="500528" y="1595237"/>
            <a:ext cx="8336982" cy="4984915"/>
          </a:xfrm>
        </p:spPr>
        <p:txBody>
          <a:bodyPr>
            <a:normAutofit fontScale="92500" lnSpcReduction="20000"/>
          </a:bodyPr>
          <a:lstStyle/>
          <a:p>
            <a:pPr algn="l"/>
            <a:r>
              <a:rPr lang="en-US" i="1" dirty="0" smtClean="0">
                <a:solidFill>
                  <a:schemeClr val="bg1">
                    <a:lumMod val="85000"/>
                  </a:schemeClr>
                </a:solidFill>
                <a:latin typeface="Trebuchet MS"/>
                <a:cs typeface="Trebuchet MS"/>
              </a:rPr>
              <a:t>“A faculty learning community is a group of trans-disciplinary faculty, graduate students and professional staff group of size 6-15 or more (8 to 12 is the recommended size) engaging in an active, collaborative, yearlong program with a curriculum about enhancing teaching and learning and with frequent seminars and activities that provide learning, development, </a:t>
            </a:r>
            <a:r>
              <a:rPr lang="en-US" i="1" dirty="0" err="1" smtClean="0">
                <a:solidFill>
                  <a:schemeClr val="bg1">
                    <a:lumMod val="85000"/>
                  </a:schemeClr>
                </a:solidFill>
                <a:latin typeface="Trebuchet MS"/>
                <a:cs typeface="Trebuchet MS"/>
              </a:rPr>
              <a:t>transdisciplinarity</a:t>
            </a:r>
            <a:r>
              <a:rPr lang="en-US" i="1" dirty="0" smtClean="0">
                <a:solidFill>
                  <a:schemeClr val="bg1">
                    <a:lumMod val="85000"/>
                  </a:schemeClr>
                </a:solidFill>
                <a:latin typeface="Trebuchet MS"/>
                <a:cs typeface="Trebuchet MS"/>
              </a:rPr>
              <a:t>, the scholarship of teaching and learning, and community building.” </a:t>
            </a:r>
          </a:p>
          <a:p>
            <a:pPr algn="l"/>
            <a:endParaRPr lang="en-US" i="1" dirty="0">
              <a:solidFill>
                <a:schemeClr val="bg1">
                  <a:lumMod val="85000"/>
                </a:schemeClr>
              </a:solidFill>
              <a:latin typeface="Trebuchet MS"/>
              <a:cs typeface="Trebuchet MS"/>
            </a:endParaRPr>
          </a:p>
          <a:p>
            <a:pPr algn="r"/>
            <a:r>
              <a:rPr lang="en-US" sz="2400" dirty="0">
                <a:solidFill>
                  <a:schemeClr val="bg1"/>
                </a:solidFill>
                <a:latin typeface="Trebuchet MS"/>
                <a:cs typeface="Trebuchet MS"/>
              </a:rPr>
              <a:t>http://</a:t>
            </a:r>
            <a:r>
              <a:rPr lang="en-US" sz="2400" dirty="0" err="1">
                <a:solidFill>
                  <a:schemeClr val="bg1"/>
                </a:solidFill>
                <a:latin typeface="Trebuchet MS"/>
                <a:cs typeface="Trebuchet MS"/>
              </a:rPr>
              <a:t>www.units.miamioh.edu</a:t>
            </a:r>
            <a:r>
              <a:rPr lang="en-US" sz="2400" dirty="0">
                <a:solidFill>
                  <a:schemeClr val="bg1"/>
                </a:solidFill>
                <a:latin typeface="Trebuchet MS"/>
                <a:cs typeface="Trebuchet MS"/>
              </a:rPr>
              <a:t>/</a:t>
            </a:r>
            <a:r>
              <a:rPr lang="en-US" sz="2400" dirty="0" err="1">
                <a:solidFill>
                  <a:schemeClr val="bg1"/>
                </a:solidFill>
                <a:latin typeface="Trebuchet MS"/>
                <a:cs typeface="Trebuchet MS"/>
              </a:rPr>
              <a:t>flc</a:t>
            </a:r>
            <a:r>
              <a:rPr lang="en-US" sz="2400" dirty="0">
                <a:solidFill>
                  <a:schemeClr val="bg1"/>
                </a:solidFill>
                <a:latin typeface="Trebuchet MS"/>
                <a:cs typeface="Trebuchet MS"/>
              </a:rPr>
              <a:t>/</a:t>
            </a:r>
            <a:r>
              <a:rPr lang="en-US" sz="2400" dirty="0" err="1">
                <a:solidFill>
                  <a:schemeClr val="bg1"/>
                </a:solidFill>
                <a:latin typeface="Trebuchet MS"/>
                <a:cs typeface="Trebuchet MS"/>
              </a:rPr>
              <a:t>whatis.php</a:t>
            </a:r>
            <a:endParaRPr lang="en-US" sz="2400" dirty="0">
              <a:solidFill>
                <a:schemeClr val="bg1"/>
              </a:solidFill>
              <a:latin typeface="Trebuchet MS"/>
              <a:cs typeface="Trebuchet MS"/>
            </a:endParaRPr>
          </a:p>
        </p:txBody>
      </p:sp>
    </p:spTree>
    <p:extLst>
      <p:ext uri="{BB962C8B-B14F-4D97-AF65-F5344CB8AC3E}">
        <p14:creationId xmlns:p14="http://schemas.microsoft.com/office/powerpoint/2010/main" val="152675691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43472"/>
            <a:ext cx="9144000" cy="1470025"/>
          </a:xfrm>
        </p:spPr>
        <p:txBody>
          <a:bodyPr/>
          <a:lstStyle/>
          <a:p>
            <a:pPr algn="l"/>
            <a:r>
              <a:rPr lang="en-US" dirty="0" smtClean="0">
                <a:solidFill>
                  <a:srgbClr val="FFFFFF"/>
                </a:solidFill>
                <a:latin typeface="Trebuchet MS"/>
                <a:cs typeface="Trebuchet MS"/>
              </a:rPr>
              <a:t>The Process: </a:t>
            </a:r>
            <a:r>
              <a:rPr lang="en-US" sz="3600" dirty="0" smtClean="0">
                <a:solidFill>
                  <a:schemeClr val="bg1">
                    <a:lumMod val="75000"/>
                  </a:schemeClr>
                </a:solidFill>
                <a:latin typeface="Trebuchet MS"/>
                <a:cs typeface="Trebuchet MS"/>
              </a:rPr>
              <a:t>Timeline</a:t>
            </a:r>
            <a:endParaRPr lang="en-US" sz="3600" dirty="0">
              <a:solidFill>
                <a:schemeClr val="bg1">
                  <a:lumMod val="75000"/>
                </a:schemeClr>
              </a:solidFill>
              <a:latin typeface="Trebuchet MS"/>
              <a:cs typeface="Trebuchet MS"/>
            </a:endParaRPr>
          </a:p>
        </p:txBody>
      </p:sp>
      <p:pic>
        <p:nvPicPr>
          <p:cNvPr id="3" name="Picture 2" descr="Timeli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778763"/>
            <a:ext cx="9144000" cy="3299461"/>
          </a:xfrm>
          <a:prstGeom prst="rect">
            <a:avLst/>
          </a:prstGeom>
        </p:spPr>
      </p:pic>
    </p:spTree>
    <p:extLst>
      <p:ext uri="{BB962C8B-B14F-4D97-AF65-F5344CB8AC3E}">
        <p14:creationId xmlns:p14="http://schemas.microsoft.com/office/powerpoint/2010/main" val="36474299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43472"/>
            <a:ext cx="7772400" cy="1470025"/>
          </a:xfrm>
        </p:spPr>
        <p:txBody>
          <a:bodyPr/>
          <a:lstStyle/>
          <a:p>
            <a:pPr algn="l"/>
            <a:r>
              <a:rPr lang="en-US" dirty="0" smtClean="0">
                <a:solidFill>
                  <a:srgbClr val="FFFFFF"/>
                </a:solidFill>
                <a:latin typeface="Trebuchet MS"/>
                <a:cs typeface="Trebuchet MS"/>
              </a:rPr>
              <a:t>The Process: </a:t>
            </a:r>
            <a:r>
              <a:rPr lang="en-US" dirty="0" smtClean="0">
                <a:solidFill>
                  <a:schemeClr val="bg1">
                    <a:lumMod val="75000"/>
                  </a:schemeClr>
                </a:solidFill>
                <a:latin typeface="Trebuchet MS"/>
                <a:cs typeface="Trebuchet MS"/>
              </a:rPr>
              <a:t>Applications</a:t>
            </a:r>
            <a:endParaRPr lang="en-US" dirty="0">
              <a:solidFill>
                <a:schemeClr val="bg1">
                  <a:lumMod val="75000"/>
                </a:schemeClr>
              </a:solidFill>
              <a:latin typeface="Trebuchet MS"/>
              <a:cs typeface="Trebuchet MS"/>
            </a:endParaRPr>
          </a:p>
        </p:txBody>
      </p:sp>
      <p:pic>
        <p:nvPicPr>
          <p:cNvPr id="2" name="Picture 1" descr="FLCapplica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468" y="1190845"/>
            <a:ext cx="8152621" cy="5420247"/>
          </a:xfrm>
          <a:prstGeom prst="rect">
            <a:avLst/>
          </a:prstGeom>
        </p:spPr>
      </p:pic>
    </p:spTree>
    <p:extLst>
      <p:ext uri="{BB962C8B-B14F-4D97-AF65-F5344CB8AC3E}">
        <p14:creationId xmlns:p14="http://schemas.microsoft.com/office/powerpoint/2010/main" val="26588972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43472"/>
            <a:ext cx="9144000" cy="1470025"/>
          </a:xfrm>
        </p:spPr>
        <p:txBody>
          <a:bodyPr/>
          <a:lstStyle/>
          <a:p>
            <a:pPr algn="l"/>
            <a:r>
              <a:rPr lang="en-US" dirty="0" smtClean="0">
                <a:solidFill>
                  <a:srgbClr val="FFFFFF"/>
                </a:solidFill>
                <a:latin typeface="Trebuchet MS"/>
                <a:cs typeface="Trebuchet MS"/>
              </a:rPr>
              <a:t>The Process: </a:t>
            </a:r>
            <a:r>
              <a:rPr lang="en-US" sz="3600" dirty="0" smtClean="0">
                <a:solidFill>
                  <a:schemeClr val="bg1">
                    <a:lumMod val="75000"/>
                  </a:schemeClr>
                </a:solidFill>
                <a:latin typeface="Trebuchet MS"/>
                <a:cs typeface="Trebuchet MS"/>
              </a:rPr>
              <a:t>Member Selection</a:t>
            </a:r>
            <a:endParaRPr lang="en-US" sz="3600" dirty="0">
              <a:solidFill>
                <a:schemeClr val="bg1">
                  <a:lumMod val="75000"/>
                </a:schemeClr>
              </a:solidFill>
              <a:latin typeface="Trebuchet MS"/>
              <a:cs typeface="Trebuchet MS"/>
            </a:endParaRPr>
          </a:p>
        </p:txBody>
      </p:sp>
      <p:pic>
        <p:nvPicPr>
          <p:cNvPr id="2" name="Picture 1" descr="DecidingWhichDoorToChoos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652" y="1654996"/>
            <a:ext cx="7679348" cy="5203004"/>
          </a:xfrm>
          <a:prstGeom prst="rect">
            <a:avLst/>
          </a:prstGeom>
        </p:spPr>
      </p:pic>
    </p:spTree>
    <p:extLst>
      <p:ext uri="{BB962C8B-B14F-4D97-AF65-F5344CB8AC3E}">
        <p14:creationId xmlns:p14="http://schemas.microsoft.com/office/powerpoint/2010/main" val="61472548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0" y="-43472"/>
            <a:ext cx="9144000" cy="1470025"/>
          </a:xfrm>
        </p:spPr>
        <p:txBody>
          <a:bodyPr/>
          <a:lstStyle/>
          <a:p>
            <a:pPr algn="l"/>
            <a:r>
              <a:rPr lang="en-US" dirty="0" smtClean="0">
                <a:solidFill>
                  <a:srgbClr val="FFFFFF"/>
                </a:solidFill>
                <a:latin typeface="Trebuchet MS"/>
                <a:cs typeface="Trebuchet MS"/>
              </a:rPr>
              <a:t>Initial Objectives</a:t>
            </a:r>
            <a:endParaRPr lang="en-US" sz="3600" dirty="0">
              <a:solidFill>
                <a:schemeClr val="bg1">
                  <a:lumMod val="75000"/>
                </a:schemeClr>
              </a:solidFill>
              <a:latin typeface="Trebuchet MS"/>
              <a:cs typeface="Trebuchet MS"/>
            </a:endParaRPr>
          </a:p>
        </p:txBody>
      </p:sp>
      <p:pic>
        <p:nvPicPr>
          <p:cNvPr id="2" name="Picture 1" descr="Blueprin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6999" y="1688578"/>
            <a:ext cx="7300371" cy="4862047"/>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0432133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4507</TotalTime>
  <Words>5139</Words>
  <Application>Microsoft Macintosh PowerPoint</Application>
  <PresentationFormat>On-screen Show (4:3)</PresentationFormat>
  <Paragraphs>520</Paragraphs>
  <Slides>37</Slides>
  <Notes>31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STRIKING UP A CONVERSATION, STRIKING UP A VICTORY: </vt:lpstr>
      <vt:lpstr>The Context: </vt:lpstr>
      <vt:lpstr>The Challenge: </vt:lpstr>
      <vt:lpstr>Previous Efforts </vt:lpstr>
      <vt:lpstr>What is an FLC? </vt:lpstr>
      <vt:lpstr>The Process: Timeline</vt:lpstr>
      <vt:lpstr>The Process: Applications</vt:lpstr>
      <vt:lpstr>The Process: Member Selection</vt:lpstr>
      <vt:lpstr>Initial Objectives</vt:lpstr>
      <vt:lpstr>The Nuts &amp; Bolts</vt:lpstr>
      <vt:lpstr>PowerPoint Presentation</vt:lpstr>
      <vt:lpstr>Meetings  </vt:lpstr>
      <vt:lpstr>Meetings  </vt:lpstr>
      <vt:lpstr>PowerPoint Presentation</vt:lpstr>
      <vt:lpstr>Meeting Topics</vt:lpstr>
      <vt:lpstr>Most Successful Topics</vt:lpstr>
      <vt:lpstr>Successful Topics:</vt:lpstr>
      <vt:lpstr>Publisher Revenue &amp; Profit</vt:lpstr>
      <vt:lpstr>Successful Topics:</vt:lpstr>
      <vt:lpstr>Successful Topics:   Altmetrics</vt:lpstr>
      <vt:lpstr>Successful Topics:</vt:lpstr>
      <vt:lpstr>Successful Topics:   Card Sorting</vt:lpstr>
      <vt:lpstr>Feedback &amp; Outcomes</vt:lpstr>
      <vt:lpstr>Setting up your own FLC: DIY</vt:lpstr>
      <vt:lpstr>How To DIY: funding</vt:lpstr>
      <vt:lpstr>How To DIY: partners</vt:lpstr>
      <vt:lpstr>How To DIY: partners</vt:lpstr>
      <vt:lpstr>How To DIY: outreach</vt:lpstr>
      <vt:lpstr>PowerPoint Presentation</vt:lpstr>
      <vt:lpstr>Thank you! Questions?</vt:lpstr>
      <vt:lpstr>Photo Credits</vt:lpstr>
      <vt:lpstr>Photo Credits</vt:lpstr>
      <vt:lpstr>Photo Credits</vt:lpstr>
      <vt:lpstr>Photo Credits</vt:lpstr>
      <vt:lpstr>Photo Credits</vt:lpstr>
      <vt:lpstr>Photo Credits</vt:lpstr>
      <vt:lpstr>Et Cetera</vt:lpstr>
    </vt:vector>
  </TitlesOfParts>
  <Company>Miami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 Waller</dc:creator>
  <cp:lastModifiedBy>Jen Waller</cp:lastModifiedBy>
  <cp:revision>103</cp:revision>
  <dcterms:created xsi:type="dcterms:W3CDTF">2013-10-21T14:12:50Z</dcterms:created>
  <dcterms:modified xsi:type="dcterms:W3CDTF">2013-10-28T17:01:14Z</dcterms:modified>
</cp:coreProperties>
</file>