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39"/>
  </p:notesMasterIdLst>
  <p:handoutMasterIdLst>
    <p:handoutMasterId r:id="rId40"/>
  </p:handoutMasterIdLst>
  <p:sldIdLst>
    <p:sldId id="256" r:id="rId3"/>
    <p:sldId id="270" r:id="rId4"/>
    <p:sldId id="257" r:id="rId5"/>
    <p:sldId id="271" r:id="rId6"/>
    <p:sldId id="303" r:id="rId7"/>
    <p:sldId id="306" r:id="rId8"/>
    <p:sldId id="305" r:id="rId9"/>
    <p:sldId id="304" r:id="rId10"/>
    <p:sldId id="279" r:id="rId11"/>
    <p:sldId id="272" r:id="rId12"/>
    <p:sldId id="273" r:id="rId13"/>
    <p:sldId id="309" r:id="rId14"/>
    <p:sldId id="308" r:id="rId15"/>
    <p:sldId id="310" r:id="rId16"/>
    <p:sldId id="274" r:id="rId17"/>
    <p:sldId id="275" r:id="rId18"/>
    <p:sldId id="297" r:id="rId19"/>
    <p:sldId id="293" r:id="rId20"/>
    <p:sldId id="298" r:id="rId21"/>
    <p:sldId id="296" r:id="rId22"/>
    <p:sldId id="299" r:id="rId23"/>
    <p:sldId id="302" r:id="rId24"/>
    <p:sldId id="284" r:id="rId25"/>
    <p:sldId id="313" r:id="rId26"/>
    <p:sldId id="312" r:id="rId27"/>
    <p:sldId id="295" r:id="rId28"/>
    <p:sldId id="300" r:id="rId29"/>
    <p:sldId id="285" r:id="rId30"/>
    <p:sldId id="301" r:id="rId31"/>
    <p:sldId id="278" r:id="rId32"/>
    <p:sldId id="280" r:id="rId33"/>
    <p:sldId id="282" r:id="rId34"/>
    <p:sldId id="281" r:id="rId35"/>
    <p:sldId id="290" r:id="rId36"/>
    <p:sldId id="263" r:id="rId37"/>
    <p:sldId id="266" r:id="rId38"/>
  </p:sldIdLst>
  <p:sldSz cx="12188825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97" autoAdjust="0"/>
    <p:restoredTop sz="65893" autoAdjust="0"/>
  </p:normalViewPr>
  <p:slideViewPr>
    <p:cSldViewPr>
      <p:cViewPr varScale="1">
        <p:scale>
          <a:sx n="72" d="100"/>
          <a:sy n="72" d="100"/>
        </p:scale>
        <p:origin x="276" y="54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0" d="100"/>
          <a:sy n="70" d="100"/>
        </p:scale>
        <p:origin x="3240" y="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84AA43A-3F76-4A13-9CD6-36134EB429E3}" type="datetimeFigureOut">
              <a:rPr lang="en-US"/>
              <a:t>6/11/2014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F674A4F-2B7A-4ECB-A400-260B2FFC03C1}" type="datetimeFigureOut">
              <a:rPr lang="en-US"/>
              <a:t>6/11/2014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20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baseline="0" dirty="0" smtClean="0"/>
              <a:t>“Garbage in, gospel out: twelve reasons why librarians should not accept cost per download figures at face value.”  The Serials Librarian, 63 no. 2 (2012): 192-212.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93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07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772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02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258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3485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439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38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554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69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https://twitter.com/FakeLibStats/status/464074593049649153</a:t>
            </a:r>
          </a:p>
          <a:p>
            <a:r>
              <a:rPr lang="en-US" dirty="0" smtClean="0"/>
              <a:t>May 7, 2014, 9:09 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101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033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468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dirty="0" smtClean="0"/>
              <a:t>http://infogr.am/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567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562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787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398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499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574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927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err="1" smtClean="0"/>
              <a:t>Wordle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37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917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784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097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022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432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745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317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17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b="1" dirty="0" smtClean="0"/>
              <a:t>SUSHI</a:t>
            </a:r>
          </a:p>
          <a:p>
            <a:pPr defTabSz="966612">
              <a:defRPr/>
            </a:pPr>
            <a:r>
              <a:rPr lang="en-US" dirty="0" smtClean="0"/>
              <a:t>The SUSHI protocol provides instructions to automate the collection of usage statistics reports from compliant vendors, which you’d otherwise manually download from a vendor website or receive via email. If you have an electronic resource management (ERM) or subscribe to usage statistics software, using SUSHI generally just requires entering SUSHI</a:t>
            </a:r>
            <a:r>
              <a:rPr lang="en-US" baseline="0" dirty="0" smtClean="0"/>
              <a:t> configurations for each of your vendors.  Not every vendor supports SUSHI—there is a list online at the NISO/SUSHI site that will tell you which vendors are SUSHI-compliant.</a:t>
            </a:r>
            <a:endParaRPr lang="en-US" dirty="0" smtClean="0"/>
          </a:p>
          <a:p>
            <a:r>
              <a:rPr lang="en-US" b="1" baseline="0" dirty="0" smtClean="0"/>
              <a:t>COUNTER Version 4</a:t>
            </a:r>
          </a:p>
          <a:p>
            <a:r>
              <a:rPr lang="en-US" b="0" baseline="0" dirty="0" smtClean="0"/>
              <a:t>COUNTER consists of standard and optional reports—for a vendor to be COUNTER-compliant, they must offer all of the standard reports. I won’t talk about every report type, as you can read that information online, but I do want to mention some of the improvements.</a:t>
            </a:r>
            <a:endParaRPr lang="en-US" baseline="0" dirty="0" smtClean="0"/>
          </a:p>
          <a:p>
            <a:r>
              <a:rPr lang="en-US" b="1" baseline="0" dirty="0" smtClean="0"/>
              <a:t>What is better about v.4?</a:t>
            </a:r>
          </a:p>
          <a:p>
            <a:r>
              <a:rPr lang="en-US" baseline="0" dirty="0" smtClean="0"/>
              <a:t>Expanded list of definitions – including gold OA and access denied categories--so that you know exactly what is being reported on</a:t>
            </a:r>
          </a:p>
          <a:p>
            <a:r>
              <a:rPr lang="en-US" baseline="0" dirty="0" smtClean="0"/>
              <a:t>Requirement for DOIs to be included in usage reports – data mapping</a:t>
            </a:r>
          </a:p>
          <a:p>
            <a:r>
              <a:rPr lang="en-US" baseline="0" dirty="0" smtClean="0"/>
              <a:t>Requirement for usage of Gold OA articles to be reported separately</a:t>
            </a:r>
          </a:p>
          <a:p>
            <a:r>
              <a:rPr lang="en-US" baseline="0" dirty="0" smtClean="0"/>
              <a:t>Requirement to provide journal report 5 (year of pub/journal)</a:t>
            </a:r>
          </a:p>
          <a:p>
            <a:r>
              <a:rPr lang="en-US" baseline="0" dirty="0" smtClean="0"/>
              <a:t>DB reports modified: session counts dropped; must report record views and result clicks – helps with issues created by federated search services that were inflating usage numbers</a:t>
            </a:r>
          </a:p>
          <a:p>
            <a:r>
              <a:rPr lang="en-US" baseline="0" dirty="0" smtClean="0"/>
              <a:t>New report Multimedia Report 1 for audio, video, image resources</a:t>
            </a:r>
          </a:p>
          <a:p>
            <a:r>
              <a:rPr lang="en-US" baseline="0" dirty="0" smtClean="0"/>
              <a:t>Optional reports for usage on mobile devices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43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b="1" dirty="0"/>
              <a:t>JR1 GOA</a:t>
            </a:r>
            <a:r>
              <a:rPr lang="en-US" sz="1300" dirty="0"/>
              <a:t> - Number of successful gold open access full-text article requests by month and journal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18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b="1" dirty="0"/>
              <a:t>JR2</a:t>
            </a:r>
            <a:r>
              <a:rPr lang="en-US" sz="1300" dirty="0"/>
              <a:t> - Access denied to full-text articles by month, journal and category</a:t>
            </a:r>
          </a:p>
          <a:p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35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sz="1300" b="1" dirty="0"/>
              <a:t>JR5</a:t>
            </a:r>
            <a:r>
              <a:rPr lang="en-US" sz="1300" dirty="0"/>
              <a:t> - Number of successful full-text article requests by year of publication and </a:t>
            </a:r>
            <a:r>
              <a:rPr lang="en-US" sz="1300" dirty="0" smtClean="0"/>
              <a:t>journal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92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JR3 Mobile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72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70B-78F2-4DCF-B53B-C990D2FAFB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99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256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6/11/2014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n-US"/>
              <a:pPr/>
              <a:t>6/11/2014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ctcounter.org/r4/COPR4.pdf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www.niso.org/workrooms/sushi/librarians/" TargetMode="External"/><Relationship Id="rId4" Type="http://schemas.openxmlformats.org/officeDocument/2006/relationships/hyperlink" Target="http://www.projectcounter.org/r4/APPF.xls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Rock, paper, scissors, COUNTER, SUSHI:</a:t>
            </a:r>
            <a:br>
              <a:rPr lang="en-US" dirty="0" smtClean="0"/>
            </a:br>
            <a:r>
              <a:rPr lang="en-US" dirty="0" smtClean="0"/>
              <a:t>Making </a:t>
            </a:r>
            <a:r>
              <a:rPr lang="en-US" dirty="0"/>
              <a:t>s</a:t>
            </a:r>
            <a:r>
              <a:rPr lang="en-US" dirty="0" smtClean="0"/>
              <a:t>ense of usage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Jennifer Bazeley</a:t>
            </a:r>
          </a:p>
          <a:p>
            <a:r>
              <a:rPr lang="en-US" dirty="0" smtClean="0"/>
              <a:t>Head, Collection Access &amp; Acquisitions</a:t>
            </a:r>
          </a:p>
          <a:p>
            <a:r>
              <a:rPr lang="en-US" dirty="0" smtClean="0"/>
              <a:t>Miami University Libraries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237412" y="5105400"/>
            <a:ext cx="39624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ALAO CMIG Workshop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June 9, 2014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Caveats: there’s always a “but”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Vendor/publisher discrepancies</a:t>
            </a:r>
          </a:p>
          <a:p>
            <a:r>
              <a:rPr lang="en-US" sz="2800" dirty="0" smtClean="0"/>
              <a:t>Technology fails</a:t>
            </a:r>
          </a:p>
          <a:p>
            <a:r>
              <a:rPr lang="en-US" sz="2800" dirty="0" smtClean="0"/>
              <a:t>Garbage in, garbage out</a:t>
            </a:r>
          </a:p>
        </p:txBody>
      </p:sp>
    </p:spTree>
    <p:extLst>
      <p:ext uri="{BB962C8B-B14F-4D97-AF65-F5344CB8AC3E}">
        <p14:creationId xmlns:p14="http://schemas.microsoft.com/office/powerpoint/2010/main" val="186946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Obtain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Electronic</a:t>
            </a:r>
          </a:p>
          <a:p>
            <a:pPr lvl="1"/>
            <a:r>
              <a:rPr lang="en-US" sz="2400" dirty="0" smtClean="0"/>
              <a:t>Publisher, platform, vendor, consortia websites</a:t>
            </a:r>
          </a:p>
          <a:p>
            <a:pPr lvl="1"/>
            <a:r>
              <a:rPr lang="en-US" sz="2400" dirty="0" smtClean="0"/>
              <a:t>Self-service, automated e-mails, gentle prodding of vendor</a:t>
            </a:r>
          </a:p>
          <a:p>
            <a:r>
              <a:rPr lang="en-US" sz="2800" dirty="0" smtClean="0"/>
              <a:t>Print</a:t>
            </a:r>
          </a:p>
          <a:p>
            <a:pPr lvl="1"/>
            <a:r>
              <a:rPr lang="en-US" sz="2400" dirty="0" smtClean="0"/>
              <a:t>Your friendly ILS</a:t>
            </a:r>
          </a:p>
          <a:p>
            <a:pPr lvl="1"/>
            <a:r>
              <a:rPr lang="en-US" sz="2400" dirty="0" smtClean="0"/>
              <a:t>Review files, statistics, web management reports</a:t>
            </a:r>
          </a:p>
        </p:txBody>
      </p:sp>
    </p:spTree>
    <p:extLst>
      <p:ext uri="{BB962C8B-B14F-4D97-AF65-F5344CB8AC3E}">
        <p14:creationId xmlns:p14="http://schemas.microsoft.com/office/powerpoint/2010/main" val="134360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sz="2800" dirty="0" smtClean="0"/>
              <a:t>Usage statistics software</a:t>
            </a:r>
          </a:p>
        </p:txBody>
      </p:sp>
      <p:sp>
        <p:nvSpPr>
          <p:cNvPr id="6" name="Content Placeholder 13"/>
          <p:cNvSpPr txBox="1">
            <a:spLocks/>
          </p:cNvSpPr>
          <p:nvPr/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44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630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916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229677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213" y="1752600"/>
            <a:ext cx="7772400" cy="4753622"/>
          </a:xfrm>
        </p:spPr>
      </p:pic>
    </p:spTree>
    <p:extLst>
      <p:ext uri="{BB962C8B-B14F-4D97-AF65-F5344CB8AC3E}">
        <p14:creationId xmlns:p14="http://schemas.microsoft.com/office/powerpoint/2010/main" val="275029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2" y="2133600"/>
            <a:ext cx="11031573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5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Someplace </a:t>
            </a:r>
            <a:r>
              <a:rPr lang="en-US" sz="2800" b="1" i="1" u="sng" dirty="0" smtClean="0"/>
              <a:t>in addition</a:t>
            </a:r>
            <a:r>
              <a:rPr lang="en-US" sz="2800" dirty="0" smtClean="0"/>
              <a:t> to your hard drive</a:t>
            </a:r>
          </a:p>
          <a:p>
            <a:pPr lvl="1"/>
            <a:r>
              <a:rPr lang="en-US" sz="2400" dirty="0" smtClean="0"/>
              <a:t>Library or departmental server</a:t>
            </a:r>
          </a:p>
          <a:p>
            <a:pPr lvl="1"/>
            <a:r>
              <a:rPr lang="en-US" sz="2400" dirty="0" smtClean="0"/>
              <a:t>Dropbox</a:t>
            </a:r>
          </a:p>
          <a:p>
            <a:pPr lvl="1"/>
            <a:r>
              <a:rPr lang="en-US" sz="2400" dirty="0" smtClean="0"/>
              <a:t>Google Drive</a:t>
            </a:r>
          </a:p>
          <a:p>
            <a:pPr lvl="1"/>
            <a:r>
              <a:rPr lang="en-US" sz="2400" dirty="0" smtClean="0"/>
              <a:t>Usage statistics software</a:t>
            </a:r>
          </a:p>
        </p:txBody>
      </p:sp>
    </p:spTree>
    <p:extLst>
      <p:ext uri="{BB962C8B-B14F-4D97-AF65-F5344CB8AC3E}">
        <p14:creationId xmlns:p14="http://schemas.microsoft.com/office/powerpoint/2010/main" val="426100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57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Combine/compare usage with other data</a:t>
            </a:r>
          </a:p>
          <a:p>
            <a:r>
              <a:rPr lang="en-US" sz="2800" dirty="0" smtClean="0"/>
              <a:t>Benchmark </a:t>
            </a:r>
            <a:r>
              <a:rPr lang="en-US" sz="2800" dirty="0"/>
              <a:t>against peer/aspirational institutions</a:t>
            </a:r>
          </a:p>
          <a:p>
            <a:r>
              <a:rPr lang="en-US" sz="2800" dirty="0"/>
              <a:t>Apply existing </a:t>
            </a:r>
            <a:r>
              <a:rPr lang="en-US" sz="2800" dirty="0" smtClean="0"/>
              <a:t>principles (e.g., Pareto)</a:t>
            </a:r>
          </a:p>
          <a:p>
            <a:r>
              <a:rPr lang="en-US" sz="2800" dirty="0" smtClean="0"/>
              <a:t>Patterns over time, across platforms, across locations</a:t>
            </a:r>
          </a:p>
          <a:p>
            <a:r>
              <a:rPr lang="en-US" sz="2800" dirty="0" smtClean="0"/>
              <a:t>Predict/extrapolate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6050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Charts &amp; graphs</a:t>
            </a:r>
          </a:p>
          <a:p>
            <a:r>
              <a:rPr lang="en-US" sz="2800" dirty="0" smtClean="0"/>
              <a:t>Pivot tables</a:t>
            </a:r>
          </a:p>
          <a:p>
            <a:r>
              <a:rPr lang="en-US" sz="2800" dirty="0" smtClean="0"/>
              <a:t>Word clouds</a:t>
            </a:r>
          </a:p>
          <a:p>
            <a:r>
              <a:rPr lang="en-US" sz="2800" dirty="0" smtClean="0"/>
              <a:t>Infographics</a:t>
            </a:r>
          </a:p>
        </p:txBody>
      </p:sp>
    </p:spTree>
    <p:extLst>
      <p:ext uri="{BB962C8B-B14F-4D97-AF65-F5344CB8AC3E}">
        <p14:creationId xmlns:p14="http://schemas.microsoft.com/office/powerpoint/2010/main" val="252338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060" y="2057400"/>
            <a:ext cx="5162706" cy="3784526"/>
          </a:xfrm>
        </p:spPr>
      </p:pic>
    </p:spTree>
    <p:extLst>
      <p:ext uri="{BB962C8B-B14F-4D97-AF65-F5344CB8AC3E}">
        <p14:creationId xmlns:p14="http://schemas.microsoft.com/office/powerpoint/2010/main" val="82131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Visualize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612" y="1676400"/>
            <a:ext cx="7765899" cy="4876800"/>
          </a:xfrm>
        </p:spPr>
      </p:pic>
    </p:spTree>
    <p:extLst>
      <p:ext uri="{BB962C8B-B14F-4D97-AF65-F5344CB8AC3E}">
        <p14:creationId xmlns:p14="http://schemas.microsoft.com/office/powerpoint/2010/main" val="114888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truth of the matter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4" y="1878319"/>
            <a:ext cx="5638800" cy="337755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4" y="4648200"/>
            <a:ext cx="8990111" cy="14211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5426" y="6324600"/>
            <a:ext cx="4370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https://twitter.com/FakeLibStats/status/464074593049649153</a:t>
            </a:r>
          </a:p>
        </p:txBody>
      </p:sp>
    </p:spTree>
    <p:extLst>
      <p:ext uri="{BB962C8B-B14F-4D97-AF65-F5344CB8AC3E}">
        <p14:creationId xmlns:p14="http://schemas.microsoft.com/office/powerpoint/2010/main" val="363454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13" y="2743200"/>
            <a:ext cx="11658600" cy="2075858"/>
          </a:xfrm>
        </p:spPr>
      </p:pic>
    </p:spTree>
    <p:extLst>
      <p:ext uri="{BB962C8B-B14F-4D97-AF65-F5344CB8AC3E}">
        <p14:creationId xmlns:p14="http://schemas.microsoft.com/office/powerpoint/2010/main" val="128859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713" y="1752600"/>
            <a:ext cx="8153400" cy="4758534"/>
          </a:xfrm>
        </p:spPr>
      </p:pic>
    </p:spTree>
    <p:extLst>
      <p:ext uri="{BB962C8B-B14F-4D97-AF65-F5344CB8AC3E}">
        <p14:creationId xmlns:p14="http://schemas.microsoft.com/office/powerpoint/2010/main" val="333320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Visualize</a:t>
            </a:r>
            <a:endParaRPr lang="en-US" dirty="0"/>
          </a:p>
        </p:txBody>
      </p:sp>
      <p:pic>
        <p:nvPicPr>
          <p:cNvPr id="4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012" y="1676399"/>
            <a:ext cx="3078460" cy="495391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4" y="1676399"/>
            <a:ext cx="3310400" cy="495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13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214" y="2362200"/>
            <a:ext cx="8082398" cy="2971800"/>
          </a:xfrm>
        </p:spPr>
      </p:pic>
    </p:spTree>
    <p:extLst>
      <p:ext uri="{BB962C8B-B14F-4D97-AF65-F5344CB8AC3E}">
        <p14:creationId xmlns:p14="http://schemas.microsoft.com/office/powerpoint/2010/main" val="56976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612" y="1828800"/>
            <a:ext cx="7041351" cy="4649270"/>
          </a:xfrm>
        </p:spPr>
      </p:pic>
    </p:spTree>
    <p:extLst>
      <p:ext uri="{BB962C8B-B14F-4D97-AF65-F5344CB8AC3E}">
        <p14:creationId xmlns:p14="http://schemas.microsoft.com/office/powerpoint/2010/main" val="93804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066" y="1828800"/>
            <a:ext cx="9796443" cy="4724400"/>
          </a:xfrm>
        </p:spPr>
      </p:pic>
    </p:spTree>
    <p:extLst>
      <p:ext uri="{BB962C8B-B14F-4D97-AF65-F5344CB8AC3E}">
        <p14:creationId xmlns:p14="http://schemas.microsoft.com/office/powerpoint/2010/main" val="205401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54" y="2286000"/>
            <a:ext cx="11004717" cy="3780397"/>
          </a:xfrm>
        </p:spPr>
      </p:pic>
    </p:spTree>
    <p:extLst>
      <p:ext uri="{BB962C8B-B14F-4D97-AF65-F5344CB8AC3E}">
        <p14:creationId xmlns:p14="http://schemas.microsoft.com/office/powerpoint/2010/main" val="86670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517" y="1600200"/>
            <a:ext cx="8297791" cy="499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79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812" y="1676400"/>
            <a:ext cx="4038600" cy="5046078"/>
          </a:xfrm>
        </p:spPr>
      </p:pic>
    </p:spTree>
    <p:extLst>
      <p:ext uri="{BB962C8B-B14F-4D97-AF65-F5344CB8AC3E}">
        <p14:creationId xmlns:p14="http://schemas.microsoft.com/office/powerpoint/2010/main" val="417145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4" y="1828800"/>
            <a:ext cx="8569331" cy="4572000"/>
          </a:xfrm>
        </p:spPr>
      </p:pic>
    </p:spTree>
    <p:extLst>
      <p:ext uri="{BB962C8B-B14F-4D97-AF65-F5344CB8AC3E}">
        <p14:creationId xmlns:p14="http://schemas.microsoft.com/office/powerpoint/2010/main" val="321782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approach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Select</a:t>
            </a:r>
          </a:p>
          <a:p>
            <a:r>
              <a:rPr lang="en-US" sz="2800" dirty="0" smtClean="0"/>
              <a:t>Obtain</a:t>
            </a:r>
          </a:p>
          <a:p>
            <a:r>
              <a:rPr lang="en-US" sz="2800" dirty="0" smtClean="0"/>
              <a:t>Compile</a:t>
            </a:r>
            <a:endParaRPr lang="en-US" sz="2800" dirty="0"/>
          </a:p>
          <a:p>
            <a:r>
              <a:rPr lang="en-US" sz="2800" dirty="0" smtClean="0"/>
              <a:t>Store</a:t>
            </a:r>
          </a:p>
          <a:p>
            <a:r>
              <a:rPr lang="en-US" sz="2800" dirty="0" smtClean="0"/>
              <a:t>Analyze - Visualize</a:t>
            </a:r>
          </a:p>
          <a:p>
            <a:r>
              <a:rPr lang="en-US" sz="2800" dirty="0" smtClean="0"/>
              <a:t>Disseminate </a:t>
            </a:r>
            <a:r>
              <a:rPr lang="en-US" sz="2800" dirty="0"/>
              <a:t>– </a:t>
            </a:r>
            <a:r>
              <a:rPr lang="en-US" sz="2800" dirty="0" smtClean="0"/>
              <a:t>Share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Disseminate - Share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Google Drive</a:t>
            </a:r>
          </a:p>
          <a:p>
            <a:r>
              <a:rPr lang="en-US" sz="2800" dirty="0" err="1" smtClean="0"/>
              <a:t>LibGuides</a:t>
            </a:r>
            <a:endParaRPr lang="en-US" sz="2800" dirty="0" smtClean="0"/>
          </a:p>
          <a:p>
            <a:r>
              <a:rPr lang="en-US" sz="2800" dirty="0" err="1" smtClean="0"/>
              <a:t>EBSCOnet</a:t>
            </a:r>
            <a:endParaRPr lang="en-US" sz="28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838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Disseminate – Share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113" y="1676400"/>
            <a:ext cx="8610600" cy="4986412"/>
          </a:xfrm>
        </p:spPr>
      </p:pic>
    </p:spTree>
    <p:extLst>
      <p:ext uri="{BB962C8B-B14F-4D97-AF65-F5344CB8AC3E}">
        <p14:creationId xmlns:p14="http://schemas.microsoft.com/office/powerpoint/2010/main" val="123686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Disseminate – Share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6" y="1828800"/>
            <a:ext cx="9834960" cy="4648200"/>
          </a:xfrm>
        </p:spPr>
      </p:pic>
    </p:spTree>
    <p:extLst>
      <p:ext uri="{BB962C8B-B14F-4D97-AF65-F5344CB8AC3E}">
        <p14:creationId xmlns:p14="http://schemas.microsoft.com/office/powerpoint/2010/main" val="143765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Disseminate – Share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2" y="2286000"/>
            <a:ext cx="10042649" cy="3217305"/>
          </a:xfrm>
        </p:spPr>
      </p:pic>
    </p:spTree>
    <p:extLst>
      <p:ext uri="{BB962C8B-B14F-4D97-AF65-F5344CB8AC3E}">
        <p14:creationId xmlns:p14="http://schemas.microsoft.com/office/powerpoint/2010/main" val="270940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Disseminate – Share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12" y="1752600"/>
            <a:ext cx="7147587" cy="4724400"/>
          </a:xfrm>
        </p:spPr>
      </p:pic>
    </p:spTree>
    <p:extLst>
      <p:ext uri="{BB962C8B-B14F-4D97-AF65-F5344CB8AC3E}">
        <p14:creationId xmlns:p14="http://schemas.microsoft.com/office/powerpoint/2010/main" val="2531560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0412" y="1828800"/>
            <a:ext cx="60960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Bucknell</a:t>
            </a:r>
            <a:r>
              <a:rPr lang="en-US" dirty="0"/>
              <a:t>, Terry.  </a:t>
            </a:r>
            <a:endParaRPr lang="en-US" dirty="0" smtClean="0"/>
          </a:p>
          <a:p>
            <a:pPr lvl="1"/>
            <a:r>
              <a:rPr lang="en-US" dirty="0" smtClean="0"/>
              <a:t>“</a:t>
            </a:r>
            <a:r>
              <a:rPr lang="en-US" dirty="0"/>
              <a:t>Garbage in, gospel out: twelve reasons why librarians should not accept cost per download figures at face value.”  The Serials Librarian, 63 no. 2 (2012): 192-212.</a:t>
            </a:r>
          </a:p>
          <a:p>
            <a:r>
              <a:rPr lang="en-US" dirty="0" err="1"/>
              <a:t>Tufte</a:t>
            </a:r>
            <a:r>
              <a:rPr lang="en-US" dirty="0"/>
              <a:t>, Edward R. </a:t>
            </a:r>
            <a:endParaRPr lang="en-US" dirty="0" smtClean="0"/>
          </a:p>
          <a:p>
            <a:pPr lvl="1"/>
            <a:r>
              <a:rPr lang="en-US" i="1" dirty="0" smtClean="0"/>
              <a:t>Envisioning </a:t>
            </a:r>
            <a:r>
              <a:rPr lang="en-US" i="1" dirty="0"/>
              <a:t>Information</a:t>
            </a:r>
            <a:r>
              <a:rPr lang="en-US" dirty="0"/>
              <a:t>. Cheshire, Conn</a:t>
            </a:r>
            <a:r>
              <a:rPr lang="en-US" dirty="0" smtClean="0"/>
              <a:t>.: </a:t>
            </a:r>
            <a:r>
              <a:rPr lang="en-US" dirty="0"/>
              <a:t>Graphics Press, 1990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COUNTER </a:t>
            </a:r>
            <a:r>
              <a:rPr lang="en-US" dirty="0"/>
              <a:t>v. </a:t>
            </a:r>
            <a:r>
              <a:rPr lang="en-US" dirty="0" smtClean="0"/>
              <a:t>4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www.projectcounter.org/r4/COPR4.pdf</a:t>
            </a:r>
            <a:endParaRPr lang="en-US" dirty="0" smtClean="0"/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www.projectcounter.org/r4/APPF.xls</a:t>
            </a:r>
            <a:endParaRPr lang="en-US" dirty="0" smtClean="0"/>
          </a:p>
          <a:p>
            <a:r>
              <a:rPr lang="en-US" dirty="0" smtClean="0"/>
              <a:t>SUSHI</a:t>
            </a:r>
          </a:p>
          <a:p>
            <a:pPr lvl="1"/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://www.niso.org/workrooms/sushi/librarians</a:t>
            </a:r>
            <a:r>
              <a:rPr lang="en-US" dirty="0" smtClean="0">
                <a:hlinkClick r:id="rId5"/>
              </a:rPr>
              <a:t>/</a:t>
            </a:r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30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12" y="1981200"/>
            <a:ext cx="5949550" cy="3962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2414" y="6287768"/>
            <a:ext cx="60960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https://www.flickr.com/photos/crobj/5558548657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70812" y="3551518"/>
            <a:ext cx="38100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bazelejw@miamioh.edu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095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- Understand the standards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84936" y="3529407"/>
            <a:ext cx="4181476" cy="6267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SUSHI &amp; COUNTER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815" y="1752600"/>
            <a:ext cx="3352798" cy="44703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8212" y="6390170"/>
            <a:ext cx="51816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https://www.flickr.com/photos/crobj/14269377082/</a:t>
            </a:r>
          </a:p>
        </p:txBody>
      </p:sp>
    </p:spTree>
    <p:extLst>
      <p:ext uri="{BB962C8B-B14F-4D97-AF65-F5344CB8AC3E}">
        <p14:creationId xmlns:p14="http://schemas.microsoft.com/office/powerpoint/2010/main" val="11891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JR1 GOA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01" y="2590800"/>
            <a:ext cx="10642423" cy="2538226"/>
          </a:xfrm>
        </p:spPr>
      </p:pic>
    </p:spTree>
    <p:extLst>
      <p:ext uri="{BB962C8B-B14F-4D97-AF65-F5344CB8AC3E}">
        <p14:creationId xmlns:p14="http://schemas.microsoft.com/office/powerpoint/2010/main" val="203192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JR2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89" y="1981200"/>
            <a:ext cx="10036448" cy="4198653"/>
          </a:xfrm>
        </p:spPr>
      </p:pic>
    </p:spTree>
    <p:extLst>
      <p:ext uri="{BB962C8B-B14F-4D97-AF65-F5344CB8AC3E}">
        <p14:creationId xmlns:p14="http://schemas.microsoft.com/office/powerpoint/2010/main" val="22349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JR5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1" y="2438400"/>
            <a:ext cx="11135844" cy="2714809"/>
          </a:xfrm>
        </p:spPr>
      </p:pic>
    </p:spTree>
    <p:extLst>
      <p:ext uri="{BB962C8B-B14F-4D97-AF65-F5344CB8AC3E}">
        <p14:creationId xmlns:p14="http://schemas.microsoft.com/office/powerpoint/2010/main" val="229269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JR3 - Mobile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012" y="1676400"/>
            <a:ext cx="8218169" cy="4808960"/>
          </a:xfrm>
        </p:spPr>
      </p:pic>
    </p:spTree>
    <p:extLst>
      <p:ext uri="{BB962C8B-B14F-4D97-AF65-F5344CB8AC3E}">
        <p14:creationId xmlns:p14="http://schemas.microsoft.com/office/powerpoint/2010/main" val="312387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Which </a:t>
            </a:r>
            <a:r>
              <a:rPr lang="en-US" sz="2800" dirty="0" smtClean="0"/>
              <a:t>usage is important?</a:t>
            </a:r>
          </a:p>
          <a:p>
            <a:pPr lvl="1"/>
            <a:r>
              <a:rPr lang="en-US" sz="2400" dirty="0" smtClean="0"/>
              <a:t>E-books, e-journals, databases (COUNTER &amp; non-COUNTER reports)</a:t>
            </a:r>
          </a:p>
          <a:p>
            <a:pPr lvl="1"/>
            <a:r>
              <a:rPr lang="en-US" sz="2400" dirty="0" smtClean="0"/>
              <a:t>PDA</a:t>
            </a:r>
          </a:p>
          <a:p>
            <a:pPr lvl="1"/>
            <a:r>
              <a:rPr lang="en-US" sz="2400" dirty="0" smtClean="0"/>
              <a:t>Link resolver &amp; A to Z</a:t>
            </a:r>
          </a:p>
          <a:p>
            <a:pPr lvl="1"/>
            <a:r>
              <a:rPr lang="en-US" sz="2400" dirty="0" smtClean="0"/>
              <a:t>Discovery service</a:t>
            </a:r>
          </a:p>
          <a:p>
            <a:pPr lvl="1"/>
            <a:r>
              <a:rPr lang="en-US" sz="2400" dirty="0" smtClean="0"/>
              <a:t>Book and journal circulation numbers (checkouts, internal use, renewals)</a:t>
            </a:r>
          </a:p>
        </p:txBody>
      </p:sp>
    </p:spTree>
    <p:extLst>
      <p:ext uri="{BB962C8B-B14F-4D97-AF65-F5344CB8AC3E}">
        <p14:creationId xmlns:p14="http://schemas.microsoft.com/office/powerpoint/2010/main" val="2831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09A44C-857D-42FD-9219-94A36248C2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0</TotalTime>
  <Words>681</Words>
  <Application>Microsoft Office PowerPoint</Application>
  <PresentationFormat>Custom</PresentationFormat>
  <Paragraphs>156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Consolas</vt:lpstr>
      <vt:lpstr>Corbel</vt:lpstr>
      <vt:lpstr>Chalkboard 16x9</vt:lpstr>
      <vt:lpstr>Rock, paper, scissors, COUNTER, SUSHI: Making sense of usage</vt:lpstr>
      <vt:lpstr>The truth of the matter</vt:lpstr>
      <vt:lpstr>The approach</vt:lpstr>
      <vt:lpstr>Select - Understand the standards</vt:lpstr>
      <vt:lpstr>COUNTER JR1 GOA</vt:lpstr>
      <vt:lpstr>COUNTER JR2</vt:lpstr>
      <vt:lpstr>COUNTER JR5</vt:lpstr>
      <vt:lpstr>JR3 - Mobile</vt:lpstr>
      <vt:lpstr>Select</vt:lpstr>
      <vt:lpstr>Caveats: there’s always a “but”</vt:lpstr>
      <vt:lpstr>Obtain</vt:lpstr>
      <vt:lpstr>Compile</vt:lpstr>
      <vt:lpstr>Compile</vt:lpstr>
      <vt:lpstr>Compile</vt:lpstr>
      <vt:lpstr>Store</vt:lpstr>
      <vt:lpstr>Analyze</vt:lpstr>
      <vt:lpstr>Visualize</vt:lpstr>
      <vt:lpstr>Analyze</vt:lpstr>
      <vt:lpstr>Visualize</vt:lpstr>
      <vt:lpstr>Analyze</vt:lpstr>
      <vt:lpstr>Visualize</vt:lpstr>
      <vt:lpstr>Visualize</vt:lpstr>
      <vt:lpstr>Analyze</vt:lpstr>
      <vt:lpstr>Visualize</vt:lpstr>
      <vt:lpstr>Analyze</vt:lpstr>
      <vt:lpstr>Analyze</vt:lpstr>
      <vt:lpstr>Visualize</vt:lpstr>
      <vt:lpstr>Analyze</vt:lpstr>
      <vt:lpstr>Visualize</vt:lpstr>
      <vt:lpstr>Disseminate - Share</vt:lpstr>
      <vt:lpstr>Disseminate – Share</vt:lpstr>
      <vt:lpstr>Disseminate – Share</vt:lpstr>
      <vt:lpstr>Disseminate – Share</vt:lpstr>
      <vt:lpstr>Disseminate – Share</vt:lpstr>
      <vt:lpstr>Useful Resources</vt:lpstr>
      <vt:lpstr>Questions?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2014-06-02T18:44:43Z</dcterms:created>
  <dcterms:modified xsi:type="dcterms:W3CDTF">2014-06-11T12:38:32Z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TC028048469991</vt:lpwstr>
  </property>
</Properties>
</file>