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handoutMasterIdLst>
    <p:handoutMasterId r:id="rId17"/>
  </p:handoutMasterIdLst>
  <p:sldIdLst>
    <p:sldId id="256" r:id="rId2"/>
    <p:sldId id="263" r:id="rId3"/>
    <p:sldId id="284" r:id="rId4"/>
    <p:sldId id="261" r:id="rId5"/>
    <p:sldId id="262" r:id="rId6"/>
    <p:sldId id="257" r:id="rId7"/>
    <p:sldId id="258" r:id="rId8"/>
    <p:sldId id="259" r:id="rId9"/>
    <p:sldId id="265" r:id="rId10"/>
    <p:sldId id="264" r:id="rId11"/>
    <p:sldId id="281" r:id="rId12"/>
    <p:sldId id="285" r:id="rId13"/>
    <p:sldId id="283" r:id="rId14"/>
    <p:sldId id="276" r:id="rId15"/>
    <p:sldId id="277" r:id="rId1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7" d="100"/>
          <a:sy n="107" d="100"/>
        </p:scale>
        <p:origin x="-72" y="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itherre\Documents\charts4high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6.1269359228479814E-2"/>
                  <c:y val="2.678006701745414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107005388760585E-2"/>
                  <c:y val="0.251131008594477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1833269686554773E-2"/>
                  <c:y val="2.915330499907777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106265873809654E-2"/>
                  <c:y val="0.1757377579946376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9.4953113539791353E-3"/>
                  <c:y val="-4.580179109014583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aseline="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Sheet1!$A$1:$A$6</c:f>
              <c:strCache>
                <c:ptCount val="6"/>
                <c:pt idx="0">
                  <c:v>Laptops + Tablets</c:v>
                </c:pt>
                <c:pt idx="1">
                  <c:v>Digital Equipment</c:v>
                </c:pt>
                <c:pt idx="2">
                  <c:v>Reserves</c:v>
                </c:pt>
                <c:pt idx="3">
                  <c:v>Study Room Keys</c:v>
                </c:pt>
                <c:pt idx="4">
                  <c:v>Books</c:v>
                </c:pt>
                <c:pt idx="5">
                  <c:v>Other</c:v>
                </c:pt>
              </c:strCache>
            </c:strRef>
          </c:cat>
          <c:val>
            <c:numRef>
              <c:f>Sheet1!$B$1:$B$6</c:f>
              <c:numCache>
                <c:formatCode>0.00%</c:formatCode>
                <c:ptCount val="6"/>
                <c:pt idx="0">
                  <c:v>0.126</c:v>
                </c:pt>
                <c:pt idx="1">
                  <c:v>0.35039999999999999</c:v>
                </c:pt>
                <c:pt idx="2">
                  <c:v>0.11020000000000001</c:v>
                </c:pt>
                <c:pt idx="3">
                  <c:v>0.1542</c:v>
                </c:pt>
                <c:pt idx="4">
                  <c:v>0.25369999999999998</c:v>
                </c:pt>
                <c:pt idx="5">
                  <c:v>5.4999999999999997E-3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4"/>
            <c:bubble3D val="0"/>
            <c:spPr>
              <a:solidFill>
                <a:schemeClr val="tx2">
                  <a:lumMod val="75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0.13831304901916161"/>
                  <c:y val="-3.1425463460032279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536646791983374E-3"/>
                  <c:y val="-1.478872628643198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372885470241075E-3"/>
                  <c:y val="0.20675635362158296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155567490479875"/>
                  <c:y val="9.069675174065400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7298681595436406E-2"/>
                  <c:y val="-0.3766999350311824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Sheet1!$A$1:$A$6</c:f>
              <c:strCache>
                <c:ptCount val="6"/>
                <c:pt idx="0">
                  <c:v>Laptops + Tablets</c:v>
                </c:pt>
                <c:pt idx="1">
                  <c:v>Digital Equipment</c:v>
                </c:pt>
                <c:pt idx="2">
                  <c:v>Reserves</c:v>
                </c:pt>
                <c:pt idx="3">
                  <c:v>Study Room Keys</c:v>
                </c:pt>
                <c:pt idx="4">
                  <c:v>Books</c:v>
                </c:pt>
                <c:pt idx="5">
                  <c:v>Other</c:v>
                </c:pt>
              </c:strCache>
            </c:strRef>
          </c:cat>
          <c:val>
            <c:numRef>
              <c:f>Sheet1!$C$1:$C$6</c:f>
              <c:numCache>
                <c:formatCode>0.00%</c:formatCode>
                <c:ptCount val="6"/>
                <c:pt idx="0">
                  <c:v>6.4600000000000005E-2</c:v>
                </c:pt>
                <c:pt idx="1">
                  <c:v>0.1668</c:v>
                </c:pt>
                <c:pt idx="2">
                  <c:v>0.1159</c:v>
                </c:pt>
                <c:pt idx="3">
                  <c:v>9.7299999999999998E-2</c:v>
                </c:pt>
                <c:pt idx="4">
                  <c:v>0.5363</c:v>
                </c:pt>
                <c:pt idx="5">
                  <c:v>1.9099999999999999E-2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51541-0DD8-44EE-B111-49E086A2D4BA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C86E2-C099-426C-BBEF-D0379264C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06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9B009EC-5B83-4159-B0A8-B65D921DF350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39C792B-2169-4119-92A5-B361C342B0A0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3280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810000"/>
            <a:ext cx="7467600" cy="9906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Creating and Supporting a Borrowable Collection of Portable Digital Technology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124450"/>
            <a:ext cx="7086600" cy="533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Rob Withers</a:t>
            </a:r>
            <a:br>
              <a:rPr lang="en-US" dirty="0" smtClean="0"/>
            </a:br>
            <a:r>
              <a:rPr lang="en-US" dirty="0" smtClean="0"/>
              <a:t>Miami University Libraries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Usage: Central Service </a:t>
            </a:r>
            <a:r>
              <a:rPr lang="en-US" dirty="0" err="1" smtClean="0"/>
              <a:t>Point+Branches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524532"/>
              </p:ext>
            </p:extLst>
          </p:nvPr>
        </p:nvGraphicFramePr>
        <p:xfrm>
          <a:off x="452437" y="1676400"/>
          <a:ext cx="8239125" cy="4957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4907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will we pay for it?</a:t>
            </a:r>
          </a:p>
          <a:p>
            <a:r>
              <a:rPr lang="en-US" dirty="0" smtClean="0"/>
              <a:t>Will it be used?</a:t>
            </a:r>
          </a:p>
          <a:p>
            <a:r>
              <a:rPr lang="en-US" dirty="0" smtClean="0"/>
              <a:t>How will it be supported?</a:t>
            </a:r>
          </a:p>
          <a:p>
            <a:r>
              <a:rPr lang="en-US" dirty="0" smtClean="0"/>
              <a:t>What do YOU envision for YOUR environment … ?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0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Thinking of YOUR environment, how would you deal with:</a:t>
            </a:r>
          </a:p>
          <a:p>
            <a:r>
              <a:rPr lang="en-US" smtClean="0"/>
              <a:t>Budgeting</a:t>
            </a:r>
          </a:p>
          <a:p>
            <a:r>
              <a:rPr lang="en-US" smtClean="0"/>
              <a:t>Wear </a:t>
            </a:r>
            <a:r>
              <a:rPr lang="en-US" dirty="0" smtClean="0"/>
              <a:t>&amp; Tear</a:t>
            </a:r>
          </a:p>
          <a:p>
            <a:r>
              <a:rPr lang="en-US" dirty="0" smtClean="0"/>
              <a:t>Privacy Concerns</a:t>
            </a:r>
          </a:p>
          <a:p>
            <a:r>
              <a:rPr lang="en-US" dirty="0" smtClean="0"/>
              <a:t>Troubleshooting</a:t>
            </a:r>
          </a:p>
          <a:p>
            <a:r>
              <a:rPr lang="en-US" dirty="0" smtClean="0"/>
              <a:t>What else … 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67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Exercise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In YOUR environment:</a:t>
            </a:r>
          </a:p>
          <a:p>
            <a:r>
              <a:rPr lang="en-US" sz="4000" dirty="0" smtClean="0"/>
              <a:t>What types/quantities of equipment?</a:t>
            </a:r>
          </a:p>
          <a:p>
            <a:r>
              <a:rPr lang="en-US" sz="4000" dirty="0" smtClean="0"/>
              <a:t>What types of services</a:t>
            </a:r>
          </a:p>
          <a:p>
            <a:pPr marL="0" indent="0">
              <a:buNone/>
            </a:pPr>
            <a:r>
              <a:rPr lang="en-US" sz="4000" dirty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5430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4000" dirty="0"/>
          </a:p>
          <a:p>
            <a:endParaRPr lang="en-US" sz="4000" dirty="0"/>
          </a:p>
        </p:txBody>
      </p:sp>
      <p:sp>
        <p:nvSpPr>
          <p:cNvPr id="5" name="AutoShape 2" descr="https://mail-attachment.googleusercontent.com/attachment/u/0/?ui=2&amp;ik=4a8384f915&amp;view=att&amp;th=1418011ece69f851&amp;attid=0.1&amp;disp=inline&amp;realattid=a8a9bf192f601aed_0.1&amp;safe=1&amp;zw&amp;saduie=AG9B_P9Y1NouXooRTSuwzlkTtm3S&amp;sadet=1380834718254&amp;sads=uJ-3A_HFzQYmFfbVpMXN1JfAwj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5920" cy="694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56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Information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Rob Withers</a:t>
            </a:r>
          </a:p>
          <a:p>
            <a:r>
              <a:rPr lang="en-US" sz="4000" dirty="0" smtClean="0"/>
              <a:t>Access Services Librarian</a:t>
            </a:r>
            <a:endParaRPr lang="en-US" sz="4000" dirty="0" smtClean="0"/>
          </a:p>
          <a:p>
            <a:r>
              <a:rPr lang="en-US" sz="4000" dirty="0" smtClean="0"/>
              <a:t>witherre@miamioh.edu</a:t>
            </a:r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0256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II. </a:t>
            </a:r>
            <a:r>
              <a:rPr lang="en-US" dirty="0" smtClean="0"/>
              <a:t>Exercises:</a:t>
            </a:r>
          </a:p>
          <a:p>
            <a:r>
              <a:rPr lang="en-US" dirty="0" smtClean="0"/>
              <a:t> Participant backgrounds</a:t>
            </a:r>
          </a:p>
          <a:p>
            <a:r>
              <a:rPr lang="en-US" dirty="0" smtClean="0"/>
              <a:t>Exercise: Brainstorming Challenges</a:t>
            </a:r>
          </a:p>
          <a:p>
            <a:r>
              <a:rPr lang="en-US" dirty="0" smtClean="0"/>
              <a:t>Exercise: Brainstorming Solutions</a:t>
            </a:r>
            <a:endParaRPr lang="en-US" dirty="0" smtClean="0"/>
          </a:p>
          <a:p>
            <a:r>
              <a:rPr lang="en-US" dirty="0" smtClean="0"/>
              <a:t>Brainstorming a collection &amp; delivery model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26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I. Overview </a:t>
            </a:r>
            <a:r>
              <a:rPr lang="en-US" dirty="0" smtClean="0"/>
              <a:t>of </a:t>
            </a:r>
            <a:r>
              <a:rPr lang="en-US" dirty="0" smtClean="0"/>
              <a:t>Miami University:</a:t>
            </a:r>
          </a:p>
          <a:p>
            <a:r>
              <a:rPr lang="en-US" dirty="0" smtClean="0"/>
              <a:t>Institutional stats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Service points</a:t>
            </a:r>
            <a:endParaRPr lang="en-US" dirty="0" smtClean="0"/>
          </a:p>
          <a:p>
            <a:r>
              <a:rPr lang="en-US" dirty="0" smtClean="0"/>
              <a:t>Available equipment</a:t>
            </a:r>
          </a:p>
          <a:p>
            <a:r>
              <a:rPr lang="en-US" dirty="0" smtClean="0"/>
              <a:t>Usage patterns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7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Miami University: Background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Small town, residential campus</a:t>
            </a:r>
          </a:p>
          <a:p>
            <a:r>
              <a:rPr lang="en-US" dirty="0" smtClean="0"/>
              <a:t>Selective public institution</a:t>
            </a:r>
            <a:endParaRPr lang="en-US" dirty="0"/>
          </a:p>
          <a:p>
            <a:r>
              <a:rPr lang="en-US" dirty="0" smtClean="0"/>
              <a:t>15,081 Undergraduates</a:t>
            </a:r>
          </a:p>
          <a:p>
            <a:r>
              <a:rPr lang="en-US" dirty="0"/>
              <a:t> </a:t>
            </a:r>
            <a:r>
              <a:rPr lang="en-US" dirty="0" smtClean="0"/>
              <a:t> 2,476 Graduates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90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Point Background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24/7 Operations during academic year</a:t>
            </a:r>
          </a:p>
          <a:p>
            <a:r>
              <a:rPr lang="en-US" dirty="0" smtClean="0"/>
              <a:t>347,309 </a:t>
            </a:r>
            <a:r>
              <a:rPr lang="en-US" dirty="0" err="1" smtClean="0"/>
              <a:t>checkins</a:t>
            </a:r>
            <a:r>
              <a:rPr lang="en-US" dirty="0" smtClean="0"/>
              <a:t> / checkouts per year</a:t>
            </a:r>
          </a:p>
          <a:p>
            <a:r>
              <a:rPr lang="en-US" dirty="0" smtClean="0"/>
              <a:t>4,000 informational transactions per year</a:t>
            </a:r>
          </a:p>
          <a:p>
            <a:r>
              <a:rPr lang="en-US" dirty="0"/>
              <a:t>8 FTE staff + 6.5 FTE student employees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12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Equipment: Laptop &amp; Tablets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Windows Laptop (33)</a:t>
            </a:r>
          </a:p>
          <a:p>
            <a:r>
              <a:rPr lang="en-US" dirty="0" smtClean="0"/>
              <a:t>Macintosh Laptop (13)</a:t>
            </a:r>
          </a:p>
          <a:p>
            <a:r>
              <a:rPr lang="en-US" dirty="0" err="1" smtClean="0"/>
              <a:t>iPads</a:t>
            </a:r>
            <a:r>
              <a:rPr lang="en-US" dirty="0" smtClean="0"/>
              <a:t> (31)</a:t>
            </a:r>
          </a:p>
          <a:p>
            <a:r>
              <a:rPr lang="en-US" dirty="0" smtClean="0"/>
              <a:t>Nexus Tablets (6)</a:t>
            </a:r>
          </a:p>
          <a:p>
            <a:r>
              <a:rPr lang="en-US" dirty="0" err="1" smtClean="0"/>
              <a:t>iPad</a:t>
            </a:r>
            <a:r>
              <a:rPr lang="en-US" dirty="0" smtClean="0"/>
              <a:t> keyboard covers (10)</a:t>
            </a:r>
          </a:p>
          <a:p>
            <a:r>
              <a:rPr lang="en-US" dirty="0" smtClean="0"/>
              <a:t>Power cords (46 Mac, 47 Dell, 13 HP)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57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Equipment: Cameras &amp; Recorders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Digital Video Cameras (76, of 6 types)</a:t>
            </a:r>
          </a:p>
          <a:p>
            <a:r>
              <a:rPr lang="en-US" dirty="0" smtClean="0"/>
              <a:t>Digital Still Cameras (8)</a:t>
            </a:r>
          </a:p>
          <a:p>
            <a:r>
              <a:rPr lang="en-US" dirty="0" smtClean="0"/>
              <a:t>Digital Audio Recorders (28, of 3 types)</a:t>
            </a:r>
          </a:p>
          <a:p>
            <a:r>
              <a:rPr lang="en-US" dirty="0" smtClean="0"/>
              <a:t>Microphones (16)</a:t>
            </a:r>
          </a:p>
          <a:p>
            <a:r>
              <a:rPr lang="en-US" dirty="0" smtClean="0"/>
              <a:t>Tripods (16, of 2 types)</a:t>
            </a:r>
          </a:p>
          <a:p>
            <a:r>
              <a:rPr lang="en-US" dirty="0" smtClean="0"/>
              <a:t>Tripod dollies</a:t>
            </a:r>
          </a:p>
          <a:p>
            <a:r>
              <a:rPr lang="en-US" dirty="0" err="1" smtClean="0"/>
              <a:t>Steadycam</a:t>
            </a:r>
            <a:r>
              <a:rPr lang="en-US" dirty="0" smtClean="0"/>
              <a:t> + weights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0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Equipment: Miscellaneous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Headphones (76)</a:t>
            </a:r>
          </a:p>
          <a:p>
            <a:r>
              <a:rPr lang="en-US" dirty="0" smtClean="0"/>
              <a:t>Calculators (14 Graphing, 27 Financial)</a:t>
            </a:r>
          </a:p>
          <a:p>
            <a:r>
              <a:rPr lang="en-US" dirty="0" smtClean="0"/>
              <a:t>Projectors (23, of 2 types)</a:t>
            </a:r>
          </a:p>
          <a:p>
            <a:r>
              <a:rPr lang="en-US" dirty="0" smtClean="0"/>
              <a:t>Computer mice (4)</a:t>
            </a:r>
          </a:p>
          <a:p>
            <a:r>
              <a:rPr lang="en-US" dirty="0" smtClean="0"/>
              <a:t>Foreign language translators (10)</a:t>
            </a:r>
          </a:p>
          <a:p>
            <a:r>
              <a:rPr lang="en-US" dirty="0" smtClean="0"/>
              <a:t>Electrical extension cords (2)</a:t>
            </a:r>
          </a:p>
          <a:p>
            <a:r>
              <a:rPr lang="en-US" dirty="0"/>
              <a:t>Portable Lectern </a:t>
            </a:r>
            <a:r>
              <a:rPr lang="en-US" dirty="0" smtClean="0"/>
              <a:t>w/microphone (1)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74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Usage: Central Service Point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4438835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2156656"/>
              </p:ext>
            </p:extLst>
          </p:nvPr>
        </p:nvGraphicFramePr>
        <p:xfrm>
          <a:off x="447675" y="1524000"/>
          <a:ext cx="8248650" cy="5053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901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1970</TotalTime>
  <Words>369</Words>
  <Application>Microsoft Office PowerPoint</Application>
  <PresentationFormat>On-screen Show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Origin</vt:lpstr>
      <vt:lpstr>Creating and Supporting a Borrowable Collection of Portable Digital Technology</vt:lpstr>
      <vt:lpstr>Outline</vt:lpstr>
      <vt:lpstr>Outline</vt:lpstr>
      <vt:lpstr>Miami University: Background</vt:lpstr>
      <vt:lpstr>Service Point Background</vt:lpstr>
      <vt:lpstr>Equipment: Laptop &amp; Tablets</vt:lpstr>
      <vt:lpstr>Equipment: Cameras &amp; Recorders</vt:lpstr>
      <vt:lpstr>Equipment: Miscellaneous</vt:lpstr>
      <vt:lpstr>Usage: Central Service Point </vt:lpstr>
      <vt:lpstr>Usage: Central Service Point+Branches </vt:lpstr>
      <vt:lpstr>Challenges:</vt:lpstr>
      <vt:lpstr>Possible Solutions</vt:lpstr>
      <vt:lpstr>Planning Exercise</vt:lpstr>
      <vt:lpstr>Challenges:</vt:lpstr>
      <vt:lpstr>Further Information</vt:lpstr>
    </vt:vector>
  </TitlesOfParts>
  <Company>Miami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Something Borrowed, Something New: Promoting the use of digital equipment through short term loans</dc:title>
  <dc:creator>ULB-CIRC</dc:creator>
  <cp:lastModifiedBy>Withers, Robert E.</cp:lastModifiedBy>
  <cp:revision>26</cp:revision>
  <cp:lastPrinted>2013-10-03T21:13:28Z</cp:lastPrinted>
  <dcterms:created xsi:type="dcterms:W3CDTF">2013-09-30T14:56:55Z</dcterms:created>
  <dcterms:modified xsi:type="dcterms:W3CDTF">2014-03-13T20:04:06Z</dcterms:modified>
</cp:coreProperties>
</file>