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41"/>
  </p:notesMasterIdLst>
  <p:sldIdLst>
    <p:sldId id="347" r:id="rId2"/>
    <p:sldId id="346" r:id="rId3"/>
    <p:sldId id="369" r:id="rId4"/>
    <p:sldId id="370" r:id="rId5"/>
    <p:sldId id="371" r:id="rId6"/>
    <p:sldId id="353" r:id="rId7"/>
    <p:sldId id="354" r:id="rId8"/>
    <p:sldId id="334" r:id="rId9"/>
    <p:sldId id="348" r:id="rId10"/>
    <p:sldId id="356" r:id="rId11"/>
    <p:sldId id="352" r:id="rId12"/>
    <p:sldId id="355" r:id="rId13"/>
    <p:sldId id="357" r:id="rId14"/>
    <p:sldId id="358" r:id="rId15"/>
    <p:sldId id="335" r:id="rId16"/>
    <p:sldId id="359" r:id="rId17"/>
    <p:sldId id="336" r:id="rId18"/>
    <p:sldId id="338" r:id="rId19"/>
    <p:sldId id="339" r:id="rId20"/>
    <p:sldId id="341" r:id="rId21"/>
    <p:sldId id="342" r:id="rId22"/>
    <p:sldId id="351" r:id="rId23"/>
    <p:sldId id="343" r:id="rId24"/>
    <p:sldId id="360" r:id="rId25"/>
    <p:sldId id="364" r:id="rId26"/>
    <p:sldId id="365" r:id="rId27"/>
    <p:sldId id="366" r:id="rId28"/>
    <p:sldId id="344" r:id="rId29"/>
    <p:sldId id="372" r:id="rId30"/>
    <p:sldId id="374" r:id="rId31"/>
    <p:sldId id="373" r:id="rId32"/>
    <p:sldId id="362" r:id="rId33"/>
    <p:sldId id="367" r:id="rId34"/>
    <p:sldId id="368" r:id="rId35"/>
    <p:sldId id="376" r:id="rId36"/>
    <p:sldId id="377" r:id="rId37"/>
    <p:sldId id="378" r:id="rId38"/>
    <p:sldId id="379" r:id="rId39"/>
    <p:sldId id="37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448" autoAdjust="0"/>
  </p:normalViewPr>
  <p:slideViewPr>
    <p:cSldViewPr snapToGrid="0" snapToObjects="1">
      <p:cViewPr>
        <p:scale>
          <a:sx n="85" d="100"/>
          <a:sy n="85" d="100"/>
        </p:scale>
        <p:origin x="-904" y="4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FC3FBA-0E32-B64C-91BB-A2EF2C0C8CFE}" type="datetimeFigureOut">
              <a:rPr lang="en-US" smtClean="0"/>
              <a:t>11/8/13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4130FC-6667-A14F-AFD5-82B12269EA1A}" type="slidenum">
              <a:rPr lang="en-US" smtClean="0"/>
              <a:t>‹#›</a:t>
            </a:fld>
            <a:endParaRPr lang="en-US"/>
          </a:p>
        </p:txBody>
      </p:sp>
    </p:spTree>
    <p:extLst>
      <p:ext uri="{BB962C8B-B14F-4D97-AF65-F5344CB8AC3E}">
        <p14:creationId xmlns:p14="http://schemas.microsoft.com/office/powerpoint/2010/main" val="41727135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Introduction (</a:t>
            </a:r>
            <a:r>
              <a:rPr lang="en-US" sz="1200" kern="1200" dirty="0" err="1" smtClean="0">
                <a:solidFill>
                  <a:schemeClr val="tx1"/>
                </a:solidFill>
                <a:effectLst/>
                <a:latin typeface="+mn-lt"/>
                <a:ea typeface="+mn-ea"/>
                <a:cs typeface="+mn-cs"/>
              </a:rPr>
              <a:t>Glasshole</a:t>
            </a:r>
            <a:r>
              <a:rPr lang="en-US" sz="120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Thank you</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How Glass works, my thoughts about how it works, how I’m using it to teach students about privacy</a:t>
            </a: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a futurist, a technologist, or even an early adopter </a:t>
            </a:r>
            <a:r>
              <a:rPr lang="en-US" sz="1200" kern="1200" baseline="0" dirty="0" smtClean="0">
                <a:solidFill>
                  <a:schemeClr val="tx1"/>
                </a:solidFill>
                <a:effectLst/>
                <a:latin typeface="+mn-lt"/>
                <a:ea typeface="+mn-ea"/>
                <a:cs typeface="+mn-cs"/>
              </a:rPr>
              <a:t>exactly.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saw many </a:t>
            </a:r>
            <a:r>
              <a:rPr lang="en-US" sz="1200" kern="1200" baseline="0" dirty="0" smtClean="0">
                <a:solidFill>
                  <a:schemeClr val="tx1"/>
                </a:solidFill>
                <a:effectLst/>
                <a:latin typeface="+mn-lt"/>
                <a:ea typeface="+mn-ea"/>
                <a:cs typeface="+mn-cs"/>
              </a:rPr>
              <a:t>uses for Glass in the work I do at </a:t>
            </a:r>
            <a:r>
              <a:rPr lang="en-US" sz="1200" kern="1200" baseline="0" dirty="0" smtClean="0">
                <a:solidFill>
                  <a:schemeClr val="tx1"/>
                </a:solidFill>
                <a:effectLst/>
                <a:latin typeface="+mn-lt"/>
                <a:ea typeface="+mn-ea"/>
                <a:cs typeface="+mn-cs"/>
              </a:rPr>
              <a:t>Miami</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and </a:t>
            </a:r>
            <a:r>
              <a:rPr lang="en-US" sz="1200" kern="1200" baseline="0" dirty="0" smtClean="0">
                <a:solidFill>
                  <a:schemeClr val="tx1"/>
                </a:solidFill>
                <a:effectLst/>
                <a:latin typeface="+mn-lt"/>
                <a:ea typeface="+mn-ea"/>
                <a:cs typeface="+mn-cs"/>
              </a:rPr>
              <a:t>one of those uses was teaching students about privacy.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10</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Context: Miami </a:t>
            </a:r>
            <a:r>
              <a:rPr lang="en-US" dirty="0" smtClean="0"/>
              <a:t>University </a:t>
            </a:r>
            <a:r>
              <a:rPr lang="en-US" dirty="0" smtClean="0"/>
              <a:t>established </a:t>
            </a:r>
            <a:r>
              <a:rPr lang="en-US" dirty="0" smtClean="0"/>
              <a:t>in </a:t>
            </a:r>
            <a:r>
              <a:rPr lang="en-US" dirty="0" smtClean="0"/>
              <a:t>1809</a:t>
            </a:r>
          </a:p>
          <a:p>
            <a:r>
              <a:rPr lang="en-US" baseline="0" dirty="0" smtClean="0"/>
              <a:t>public university</a:t>
            </a:r>
          </a:p>
          <a:p>
            <a:r>
              <a:rPr lang="en-US" baseline="0" dirty="0" smtClean="0"/>
              <a:t>main </a:t>
            </a:r>
            <a:r>
              <a:rPr lang="en-US" baseline="0" dirty="0" smtClean="0"/>
              <a:t>campus in Oxford, </a:t>
            </a:r>
            <a:r>
              <a:rPr lang="en-US" baseline="0" dirty="0" smtClean="0"/>
              <a:t>Ohio</a:t>
            </a:r>
          </a:p>
          <a:p>
            <a:r>
              <a:rPr lang="en-US" baseline="0" dirty="0" smtClean="0"/>
              <a:t>three </a:t>
            </a:r>
            <a:r>
              <a:rPr lang="en-US" baseline="0" dirty="0" smtClean="0"/>
              <a:t>smaller regional campuses in Hamilton, Middletown, and West Chester, </a:t>
            </a:r>
            <a:r>
              <a:rPr lang="en-US" baseline="0" dirty="0" smtClean="0"/>
              <a:t>Ohio.</a:t>
            </a:r>
          </a:p>
          <a:p>
            <a:r>
              <a:rPr lang="en-US" baseline="0" dirty="0" smtClean="0"/>
              <a:t>2012 FTE 21,000 undergrads; 3700 grad students.</a:t>
            </a:r>
          </a:p>
          <a:p>
            <a:r>
              <a:rPr lang="en-US" baseline="0" dirty="0" smtClean="0"/>
              <a:t>focus on undergraduate </a:t>
            </a:r>
            <a:r>
              <a:rPr lang="en-US" baseline="0" dirty="0" smtClean="0"/>
              <a:t>liberal </a:t>
            </a:r>
            <a:r>
              <a:rPr lang="en-US" baseline="0" dirty="0" smtClean="0"/>
              <a:t>education</a:t>
            </a:r>
          </a:p>
          <a:p>
            <a:r>
              <a:rPr lang="en-US" baseline="0" dirty="0" smtClean="0"/>
              <a:t>bachelors </a:t>
            </a:r>
            <a:r>
              <a:rPr lang="en-US" baseline="0" dirty="0" smtClean="0"/>
              <a:t>degrees in over 100 areas, masters degrees in more than 50 areas, and several doctoral degrees.</a:t>
            </a:r>
            <a:endParaRPr lang="en-US" dirty="0" smtClean="0"/>
          </a:p>
        </p:txBody>
      </p:sp>
      <p:sp>
        <p:nvSpPr>
          <p:cNvPr id="4" name="Slide Number Placeholder 3"/>
          <p:cNvSpPr>
            <a:spLocks noGrp="1"/>
          </p:cNvSpPr>
          <p:nvPr>
            <p:ph type="sldNum" sz="quarter" idx="10"/>
          </p:nvPr>
        </p:nvSpPr>
        <p:spPr/>
        <p:txBody>
          <a:bodyPr/>
          <a:lstStyle/>
          <a:p>
            <a:fld id="{828708DF-F17B-0746-95C5-D2685E50C98B}" type="slidenum">
              <a:rPr lang="en-US" smtClean="0"/>
              <a:t>11</a:t>
            </a:fld>
            <a:endParaRPr lang="en-US"/>
          </a:p>
        </p:txBody>
      </p:sp>
    </p:spTree>
    <p:extLst>
      <p:ext uri="{BB962C8B-B14F-4D97-AF65-F5344CB8AC3E}">
        <p14:creationId xmlns:p14="http://schemas.microsoft.com/office/powerpoint/2010/main" val="2565368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AIMS</a:t>
            </a:r>
            <a:r>
              <a:rPr lang="en-US" sz="1200" kern="1200" baseline="0" dirty="0" smtClean="0">
                <a:solidFill>
                  <a:schemeClr val="tx1"/>
                </a:solidFill>
                <a:effectLst/>
                <a:latin typeface="+mn-lt"/>
                <a:ea typeface="+mn-ea"/>
                <a:cs typeface="+mn-cs"/>
              </a:rPr>
              <a:t>, the Armstrong Institute for Interactive Media </a:t>
            </a:r>
            <a:r>
              <a:rPr lang="en-US" sz="1200" kern="1200" baseline="0" dirty="0" smtClean="0">
                <a:solidFill>
                  <a:schemeClr val="tx1"/>
                </a:solidFill>
                <a:effectLst/>
                <a:latin typeface="+mn-lt"/>
                <a:ea typeface="+mn-ea"/>
                <a:cs typeface="+mn-cs"/>
              </a:rPr>
              <a:t>Studies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interdisciplinary </a:t>
            </a:r>
            <a:r>
              <a:rPr lang="en-US" sz="1200" kern="1200" baseline="0" dirty="0" smtClean="0">
                <a:solidFill>
                  <a:schemeClr val="tx1"/>
                </a:solidFill>
                <a:effectLst/>
                <a:latin typeface="+mn-lt"/>
                <a:ea typeface="+mn-ea"/>
                <a:cs typeface="+mn-cs"/>
              </a:rPr>
              <a:t>program that examines how digital technology is transforming traditional areas of </a:t>
            </a:r>
            <a:r>
              <a:rPr lang="en-US" sz="1200" kern="1200" baseline="0" dirty="0" smtClean="0">
                <a:solidFill>
                  <a:schemeClr val="tx1"/>
                </a:solidFill>
                <a:effectLst/>
                <a:latin typeface="+mn-lt"/>
                <a:ea typeface="+mn-ea"/>
                <a:cs typeface="+mn-cs"/>
              </a:rPr>
              <a:t>inquiry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affiliate </a:t>
            </a:r>
            <a:r>
              <a:rPr lang="en-US" sz="1200" kern="1200" dirty="0" smtClean="0">
                <a:solidFill>
                  <a:schemeClr val="tx1"/>
                </a:solidFill>
                <a:effectLst/>
                <a:latin typeface="+mn-lt"/>
                <a:ea typeface="+mn-ea"/>
                <a:cs typeface="+mn-cs"/>
              </a:rPr>
              <a:t>instructor </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IMS </a:t>
            </a:r>
            <a:r>
              <a:rPr lang="en-US" sz="1200" kern="1200" baseline="0" dirty="0" smtClean="0">
                <a:solidFill>
                  <a:schemeClr val="tx1"/>
                </a:solidFill>
                <a:effectLst/>
                <a:latin typeface="+mn-lt"/>
                <a:ea typeface="+mn-ea"/>
                <a:cs typeface="+mn-cs"/>
              </a:rPr>
              <a:t>201, “Information in the Digital Age,” </a:t>
            </a:r>
            <a:r>
              <a:rPr lang="en-US" sz="1200" kern="1200" baseline="0" dirty="0" smtClean="0">
                <a:solidFill>
                  <a:schemeClr val="tx1"/>
                </a:solidFill>
                <a:effectLst/>
                <a:latin typeface="+mn-lt"/>
                <a:ea typeface="+mn-ea"/>
                <a:cs typeface="+mn-cs"/>
              </a:rPr>
              <a:t>semester</a:t>
            </a:r>
            <a:r>
              <a:rPr lang="en-US" sz="1200" kern="1200" baseline="0" dirty="0" smtClean="0">
                <a:solidFill>
                  <a:schemeClr val="tx1"/>
                </a:solidFill>
                <a:effectLst/>
                <a:latin typeface="+mn-lt"/>
                <a:ea typeface="+mn-ea"/>
                <a:cs typeface="+mn-cs"/>
              </a:rPr>
              <a:t>-long course for </a:t>
            </a:r>
            <a:r>
              <a:rPr lang="en-US" sz="1200" kern="1200" baseline="0" dirty="0" smtClean="0">
                <a:solidFill>
                  <a:schemeClr val="tx1"/>
                </a:solidFill>
                <a:effectLst/>
                <a:latin typeface="+mn-lt"/>
                <a:ea typeface="+mn-ea"/>
                <a:cs typeface="+mn-cs"/>
              </a:rPr>
              <a:t>undergrads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explores </a:t>
            </a:r>
            <a:r>
              <a:rPr lang="en-US" sz="1200" kern="1200" baseline="0" dirty="0" smtClean="0">
                <a:solidFill>
                  <a:schemeClr val="tx1"/>
                </a:solidFill>
                <a:effectLst/>
                <a:latin typeface="+mn-lt"/>
                <a:ea typeface="+mn-ea"/>
                <a:cs typeface="+mn-cs"/>
              </a:rPr>
              <a:t>what it means to be information literate in today’s digital </a:t>
            </a:r>
            <a:r>
              <a:rPr lang="en-US" sz="1200" kern="1200" baseline="0" dirty="0" smtClean="0">
                <a:solidFill>
                  <a:schemeClr val="tx1"/>
                </a:solidFill>
                <a:effectLst/>
                <a:latin typeface="+mn-lt"/>
                <a:ea typeface="+mn-ea"/>
                <a:cs typeface="+mn-cs"/>
              </a:rPr>
              <a:t>world.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includes </a:t>
            </a:r>
            <a:r>
              <a:rPr lang="en-US" sz="1200" kern="1200" baseline="0" dirty="0" smtClean="0">
                <a:solidFill>
                  <a:schemeClr val="tx1"/>
                </a:solidFill>
                <a:effectLst/>
                <a:latin typeface="+mn-lt"/>
                <a:ea typeface="+mn-ea"/>
                <a:cs typeface="+mn-cs"/>
              </a:rPr>
              <a:t>all aspects of the information lifecycle, including ethical and legal </a:t>
            </a:r>
            <a:r>
              <a:rPr lang="en-US" sz="1200" kern="1200" baseline="0" dirty="0" smtClean="0">
                <a:solidFill>
                  <a:schemeClr val="tx1"/>
                </a:solidFill>
                <a:effectLst/>
                <a:latin typeface="+mn-lt"/>
                <a:ea typeface="+mn-ea"/>
                <a:cs typeface="+mn-cs"/>
              </a:rPr>
              <a:t>issues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foundation </a:t>
            </a:r>
            <a:r>
              <a:rPr lang="en-US" sz="1200" kern="1200" baseline="0" dirty="0" smtClean="0">
                <a:solidFill>
                  <a:schemeClr val="tx1"/>
                </a:solidFill>
                <a:effectLst/>
                <a:latin typeface="+mn-lt"/>
                <a:ea typeface="+mn-ea"/>
                <a:cs typeface="+mn-cs"/>
              </a:rPr>
              <a:t>course for the IMS thematic sequence and IMS </a:t>
            </a:r>
            <a:r>
              <a:rPr lang="en-US" sz="1200" kern="1200" baseline="0" dirty="0" smtClean="0">
                <a:solidFill>
                  <a:schemeClr val="tx1"/>
                </a:solidFill>
                <a:effectLst/>
                <a:latin typeface="+mn-lt"/>
                <a:ea typeface="+mn-ea"/>
                <a:cs typeface="+mn-cs"/>
              </a:rPr>
              <a:t>minor.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requirement </a:t>
            </a:r>
            <a:r>
              <a:rPr lang="en-US" sz="1200" kern="1200" baseline="0" dirty="0" smtClean="0">
                <a:solidFill>
                  <a:schemeClr val="tx1"/>
                </a:solidFill>
                <a:effectLst/>
                <a:latin typeface="+mn-lt"/>
                <a:ea typeface="+mn-ea"/>
                <a:cs typeface="+mn-cs"/>
              </a:rPr>
              <a:t>for those doing an IMS major.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person </a:t>
            </a:r>
            <a:r>
              <a:rPr lang="en-US" sz="1200" kern="1200" baseline="0" dirty="0" smtClean="0">
                <a:solidFill>
                  <a:schemeClr val="tx1"/>
                </a:solidFill>
                <a:effectLst/>
                <a:latin typeface="+mn-lt"/>
                <a:ea typeface="+mn-ea"/>
                <a:cs typeface="+mn-cs"/>
              </a:rPr>
              <a:t>I </a:t>
            </a:r>
            <a:r>
              <a:rPr lang="en-US" sz="1200" kern="1200" baseline="0" dirty="0" err="1" smtClean="0">
                <a:solidFill>
                  <a:schemeClr val="tx1"/>
                </a:solidFill>
                <a:effectLst/>
                <a:latin typeface="+mn-lt"/>
                <a:ea typeface="+mn-ea"/>
                <a:cs typeface="+mn-cs"/>
              </a:rPr>
              <a:t>retweeted</a:t>
            </a:r>
            <a:r>
              <a:rPr lang="en-US" sz="1200" kern="1200" baseline="0" dirty="0" smtClean="0">
                <a:solidFill>
                  <a:schemeClr val="tx1"/>
                </a:solidFill>
                <a:effectLst/>
                <a:latin typeface="+mn-lt"/>
                <a:ea typeface="+mn-ea"/>
                <a:cs typeface="+mn-cs"/>
              </a:rPr>
              <a:t> to get the Google </a:t>
            </a:r>
            <a:r>
              <a:rPr lang="en-US" sz="1200" kern="1200" baseline="0" dirty="0" smtClean="0">
                <a:solidFill>
                  <a:schemeClr val="tx1"/>
                </a:solidFill>
                <a:effectLst/>
                <a:latin typeface="+mn-lt"/>
                <a:ea typeface="+mn-ea"/>
                <a:cs typeface="+mn-cs"/>
              </a:rPr>
              <a:t>Glass = Glenn </a:t>
            </a:r>
            <a:r>
              <a:rPr lang="en-US" sz="1200" kern="1200" baseline="0" dirty="0" smtClean="0">
                <a:solidFill>
                  <a:schemeClr val="tx1"/>
                </a:solidFill>
                <a:effectLst/>
                <a:latin typeface="+mn-lt"/>
                <a:ea typeface="+mn-ea"/>
                <a:cs typeface="+mn-cs"/>
              </a:rPr>
              <a:t>Platt </a:t>
            </a:r>
            <a:r>
              <a:rPr lang="en-US" sz="1200" kern="1200" baseline="0" dirty="0" smtClean="0">
                <a:solidFill>
                  <a:schemeClr val="tx1"/>
                </a:solidFill>
                <a:effectLst/>
                <a:latin typeface="+mn-lt"/>
                <a:ea typeface="+mn-ea"/>
                <a:cs typeface="+mn-cs"/>
              </a:rPr>
              <a:t>,Director </a:t>
            </a:r>
            <a:r>
              <a:rPr lang="en-US" sz="1200" kern="1200" baseline="0" dirty="0" smtClean="0">
                <a:solidFill>
                  <a:schemeClr val="tx1"/>
                </a:solidFill>
                <a:effectLst/>
                <a:latin typeface="+mn-lt"/>
                <a:ea typeface="+mn-ea"/>
                <a:cs typeface="+mn-cs"/>
              </a:rPr>
              <a:t>of the AIMS </a:t>
            </a:r>
            <a:r>
              <a:rPr lang="en-US" sz="1200" kern="1200" baseline="0" dirty="0" smtClean="0">
                <a:solidFill>
                  <a:schemeClr val="tx1"/>
                </a:solidFill>
                <a:effectLst/>
                <a:latin typeface="+mn-lt"/>
                <a:ea typeface="+mn-ea"/>
                <a:cs typeface="+mn-cs"/>
              </a:rPr>
              <a:t>program</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not </a:t>
            </a:r>
            <a:r>
              <a:rPr lang="en-US" sz="1200" kern="1200" baseline="0" dirty="0" smtClean="0">
                <a:solidFill>
                  <a:schemeClr val="tx1"/>
                </a:solidFill>
                <a:effectLst/>
                <a:latin typeface="+mn-lt"/>
                <a:ea typeface="+mn-ea"/>
                <a:cs typeface="+mn-cs"/>
              </a:rPr>
              <a:t>scheduled to </a:t>
            </a:r>
            <a:r>
              <a:rPr lang="en-US" sz="1200" kern="1200" baseline="0" dirty="0" smtClean="0">
                <a:solidFill>
                  <a:schemeClr val="tx1"/>
                </a:solidFill>
                <a:effectLst/>
                <a:latin typeface="+mn-lt"/>
                <a:ea typeface="+mn-ea"/>
                <a:cs typeface="+mn-cs"/>
              </a:rPr>
              <a:t>teach</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allowed </a:t>
            </a:r>
            <a:r>
              <a:rPr lang="en-US" sz="1200" kern="1200" baseline="0" dirty="0" smtClean="0">
                <a:solidFill>
                  <a:schemeClr val="tx1"/>
                </a:solidFill>
                <a:effectLst/>
                <a:latin typeface="+mn-lt"/>
                <a:ea typeface="+mn-ea"/>
                <a:cs typeface="+mn-cs"/>
              </a:rPr>
              <a:t>me time to visit other instructors’ IMS </a:t>
            </a:r>
            <a:r>
              <a:rPr lang="en-US" sz="1200" kern="1200" baseline="0" dirty="0" smtClean="0">
                <a:solidFill>
                  <a:schemeClr val="tx1"/>
                </a:solidFill>
                <a:effectLst/>
                <a:latin typeface="+mn-lt"/>
                <a:ea typeface="+mn-ea"/>
                <a:cs typeface="+mn-cs"/>
              </a:rPr>
              <a:t>classes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55</a:t>
            </a:r>
            <a:r>
              <a:rPr lang="en-US"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minutes - 2</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hours on privacy, sharing, Glass</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a:t>
            </a:r>
            <a:r>
              <a:rPr lang="en-US" sz="1200" kern="1200" baseline="0" dirty="0" smtClean="0">
                <a:solidFill>
                  <a:schemeClr val="tx1"/>
                </a:solidFill>
                <a:effectLst/>
                <a:latin typeface="+mn-lt"/>
                <a:ea typeface="+mn-ea"/>
                <a:cs typeface="+mn-cs"/>
              </a:rPr>
              <a:t> = carrot </a:t>
            </a:r>
            <a:r>
              <a:rPr lang="en-US" sz="1200" kern="1200" baseline="0" dirty="0" smtClean="0">
                <a:solidFill>
                  <a:schemeClr val="tx1"/>
                </a:solidFill>
                <a:effectLst/>
                <a:latin typeface="+mn-lt"/>
                <a:ea typeface="+mn-ea"/>
                <a:cs typeface="+mn-cs"/>
              </a:rPr>
              <a:t>or </a:t>
            </a:r>
            <a:r>
              <a:rPr lang="en-US" sz="1200" kern="1200" baseline="0" dirty="0" smtClean="0">
                <a:solidFill>
                  <a:schemeClr val="tx1"/>
                </a:solidFill>
                <a:effectLst/>
                <a:latin typeface="+mn-lt"/>
                <a:ea typeface="+mn-ea"/>
                <a:cs typeface="+mn-cs"/>
              </a:rPr>
              <a:t>hook </a:t>
            </a:r>
            <a:r>
              <a:rPr lang="en-US" sz="1200" kern="1200" baseline="0" dirty="0" smtClean="0">
                <a:solidFill>
                  <a:schemeClr val="tx1"/>
                </a:solidFill>
                <a:effectLst/>
                <a:latin typeface="+mn-lt"/>
                <a:ea typeface="+mn-ea"/>
                <a:cs typeface="+mn-cs"/>
              </a:rPr>
              <a:t>that got these students </a:t>
            </a:r>
            <a:r>
              <a:rPr lang="en-US" sz="1200" kern="1200" baseline="0" dirty="0" smtClean="0">
                <a:solidFill>
                  <a:schemeClr val="tx1"/>
                </a:solidFill>
                <a:effectLst/>
                <a:latin typeface="+mn-lt"/>
                <a:ea typeface="+mn-ea"/>
                <a:cs typeface="+mn-cs"/>
              </a:rPr>
              <a:t>excited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eager </a:t>
            </a:r>
            <a:r>
              <a:rPr lang="en-US" sz="1200" kern="1200" baseline="0" dirty="0" smtClean="0">
                <a:solidFill>
                  <a:schemeClr val="tx1"/>
                </a:solidFill>
                <a:effectLst/>
                <a:latin typeface="+mn-lt"/>
                <a:ea typeface="+mn-ea"/>
                <a:cs typeface="+mn-cs"/>
              </a:rPr>
              <a:t>to try out the technology, learn how I got it, how it worked, and think up creative uses for it.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privacy </a:t>
            </a:r>
            <a:r>
              <a:rPr lang="en-US" sz="1200" kern="1200" baseline="0" dirty="0" smtClean="0">
                <a:solidFill>
                  <a:schemeClr val="tx1"/>
                </a:solidFill>
                <a:effectLst/>
                <a:latin typeface="+mn-lt"/>
                <a:ea typeface="+mn-ea"/>
                <a:cs typeface="+mn-cs"/>
              </a:rPr>
              <a:t>discussions weren’t the </a:t>
            </a:r>
            <a:r>
              <a:rPr lang="en-US" sz="1200" kern="1200" baseline="0" dirty="0" smtClean="0">
                <a:solidFill>
                  <a:schemeClr val="tx1"/>
                </a:solidFill>
                <a:effectLst/>
                <a:latin typeface="+mn-lt"/>
                <a:ea typeface="+mn-ea"/>
                <a:cs typeface="+mn-cs"/>
              </a:rPr>
              <a:t>stick</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participation</a:t>
            </a:r>
            <a:r>
              <a:rPr lang="en-US" sz="1200" kern="1200" baseline="0" dirty="0" smtClean="0">
                <a:solidFill>
                  <a:schemeClr val="tx1"/>
                </a:solidFill>
                <a:effectLst/>
                <a:latin typeface="+mn-lt"/>
                <a:ea typeface="+mn-ea"/>
                <a:cs typeface="+mn-cs"/>
              </a:rPr>
              <a:t>, discussion and interaction in every </a:t>
            </a:r>
            <a:r>
              <a:rPr lang="en-US" sz="1200" kern="1200" baseline="0" dirty="0" smtClean="0">
                <a:solidFill>
                  <a:schemeClr val="tx1"/>
                </a:solidFill>
                <a:effectLst/>
                <a:latin typeface="+mn-lt"/>
                <a:ea typeface="+mn-ea"/>
                <a:cs typeface="+mn-cs"/>
              </a:rPr>
              <a:t>class</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most </a:t>
            </a:r>
            <a:r>
              <a:rPr lang="en-US" sz="1200" kern="1200" baseline="0" dirty="0" smtClean="0">
                <a:solidFill>
                  <a:schemeClr val="tx1"/>
                </a:solidFill>
                <a:effectLst/>
                <a:latin typeface="+mn-lt"/>
                <a:ea typeface="+mn-ea"/>
                <a:cs typeface="+mn-cs"/>
              </a:rPr>
              <a:t>reported privacy concerns </a:t>
            </a:r>
            <a:r>
              <a:rPr lang="en-US" sz="1200" kern="1200" baseline="0" dirty="0" smtClean="0">
                <a:solidFill>
                  <a:schemeClr val="tx1"/>
                </a:solidFill>
                <a:effectLst/>
                <a:latin typeface="+mn-lt"/>
                <a:ea typeface="+mn-ea"/>
                <a:cs typeface="+mn-cs"/>
              </a:rPr>
              <a:t>people taking photos </a:t>
            </a:r>
            <a:r>
              <a:rPr lang="en-US" sz="1200" kern="1200" baseline="0" dirty="0" smtClean="0">
                <a:solidFill>
                  <a:schemeClr val="tx1"/>
                </a:solidFill>
                <a:effectLst/>
                <a:latin typeface="+mn-lt"/>
                <a:ea typeface="+mn-ea"/>
                <a:cs typeface="+mn-cs"/>
              </a:rPr>
              <a:t>without your knowledge or </a:t>
            </a:r>
            <a:r>
              <a:rPr lang="en-US" sz="1200" kern="1200" baseline="0" dirty="0" smtClean="0">
                <a:solidFill>
                  <a:schemeClr val="tx1"/>
                </a:solidFill>
                <a:effectLst/>
                <a:latin typeface="+mn-lt"/>
                <a:ea typeface="+mn-ea"/>
                <a:cs typeface="+mn-cs"/>
              </a:rPr>
              <a:t>consent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students need to </a:t>
            </a:r>
            <a:r>
              <a:rPr lang="en-US" sz="1200" kern="1200" baseline="0" dirty="0" smtClean="0">
                <a:solidFill>
                  <a:schemeClr val="tx1"/>
                </a:solidFill>
                <a:effectLst/>
                <a:latin typeface="+mn-lt"/>
                <a:ea typeface="+mn-ea"/>
                <a:cs typeface="+mn-cs"/>
              </a:rPr>
              <a:t>think critically about this </a:t>
            </a:r>
            <a:r>
              <a:rPr lang="en-US" sz="1200" kern="1200" baseline="0" dirty="0" smtClean="0">
                <a:solidFill>
                  <a:schemeClr val="tx1"/>
                </a:solidFill>
                <a:effectLst/>
                <a:latin typeface="+mn-lt"/>
                <a:ea typeface="+mn-ea"/>
                <a:cs typeface="+mn-cs"/>
              </a:rPr>
              <a:t>reaction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mirrors </a:t>
            </a:r>
            <a:r>
              <a:rPr lang="en-US" sz="1200" kern="1200" baseline="0" dirty="0" smtClean="0">
                <a:solidFill>
                  <a:schemeClr val="tx1"/>
                </a:solidFill>
                <a:effectLst/>
                <a:latin typeface="+mn-lt"/>
                <a:ea typeface="+mn-ea"/>
                <a:cs typeface="+mn-cs"/>
              </a:rPr>
              <a:t>“what if” </a:t>
            </a:r>
            <a:r>
              <a:rPr lang="en-US" sz="1200" kern="1200" baseline="0" dirty="0" smtClean="0">
                <a:solidFill>
                  <a:schemeClr val="tx1"/>
                </a:solidFill>
                <a:effectLst/>
                <a:latin typeface="+mn-lt"/>
                <a:ea typeface="+mn-ea"/>
                <a:cs typeface="+mn-cs"/>
              </a:rPr>
              <a:t>knee jerk reactions about new technology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Glass </a:t>
            </a:r>
            <a:r>
              <a:rPr lang="en-US" sz="1200" kern="1200" baseline="0" dirty="0" smtClean="0">
                <a:solidFill>
                  <a:schemeClr val="tx1"/>
                </a:solidFill>
                <a:effectLst/>
                <a:latin typeface="+mn-lt"/>
                <a:ea typeface="+mn-ea"/>
                <a:cs typeface="+mn-cs"/>
              </a:rPr>
              <a:t>isn’t the problem </a:t>
            </a:r>
            <a:r>
              <a:rPr lang="en-US" sz="1200" kern="1200" baseline="0" dirty="0" smtClean="0">
                <a:solidFill>
                  <a:schemeClr val="tx1"/>
                </a:solidFill>
                <a:effectLst/>
                <a:latin typeface="+mn-lt"/>
                <a:ea typeface="+mn-ea"/>
                <a:cs typeface="+mn-cs"/>
              </a:rPr>
              <a:t>here.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P</a:t>
            </a:r>
            <a:r>
              <a:rPr lang="en-US" sz="1200" kern="1200" dirty="0" smtClean="0">
                <a:solidFill>
                  <a:schemeClr val="tx1"/>
                </a:solidFill>
                <a:effectLst/>
                <a:latin typeface="+mn-lt"/>
                <a:ea typeface="+mn-ea"/>
                <a:cs typeface="+mn-cs"/>
              </a:rPr>
              <a:t>eople </a:t>
            </a:r>
            <a:r>
              <a:rPr lang="en-US" sz="1200" kern="1200" dirty="0" smtClean="0">
                <a:solidFill>
                  <a:schemeClr val="tx1"/>
                </a:solidFill>
                <a:effectLst/>
                <a:latin typeface="+mn-lt"/>
                <a:ea typeface="+mn-ea"/>
                <a:cs typeface="+mn-cs"/>
              </a:rPr>
              <a:t>can already take pictures of you without your knowledge. They can use a cell phone when you’re in a public place.</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15</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 about technology </a:t>
            </a:r>
            <a:r>
              <a:rPr lang="en-US" sz="1200" kern="1200" dirty="0" smtClean="0">
                <a:solidFill>
                  <a:schemeClr val="tx1"/>
                </a:solidFill>
                <a:effectLst/>
                <a:latin typeface="+mn-lt"/>
                <a:ea typeface="+mn-ea"/>
                <a:cs typeface="+mn-cs"/>
              </a:rPr>
              <a:t>at </a:t>
            </a:r>
            <a:r>
              <a:rPr lang="en-US" sz="1200" kern="1200" dirty="0" smtClean="0">
                <a:solidFill>
                  <a:schemeClr val="tx1"/>
                </a:solidFill>
                <a:effectLst/>
                <a:latin typeface="+mn-lt"/>
                <a:ea typeface="+mn-ea"/>
                <a:cs typeface="+mn-cs"/>
              </a:rPr>
              <a:t>all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telephoto </a:t>
            </a:r>
            <a:r>
              <a:rPr lang="en-US" sz="1200" kern="1200" dirty="0" smtClean="0">
                <a:solidFill>
                  <a:schemeClr val="tx1"/>
                </a:solidFill>
                <a:effectLst/>
                <a:latin typeface="+mn-lt"/>
                <a:ea typeface="+mn-ea"/>
                <a:cs typeface="+mn-cs"/>
              </a:rPr>
              <a:t>lens when you’re in a private </a:t>
            </a:r>
            <a:r>
              <a:rPr lang="en-US" sz="1200" kern="1200" dirty="0" smtClean="0">
                <a:solidFill>
                  <a:schemeClr val="tx1"/>
                </a:solidFill>
                <a:effectLst/>
                <a:latin typeface="+mn-lt"/>
                <a:ea typeface="+mn-ea"/>
                <a:cs typeface="+mn-cs"/>
              </a:rPr>
              <a:t>place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fear</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of photography via Glass is</a:t>
            </a:r>
            <a:r>
              <a:rPr lang="en-US" sz="1200" kern="1200" dirty="0" smtClean="0">
                <a:solidFill>
                  <a:schemeClr val="tx1"/>
                </a:solidFill>
                <a:effectLst/>
                <a:latin typeface="+mn-lt"/>
                <a:ea typeface="+mn-ea"/>
                <a:cs typeface="+mn-cs"/>
              </a:rPr>
              <a:t> not really about the photography, and it’s not really about the </a:t>
            </a:r>
            <a:r>
              <a:rPr lang="en-US" sz="1200" kern="1200" dirty="0" smtClean="0">
                <a:solidFill>
                  <a:schemeClr val="tx1"/>
                </a:solidFill>
                <a:effectLst/>
                <a:latin typeface="+mn-lt"/>
                <a:ea typeface="+mn-ea"/>
                <a:cs typeface="+mn-cs"/>
              </a:rPr>
              <a:t>Glass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Instead</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three </a:t>
            </a:r>
            <a:r>
              <a:rPr lang="en-US" sz="1200" kern="1200" dirty="0" smtClean="0">
                <a:solidFill>
                  <a:schemeClr val="tx1"/>
                </a:solidFill>
                <a:effectLst/>
                <a:latin typeface="+mn-lt"/>
                <a:ea typeface="+mn-ea"/>
                <a:cs typeface="+mn-cs"/>
              </a:rPr>
              <a:t>things that it’s really about:</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16</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Instantaneous dissemination</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17</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persistence </a:t>
            </a:r>
            <a:r>
              <a:rPr lang="en-US" sz="1200" kern="1200" baseline="0" dirty="0" smtClean="0">
                <a:solidFill>
                  <a:schemeClr val="tx1"/>
                </a:solidFill>
                <a:effectLst/>
                <a:latin typeface="+mn-lt"/>
                <a:ea typeface="+mn-ea"/>
                <a:cs typeface="+mn-cs"/>
              </a:rPr>
              <a:t>of online data</a:t>
            </a:r>
            <a:r>
              <a:rPr lang="en-US" sz="1200" kern="1200" baseline="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18</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ease </a:t>
            </a:r>
            <a:r>
              <a:rPr lang="en-US" sz="1200" kern="1200" dirty="0" smtClean="0">
                <a:solidFill>
                  <a:schemeClr val="tx1"/>
                </a:solidFill>
                <a:effectLst/>
                <a:latin typeface="+mn-lt"/>
                <a:ea typeface="+mn-ea"/>
                <a:cs typeface="+mn-cs"/>
              </a:rPr>
              <a:t>of </a:t>
            </a:r>
            <a:r>
              <a:rPr lang="en-US" sz="1200" kern="1200" dirty="0" smtClean="0">
                <a:solidFill>
                  <a:schemeClr val="tx1"/>
                </a:solidFill>
                <a:effectLst/>
                <a:latin typeface="+mn-lt"/>
                <a:ea typeface="+mn-ea"/>
                <a:cs typeface="+mn-cs"/>
              </a:rPr>
              <a:t>search</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19</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Explorer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8000 </a:t>
            </a:r>
            <a:r>
              <a:rPr lang="en-US" sz="1200" kern="1200" dirty="0" smtClean="0">
                <a:solidFill>
                  <a:schemeClr val="tx1"/>
                </a:solidFill>
                <a:effectLst/>
                <a:latin typeface="+mn-lt"/>
                <a:ea typeface="+mn-ea"/>
                <a:cs typeface="+mn-cs"/>
              </a:rPr>
              <a:t>people </a:t>
            </a:r>
            <a:r>
              <a:rPr lang="en-US" sz="1200" kern="1200" dirty="0" smtClean="0">
                <a:solidFill>
                  <a:schemeClr val="tx1"/>
                </a:solidFill>
                <a:effectLst/>
                <a:latin typeface="+mn-lt"/>
                <a:ea typeface="+mn-ea"/>
                <a:cs typeface="+mn-cs"/>
              </a:rPr>
              <a:t>using </a:t>
            </a:r>
            <a:r>
              <a:rPr lang="en-US" sz="1200" kern="1200" dirty="0" smtClean="0">
                <a:solidFill>
                  <a:schemeClr val="tx1"/>
                </a:solidFill>
                <a:effectLst/>
                <a:latin typeface="+mn-lt"/>
                <a:ea typeface="+mn-ea"/>
                <a:cs typeface="+mn-cs"/>
              </a:rPr>
              <a:t>and beta test Google’s latest consumer </a:t>
            </a:r>
            <a:r>
              <a:rPr lang="en-US" sz="1200" kern="1200" dirty="0" smtClean="0">
                <a:solidFill>
                  <a:schemeClr val="tx1"/>
                </a:solidFill>
                <a:effectLst/>
                <a:latin typeface="+mn-lt"/>
                <a:ea typeface="+mn-ea"/>
                <a:cs typeface="+mn-cs"/>
              </a:rPr>
              <a:t>technology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interested </a:t>
            </a:r>
            <a:r>
              <a:rPr lang="en-US" sz="1200" kern="1200" dirty="0" smtClean="0">
                <a:solidFill>
                  <a:schemeClr val="tx1"/>
                </a:solidFill>
                <a:effectLst/>
                <a:latin typeface="+mn-lt"/>
                <a:ea typeface="+mn-ea"/>
                <a:cs typeface="+mn-cs"/>
              </a:rPr>
              <a:t>in how people perceive new </a:t>
            </a:r>
            <a:r>
              <a:rPr lang="en-US" sz="1200" kern="1200" dirty="0" smtClean="0">
                <a:solidFill>
                  <a:schemeClr val="tx1"/>
                </a:solidFill>
                <a:effectLst/>
                <a:latin typeface="+mn-lt"/>
                <a:ea typeface="+mn-ea"/>
                <a:cs typeface="+mn-cs"/>
              </a:rPr>
              <a:t>technology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interested </a:t>
            </a:r>
            <a:r>
              <a:rPr lang="en-US" sz="1200" kern="1200" dirty="0" smtClean="0">
                <a:solidFill>
                  <a:schemeClr val="tx1"/>
                </a:solidFill>
                <a:effectLst/>
                <a:latin typeface="+mn-lt"/>
                <a:ea typeface="+mn-ea"/>
                <a:cs typeface="+mn-cs"/>
              </a:rPr>
              <a:t>in library services and education methods using new </a:t>
            </a:r>
            <a:r>
              <a:rPr lang="en-US" sz="1200" kern="1200" dirty="0" smtClean="0">
                <a:solidFill>
                  <a:schemeClr val="tx1"/>
                </a:solidFill>
                <a:effectLst/>
                <a:latin typeface="+mn-lt"/>
                <a:ea typeface="+mn-ea"/>
                <a:cs typeface="+mn-cs"/>
              </a:rPr>
              <a:t>technology</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selection process</a:t>
            </a:r>
            <a:endParaRPr lang="en-US" dirty="0" smtClean="0"/>
          </a:p>
        </p:txBody>
      </p:sp>
      <p:sp>
        <p:nvSpPr>
          <p:cNvPr id="4" name="Slide Number Placeholder 3"/>
          <p:cNvSpPr>
            <a:spLocks noGrp="1"/>
          </p:cNvSpPr>
          <p:nvPr>
            <p:ph type="sldNum" sz="quarter" idx="10"/>
          </p:nvPr>
        </p:nvSpPr>
        <p:spPr/>
        <p:txBody>
          <a:bodyPr/>
          <a:lstStyle/>
          <a:p>
            <a:fld id="{294130FC-6667-A14F-AFD5-82B12269EA1A}" type="slidenum">
              <a:rPr lang="en-US" smtClean="0"/>
              <a:t>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objections</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I </a:t>
            </a:r>
            <a:r>
              <a:rPr lang="en-US" sz="1200" kern="1200" dirty="0" smtClean="0">
                <a:solidFill>
                  <a:schemeClr val="tx1"/>
                </a:solidFill>
                <a:effectLst/>
                <a:latin typeface="+mn-lt"/>
                <a:ea typeface="+mn-ea"/>
                <a:cs typeface="+mn-cs"/>
              </a:rPr>
              <a:t>don’t like putting all my eggs in one </a:t>
            </a:r>
            <a:r>
              <a:rPr lang="en-US" sz="1200" kern="1200" dirty="0" smtClean="0">
                <a:solidFill>
                  <a:schemeClr val="tx1"/>
                </a:solidFill>
                <a:effectLst/>
                <a:latin typeface="+mn-lt"/>
                <a:ea typeface="+mn-ea"/>
                <a:cs typeface="+mn-cs"/>
              </a:rPr>
              <a:t>basket</a:t>
            </a:r>
          </a:p>
          <a:p>
            <a:r>
              <a:rPr lang="en-US" sz="1200" kern="1200" dirty="0" smtClean="0">
                <a:solidFill>
                  <a:schemeClr val="tx1"/>
                </a:solidFill>
                <a:effectLst/>
                <a:latin typeface="+mn-lt"/>
                <a:ea typeface="+mn-ea"/>
                <a:cs typeface="+mn-cs"/>
              </a:rPr>
              <a:t>scatter </a:t>
            </a:r>
            <a:r>
              <a:rPr lang="en-US" sz="1200" kern="1200" dirty="0" smtClean="0">
                <a:solidFill>
                  <a:schemeClr val="tx1"/>
                </a:solidFill>
                <a:effectLst/>
                <a:latin typeface="+mn-lt"/>
                <a:ea typeface="+mn-ea"/>
                <a:cs typeface="+mn-cs"/>
              </a:rPr>
              <a:t>my online</a:t>
            </a:r>
            <a:r>
              <a:rPr lang="en-US" sz="1200" kern="1200" baseline="0" dirty="0" smtClean="0">
                <a:solidFill>
                  <a:schemeClr val="tx1"/>
                </a:solidFill>
                <a:effectLst/>
                <a:latin typeface="+mn-lt"/>
                <a:ea typeface="+mn-ea"/>
                <a:cs typeface="+mn-cs"/>
              </a:rPr>
              <a:t> and computing experience and </a:t>
            </a:r>
            <a:r>
              <a:rPr lang="en-US" sz="1200" kern="1200" dirty="0" smtClean="0">
                <a:solidFill>
                  <a:schemeClr val="tx1"/>
                </a:solidFill>
                <a:effectLst/>
                <a:latin typeface="+mn-lt"/>
                <a:ea typeface="+mn-ea"/>
                <a:cs typeface="+mn-cs"/>
              </a:rPr>
              <a:t> spread my digital life </a:t>
            </a:r>
            <a:r>
              <a:rPr lang="en-US" sz="1200" kern="1200" dirty="0" smtClean="0">
                <a:solidFill>
                  <a:schemeClr val="tx1"/>
                </a:solidFill>
                <a:effectLst/>
                <a:latin typeface="+mn-lt"/>
                <a:ea typeface="+mn-ea"/>
                <a:cs typeface="+mn-cs"/>
              </a:rPr>
              <a:t>around</a:t>
            </a:r>
          </a:p>
          <a:p>
            <a:r>
              <a:rPr lang="en-US" sz="1200" kern="1200" dirty="0" smtClean="0">
                <a:solidFill>
                  <a:schemeClr val="tx1"/>
                </a:solidFill>
                <a:effectLst/>
                <a:latin typeface="+mn-lt"/>
                <a:ea typeface="+mn-ea"/>
                <a:cs typeface="+mn-cs"/>
              </a:rPr>
              <a:t>Glass</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wants you to put all your eggs in Google’s basket</a:t>
            </a:r>
            <a:r>
              <a:rPr lang="en-US" sz="1200" kern="1200" baseline="0" dirty="0" smtClean="0">
                <a:solidFill>
                  <a:schemeClr val="tx1"/>
                </a:solidFill>
                <a:effectLst/>
                <a:latin typeface="+mn-lt"/>
                <a:ea typeface="+mn-ea"/>
                <a:cs typeface="+mn-cs"/>
              </a:rPr>
              <a:t>.</a:t>
            </a:r>
          </a:p>
          <a:p>
            <a:r>
              <a:rPr lang="en-US" sz="1200" kern="1200" baseline="0" dirty="0" smtClean="0">
                <a:solidFill>
                  <a:schemeClr val="tx1"/>
                </a:solidFill>
                <a:effectLst/>
                <a:latin typeface="+mn-lt"/>
                <a:ea typeface="+mn-ea"/>
                <a:cs typeface="+mn-cs"/>
              </a:rPr>
              <a:t>discuss reliance on Google</a:t>
            </a:r>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20</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Glass </a:t>
            </a:r>
            <a:r>
              <a:rPr lang="en-US" sz="1200" kern="1200" baseline="0" dirty="0" smtClean="0">
                <a:solidFill>
                  <a:schemeClr val="tx1"/>
                </a:solidFill>
                <a:effectLst/>
                <a:latin typeface="+mn-lt"/>
                <a:ea typeface="+mn-ea"/>
                <a:cs typeface="+mn-cs"/>
              </a:rPr>
              <a:t>prioritizes Google’s tools and services.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Google</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account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automatically </a:t>
            </a:r>
            <a:r>
              <a:rPr lang="en-US" sz="1200" kern="1200" dirty="0" smtClean="0">
                <a:solidFill>
                  <a:schemeClr val="tx1"/>
                </a:solidFill>
                <a:effectLst/>
                <a:latin typeface="+mn-lt"/>
                <a:ea typeface="+mn-ea"/>
                <a:cs typeface="+mn-cs"/>
              </a:rPr>
              <a:t>uploads your photos and videos to your Google+ account.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21</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touchpad, swipe forward </a:t>
            </a:r>
            <a:r>
              <a:rPr lang="en-US" sz="1200" kern="1200" baseline="0" dirty="0" smtClean="0">
                <a:solidFill>
                  <a:schemeClr val="tx1"/>
                </a:solidFill>
                <a:effectLst/>
                <a:latin typeface="+mn-lt"/>
                <a:ea typeface="+mn-ea"/>
                <a:cs typeface="+mn-cs"/>
              </a:rPr>
              <a:t>and </a:t>
            </a:r>
            <a:r>
              <a:rPr lang="en-US" sz="1200" kern="1200" baseline="0" dirty="0" smtClean="0">
                <a:solidFill>
                  <a:schemeClr val="tx1"/>
                </a:solidFill>
                <a:effectLst/>
                <a:latin typeface="+mn-lt"/>
                <a:ea typeface="+mn-ea"/>
                <a:cs typeface="+mn-cs"/>
              </a:rPr>
              <a:t>backward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swipe </a:t>
            </a:r>
            <a:r>
              <a:rPr lang="en-US" sz="1200" kern="1200" baseline="0" dirty="0" smtClean="0">
                <a:solidFill>
                  <a:schemeClr val="tx1"/>
                </a:solidFill>
                <a:effectLst/>
                <a:latin typeface="+mn-lt"/>
                <a:ea typeface="+mn-ea"/>
                <a:cs typeface="+mn-cs"/>
              </a:rPr>
              <a:t>down to go back to the Glass Welcome </a:t>
            </a:r>
            <a:r>
              <a:rPr lang="en-US" sz="1200" kern="1200" baseline="0" dirty="0" smtClean="0">
                <a:solidFill>
                  <a:schemeClr val="tx1"/>
                </a:solidFill>
                <a:effectLst/>
                <a:latin typeface="+mn-lt"/>
                <a:ea typeface="+mn-ea"/>
                <a:cs typeface="+mn-cs"/>
              </a:rPr>
              <a:t>screen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tap to </a:t>
            </a:r>
            <a:r>
              <a:rPr lang="en-US" sz="1200" kern="1200" baseline="0" dirty="0" smtClean="0">
                <a:solidFill>
                  <a:schemeClr val="tx1"/>
                </a:solidFill>
                <a:effectLst/>
                <a:latin typeface="+mn-lt"/>
                <a:ea typeface="+mn-ea"/>
                <a:cs typeface="+mn-cs"/>
              </a:rPr>
              <a:t>select </a:t>
            </a:r>
            <a:r>
              <a:rPr lang="en-US" sz="1200" kern="1200" baseline="0" dirty="0" smtClean="0">
                <a:solidFill>
                  <a:schemeClr val="tx1"/>
                </a:solidFill>
                <a:effectLst/>
                <a:latin typeface="+mn-lt"/>
                <a:ea typeface="+mn-ea"/>
                <a:cs typeface="+mn-cs"/>
              </a:rPr>
              <a:t>something</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easy to </a:t>
            </a:r>
            <a:r>
              <a:rPr lang="en-US" sz="1200" kern="1200" baseline="0" dirty="0" smtClean="0">
                <a:solidFill>
                  <a:schemeClr val="tx1"/>
                </a:solidFill>
                <a:effectLst/>
                <a:latin typeface="+mn-lt"/>
                <a:ea typeface="+mn-ea"/>
                <a:cs typeface="+mn-cs"/>
              </a:rPr>
              <a:t>get these gestures mixed </a:t>
            </a:r>
            <a:r>
              <a:rPr lang="en-US" sz="1200" kern="1200" baseline="0" dirty="0" smtClean="0">
                <a:solidFill>
                  <a:schemeClr val="tx1"/>
                </a:solidFill>
                <a:effectLst/>
                <a:latin typeface="+mn-lt"/>
                <a:ea typeface="+mn-ea"/>
                <a:cs typeface="+mn-cs"/>
              </a:rPr>
              <a:t>up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muscle </a:t>
            </a:r>
            <a:r>
              <a:rPr lang="en-US" sz="1200" kern="1200" baseline="0" dirty="0" smtClean="0">
                <a:solidFill>
                  <a:schemeClr val="tx1"/>
                </a:solidFill>
                <a:effectLst/>
                <a:latin typeface="+mn-lt"/>
                <a:ea typeface="+mn-ea"/>
                <a:cs typeface="+mn-cs"/>
              </a:rPr>
              <a:t>memory that makes people want to tap the </a:t>
            </a:r>
            <a:r>
              <a:rPr lang="en-US" sz="1200" kern="1200" baseline="0" dirty="0" smtClean="0">
                <a:solidFill>
                  <a:schemeClr val="tx1"/>
                </a:solidFill>
                <a:effectLst/>
                <a:latin typeface="+mn-lt"/>
                <a:ea typeface="+mn-ea"/>
                <a:cs typeface="+mn-cs"/>
              </a:rPr>
              <a:t>touchpad - easy </a:t>
            </a:r>
            <a:r>
              <a:rPr lang="en-US" sz="1200" kern="1200" baseline="0" dirty="0" smtClean="0">
                <a:solidFill>
                  <a:schemeClr val="tx1"/>
                </a:solidFill>
                <a:effectLst/>
                <a:latin typeface="+mn-lt"/>
                <a:ea typeface="+mn-ea"/>
                <a:cs typeface="+mn-cs"/>
              </a:rPr>
              <a:t>to take a picture and accidentally tap it, which selects it and tap again, which uploads it. </a:t>
            </a:r>
            <a:r>
              <a:rPr lang="en-US" sz="1200" kern="1200" dirty="0" smtClean="0">
                <a:solidFill>
                  <a:schemeClr val="tx1"/>
                </a:solidFill>
                <a:effectLst/>
                <a:latin typeface="+mn-lt"/>
                <a:ea typeface="+mn-ea"/>
                <a:cs typeface="+mn-cs"/>
              </a:rPr>
              <a:t>Glass </a:t>
            </a:r>
            <a:r>
              <a:rPr lang="en-US" sz="1200" kern="1200" dirty="0" smtClean="0">
                <a:solidFill>
                  <a:schemeClr val="tx1"/>
                </a:solidFill>
                <a:effectLst/>
                <a:latin typeface="+mn-lt"/>
                <a:ea typeface="+mn-ea"/>
                <a:cs typeface="+mn-cs"/>
              </a:rPr>
              <a:t>is tied to my personal Google account, which means my personal email and my personal G+ page. One wrong tap, and I could be sharing the</a:t>
            </a:r>
            <a:r>
              <a:rPr lang="en-US" sz="1200" kern="1200" baseline="0" dirty="0" smtClean="0">
                <a:solidFill>
                  <a:schemeClr val="tx1"/>
                </a:solidFill>
                <a:effectLst/>
                <a:latin typeface="+mn-lt"/>
                <a:ea typeface="+mn-ea"/>
                <a:cs typeface="+mn-cs"/>
              </a:rPr>
              <a:t> wrong thing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apps - </a:t>
            </a:r>
            <a:r>
              <a:rPr lang="en-US"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Glassware.</a:t>
            </a:r>
            <a:r>
              <a:rPr lang="en-US" sz="1200" kern="1200" baseline="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adding apps </a:t>
            </a:r>
            <a:r>
              <a:rPr lang="en-US" sz="1200" kern="1200" baseline="0" dirty="0" smtClean="0">
                <a:solidFill>
                  <a:schemeClr val="tx1"/>
                </a:solidFill>
                <a:effectLst/>
                <a:latin typeface="+mn-lt"/>
                <a:ea typeface="+mn-ea"/>
                <a:cs typeface="+mn-cs"/>
              </a:rPr>
              <a:t>to </a:t>
            </a:r>
            <a:r>
              <a:rPr lang="en-US" sz="1200" kern="1200" baseline="0" dirty="0" smtClean="0">
                <a:solidFill>
                  <a:schemeClr val="tx1"/>
                </a:solidFill>
                <a:effectLst/>
                <a:latin typeface="+mn-lt"/>
                <a:ea typeface="+mn-ea"/>
                <a:cs typeface="+mn-cs"/>
              </a:rPr>
              <a:t>Glass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conversation </a:t>
            </a:r>
            <a:r>
              <a:rPr lang="en-US" sz="1200" kern="1200" baseline="0" dirty="0" smtClean="0">
                <a:solidFill>
                  <a:schemeClr val="tx1"/>
                </a:solidFill>
                <a:effectLst/>
                <a:latin typeface="+mn-lt"/>
                <a:ea typeface="+mn-ea"/>
                <a:cs typeface="+mn-cs"/>
              </a:rPr>
              <a:t>about privacy with </a:t>
            </a:r>
            <a:r>
              <a:rPr lang="en-US" sz="1200" kern="1200" baseline="0" dirty="0" smtClean="0">
                <a:solidFill>
                  <a:schemeClr val="tx1"/>
                </a:solidFill>
                <a:effectLst/>
                <a:latin typeface="+mn-lt"/>
                <a:ea typeface="+mn-ea"/>
                <a:cs typeface="+mn-cs"/>
              </a:rPr>
              <a:t>students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Wall </a:t>
            </a:r>
            <a:r>
              <a:rPr lang="en-US" sz="1200" kern="1200" baseline="0" dirty="0" smtClean="0">
                <a:solidFill>
                  <a:schemeClr val="tx1"/>
                </a:solidFill>
                <a:effectLst/>
                <a:latin typeface="+mn-lt"/>
                <a:ea typeface="+mn-ea"/>
                <a:cs typeface="+mn-cs"/>
              </a:rPr>
              <a:t>Street Journal </a:t>
            </a:r>
            <a:r>
              <a:rPr lang="en-US"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What they Know”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Students </a:t>
            </a:r>
            <a:r>
              <a:rPr lang="en-US" sz="1200" kern="1200" baseline="0" dirty="0" smtClean="0">
                <a:solidFill>
                  <a:schemeClr val="tx1"/>
                </a:solidFill>
                <a:effectLst/>
                <a:latin typeface="+mn-lt"/>
                <a:ea typeface="+mn-ea"/>
                <a:cs typeface="+mn-cs"/>
              </a:rPr>
              <a:t>vaguely aware that this happens when browsing the web online. But they were largely unaware this practice exists with mobile apps, much less with Glass apps.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discussion </a:t>
            </a:r>
            <a:r>
              <a:rPr lang="en-US" sz="1200" kern="1200" dirty="0" smtClean="0">
                <a:solidFill>
                  <a:schemeClr val="tx1"/>
                </a:solidFill>
                <a:effectLst/>
                <a:latin typeface="+mn-lt"/>
                <a:ea typeface="+mn-ea"/>
                <a:cs typeface="+mn-cs"/>
              </a:rPr>
              <a:t>about privacy policies,</a:t>
            </a:r>
            <a:r>
              <a:rPr lang="en-US" sz="1200" kern="1200" baseline="0" dirty="0" smtClean="0">
                <a:solidFill>
                  <a:schemeClr val="tx1"/>
                </a:solidFill>
                <a:effectLst/>
                <a:latin typeface="+mn-lt"/>
                <a:ea typeface="+mn-ea"/>
                <a:cs typeface="+mn-cs"/>
              </a:rPr>
              <a:t> both on websites but especially on mobile apps.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no specific </a:t>
            </a:r>
            <a:r>
              <a:rPr lang="en-US" sz="1200" kern="1200" baseline="0" dirty="0" smtClean="0">
                <a:solidFill>
                  <a:schemeClr val="tx1"/>
                </a:solidFill>
                <a:effectLst/>
                <a:latin typeface="+mn-lt"/>
                <a:ea typeface="+mn-ea"/>
                <a:cs typeface="+mn-cs"/>
              </a:rPr>
              <a:t>to Glass, but Glass is the </a:t>
            </a:r>
            <a:r>
              <a:rPr lang="en-US" sz="1200" kern="1200" baseline="0" dirty="0" smtClean="0">
                <a:solidFill>
                  <a:schemeClr val="tx1"/>
                </a:solidFill>
                <a:effectLst/>
                <a:latin typeface="+mn-lt"/>
                <a:ea typeface="+mn-ea"/>
                <a:cs typeface="+mn-cs"/>
              </a:rPr>
              <a:t>hook</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more </a:t>
            </a:r>
            <a:r>
              <a:rPr lang="en-US" sz="1200" kern="1200" baseline="0" dirty="0" smtClean="0">
                <a:solidFill>
                  <a:schemeClr val="tx1"/>
                </a:solidFill>
                <a:effectLst/>
                <a:latin typeface="+mn-lt"/>
                <a:ea typeface="+mn-ea"/>
                <a:cs typeface="+mn-cs"/>
              </a:rPr>
              <a:t>difficult to get students interested in privacy policies when you’re holding mobile phone in your hand and waving it in front of them. The mobile phone is technology they’re all familiar with and take for </a:t>
            </a:r>
            <a:r>
              <a:rPr lang="en-US" sz="1200" kern="1200" baseline="0" dirty="0" smtClean="0">
                <a:solidFill>
                  <a:schemeClr val="tx1"/>
                </a:solidFill>
                <a:effectLst/>
                <a:latin typeface="+mn-lt"/>
                <a:ea typeface="+mn-ea"/>
                <a:cs typeface="+mn-cs"/>
              </a:rPr>
              <a:t>granted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25</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discussion </a:t>
            </a:r>
            <a:r>
              <a:rPr lang="en-US" sz="1200" kern="1200" baseline="0" dirty="0" smtClean="0">
                <a:solidFill>
                  <a:schemeClr val="tx1"/>
                </a:solidFill>
                <a:effectLst/>
                <a:latin typeface="+mn-lt"/>
                <a:ea typeface="+mn-ea"/>
                <a:cs typeface="+mn-cs"/>
              </a:rPr>
              <a:t>of privacy policies allowed us to talk about our decisions to </a:t>
            </a:r>
            <a:r>
              <a:rPr lang="en-US" sz="1200" kern="1200" dirty="0" smtClean="0">
                <a:solidFill>
                  <a:schemeClr val="tx1"/>
                </a:solidFill>
                <a:effectLst/>
                <a:latin typeface="+mn-lt"/>
                <a:ea typeface="+mn-ea"/>
                <a:cs typeface="+mn-cs"/>
              </a:rPr>
              <a:t>trade privacy for </a:t>
            </a:r>
            <a:r>
              <a:rPr lang="en-US" sz="1200" kern="1200" dirty="0" smtClean="0">
                <a:solidFill>
                  <a:schemeClr val="tx1"/>
                </a:solidFill>
                <a:effectLst/>
                <a:latin typeface="+mn-lt"/>
                <a:ea typeface="+mn-ea"/>
                <a:cs typeface="+mn-cs"/>
              </a:rPr>
              <a:t>convenience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don’t </a:t>
            </a:r>
            <a:r>
              <a:rPr lang="en-US" sz="1200" kern="1200" dirty="0" smtClean="0">
                <a:solidFill>
                  <a:schemeClr val="tx1"/>
                </a:solidFill>
                <a:effectLst/>
                <a:latin typeface="+mn-lt"/>
                <a:ea typeface="+mn-ea"/>
                <a:cs typeface="+mn-cs"/>
              </a:rPr>
              <a:t>read them, but we know they’re there. We want the product, the service, the </a:t>
            </a:r>
            <a:r>
              <a:rPr lang="en-US" sz="1200" kern="1200" dirty="0" smtClean="0">
                <a:solidFill>
                  <a:schemeClr val="tx1"/>
                </a:solidFill>
                <a:effectLst/>
                <a:latin typeface="+mn-lt"/>
                <a:ea typeface="+mn-ea"/>
                <a:cs typeface="+mn-cs"/>
              </a:rPr>
              <a:t>tool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knowingly </a:t>
            </a:r>
            <a:r>
              <a:rPr lang="en-US" sz="1200" kern="1200" dirty="0" smtClean="0">
                <a:solidFill>
                  <a:schemeClr val="tx1"/>
                </a:solidFill>
                <a:effectLst/>
                <a:latin typeface="+mn-lt"/>
                <a:ea typeface="+mn-ea"/>
                <a:cs typeface="+mn-cs"/>
              </a:rPr>
              <a:t>sign up for the service and provide our information, even though we might not be aware of how that information will be used.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remind </a:t>
            </a:r>
            <a:r>
              <a:rPr lang="en-US" sz="1200" kern="1200" dirty="0" smtClean="0">
                <a:solidFill>
                  <a:schemeClr val="tx1"/>
                </a:solidFill>
                <a:effectLst/>
                <a:latin typeface="+mn-lt"/>
                <a:ea typeface="+mn-ea"/>
                <a:cs typeface="+mn-cs"/>
              </a:rPr>
              <a:t>students and let them really consider just how much we live our</a:t>
            </a:r>
            <a:r>
              <a:rPr lang="en-US" sz="1200" kern="1200" baseline="0" dirty="0" smtClean="0">
                <a:solidFill>
                  <a:schemeClr val="tx1"/>
                </a:solidFill>
                <a:effectLst/>
                <a:latin typeface="+mn-lt"/>
                <a:ea typeface="+mn-ea"/>
                <a:cs typeface="+mn-cs"/>
              </a:rPr>
              <a:t> lives online and just how much information we willingly put out there: social media, flight reservations, shopping + product reviews, prescription drugs, bank statements, medical records, location data, taxes.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26</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don’t </a:t>
            </a:r>
            <a:r>
              <a:rPr lang="en-US" sz="1200" kern="1200" dirty="0" smtClean="0">
                <a:solidFill>
                  <a:schemeClr val="tx1"/>
                </a:solidFill>
                <a:effectLst/>
                <a:latin typeface="+mn-lt"/>
                <a:ea typeface="+mn-ea"/>
                <a:cs typeface="+mn-cs"/>
              </a:rPr>
              <a:t>understand the long term consequences of</a:t>
            </a:r>
            <a:r>
              <a:rPr lang="en-US" sz="1200" kern="1200" baseline="0" dirty="0" smtClean="0">
                <a:solidFill>
                  <a:schemeClr val="tx1"/>
                </a:solidFill>
                <a:effectLst/>
                <a:latin typeface="+mn-lt"/>
                <a:ea typeface="+mn-ea"/>
                <a:cs typeface="+mn-cs"/>
              </a:rPr>
              <a:t> all this information about us being “out </a:t>
            </a:r>
            <a:r>
              <a:rPr lang="en-US" sz="1200" kern="1200" baseline="0" dirty="0" smtClean="0">
                <a:solidFill>
                  <a:schemeClr val="tx1"/>
                </a:solidFill>
                <a:effectLst/>
                <a:latin typeface="+mn-lt"/>
                <a:ea typeface="+mn-ea"/>
                <a:cs typeface="+mn-cs"/>
              </a:rPr>
              <a:t>there”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grooming </a:t>
            </a:r>
            <a:r>
              <a:rPr lang="en-US" sz="1200" kern="1200" dirty="0" smtClean="0">
                <a:solidFill>
                  <a:schemeClr val="tx1"/>
                </a:solidFill>
                <a:effectLst/>
                <a:latin typeface="+mn-lt"/>
                <a:ea typeface="+mn-ea"/>
                <a:cs typeface="+mn-cs"/>
              </a:rPr>
              <a:t>our “online persona,” and this is particularly true of the juniors</a:t>
            </a:r>
            <a:r>
              <a:rPr lang="en-US" sz="1200" kern="1200" baseline="0" dirty="0" smtClean="0">
                <a:solidFill>
                  <a:schemeClr val="tx1"/>
                </a:solidFill>
                <a:effectLst/>
                <a:latin typeface="+mn-lt"/>
                <a:ea typeface="+mn-ea"/>
                <a:cs typeface="+mn-cs"/>
              </a:rPr>
              <a:t> and seniors in these IMS </a:t>
            </a:r>
            <a:r>
              <a:rPr lang="en-US" sz="1200" kern="1200" baseline="0" dirty="0" smtClean="0">
                <a:solidFill>
                  <a:schemeClr val="tx1"/>
                </a:solidFill>
                <a:effectLst/>
                <a:latin typeface="+mn-lt"/>
                <a:ea typeface="+mn-ea"/>
                <a:cs typeface="+mn-cs"/>
              </a:rPr>
              <a:t>classes - beginning </a:t>
            </a:r>
            <a:r>
              <a:rPr lang="en-US" sz="1200" kern="1200" baseline="0" dirty="0" smtClean="0">
                <a:solidFill>
                  <a:schemeClr val="tx1"/>
                </a:solidFill>
                <a:effectLst/>
                <a:latin typeface="+mn-lt"/>
                <a:ea typeface="+mn-ea"/>
                <a:cs typeface="+mn-cs"/>
              </a:rPr>
              <a:t>to look for jobs, so they are aware of how they need to appear to future </a:t>
            </a:r>
            <a:r>
              <a:rPr lang="en-US" sz="1200" kern="1200" baseline="0" dirty="0" smtClean="0">
                <a:solidFill>
                  <a:schemeClr val="tx1"/>
                </a:solidFill>
                <a:effectLst/>
                <a:latin typeface="+mn-lt"/>
                <a:ea typeface="+mn-ea"/>
                <a:cs typeface="+mn-cs"/>
              </a:rPr>
              <a:t>employers.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a:t>
            </a:r>
            <a:r>
              <a:rPr lang="en-US" sz="1200" kern="1200" dirty="0" smtClean="0">
                <a:solidFill>
                  <a:schemeClr val="tx1"/>
                </a:solidFill>
                <a:effectLst/>
                <a:latin typeface="+mn-lt"/>
                <a:ea typeface="+mn-ea"/>
                <a:cs typeface="+mn-cs"/>
              </a:rPr>
              <a:t>choose our images and words to create a portrait of ourselves online. We want to control our </a:t>
            </a:r>
            <a:r>
              <a:rPr lang="en-US" sz="1200" kern="1200" dirty="0" smtClean="0">
                <a:solidFill>
                  <a:schemeClr val="tx1"/>
                </a:solidFill>
                <a:effectLst/>
                <a:latin typeface="+mn-lt"/>
                <a:ea typeface="+mn-ea"/>
                <a:cs typeface="+mn-cs"/>
              </a:rPr>
              <a:t>images.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But </a:t>
            </a:r>
            <a:r>
              <a:rPr lang="en-US" sz="1200" kern="1200" dirty="0" smtClean="0">
                <a:solidFill>
                  <a:schemeClr val="tx1"/>
                </a:solidFill>
                <a:effectLst/>
                <a:latin typeface="+mn-lt"/>
                <a:ea typeface="+mn-ea"/>
                <a:cs typeface="+mn-cs"/>
              </a:rPr>
              <a:t>what is going on behind the scenes? Students</a:t>
            </a:r>
            <a:r>
              <a:rPr lang="en-US" sz="1200" kern="1200" baseline="0" dirty="0" smtClean="0">
                <a:solidFill>
                  <a:schemeClr val="tx1"/>
                </a:solidFill>
                <a:effectLst/>
                <a:latin typeface="+mn-lt"/>
                <a:ea typeface="+mn-ea"/>
                <a:cs typeface="+mn-cs"/>
              </a:rPr>
              <a:t> were very concerned to think about the</a:t>
            </a:r>
            <a:r>
              <a:rPr lang="en-US" sz="1200" kern="1200" dirty="0" smtClean="0">
                <a:solidFill>
                  <a:schemeClr val="tx1"/>
                </a:solidFill>
                <a:effectLst/>
                <a:latin typeface="+mn-lt"/>
                <a:ea typeface="+mn-ea"/>
                <a:cs typeface="+mn-cs"/>
              </a:rPr>
              <a:t> persona that is also being created by others on the other side of their screens. This is the persona we can’t see or control, yet it is making judgments</a:t>
            </a:r>
            <a:r>
              <a:rPr lang="en-US" sz="1200" kern="1200" baseline="0" dirty="0" smtClean="0">
                <a:solidFill>
                  <a:schemeClr val="tx1"/>
                </a:solidFill>
                <a:effectLst/>
                <a:latin typeface="+mn-lt"/>
                <a:ea typeface="+mn-ea"/>
                <a:cs typeface="+mn-cs"/>
              </a:rPr>
              <a:t> about us</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27</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a:t>
            </a:r>
            <a:r>
              <a:rPr lang="en-US" sz="1200" kern="1200" dirty="0" smtClean="0">
                <a:solidFill>
                  <a:schemeClr val="tx1"/>
                </a:solidFill>
                <a:effectLst/>
                <a:latin typeface="+mn-lt"/>
                <a:ea typeface="+mn-ea"/>
                <a:cs typeface="+mn-cs"/>
              </a:rPr>
              <a:t>has </a:t>
            </a:r>
            <a:r>
              <a:rPr lang="en-US" sz="1200" kern="1200" dirty="0" smtClean="0">
                <a:solidFill>
                  <a:schemeClr val="tx1"/>
                </a:solidFill>
                <a:effectLst/>
                <a:latin typeface="+mn-lt"/>
                <a:ea typeface="+mn-ea"/>
                <a:cs typeface="+mn-cs"/>
              </a:rPr>
              <a:t>difficulty connecting </a:t>
            </a:r>
            <a:r>
              <a:rPr lang="en-US" sz="1200" kern="1200" dirty="0" smtClean="0">
                <a:solidFill>
                  <a:schemeClr val="tx1"/>
                </a:solidFill>
                <a:effectLst/>
                <a:latin typeface="+mn-lt"/>
                <a:ea typeface="+mn-ea"/>
                <a:cs typeface="+mn-cs"/>
              </a:rPr>
              <a:t>to a closed network </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using Glass </a:t>
            </a:r>
            <a:r>
              <a:rPr lang="en-US" sz="1200" kern="1200" baseline="0" dirty="0" smtClean="0">
                <a:solidFill>
                  <a:schemeClr val="tx1"/>
                </a:solidFill>
                <a:effectLst/>
                <a:latin typeface="+mn-lt"/>
                <a:ea typeface="+mn-ea"/>
                <a:cs typeface="+mn-cs"/>
              </a:rPr>
              <a:t>on campus on an open network instead of the closed network.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28</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other </a:t>
            </a:r>
            <a:r>
              <a:rPr lang="en-US" sz="1200" kern="1200" dirty="0" smtClean="0">
                <a:solidFill>
                  <a:schemeClr val="tx1"/>
                </a:solidFill>
                <a:effectLst/>
                <a:latin typeface="+mn-lt"/>
                <a:ea typeface="+mn-ea"/>
                <a:cs typeface="+mn-cs"/>
              </a:rPr>
              <a:t>connection issues as </a:t>
            </a:r>
            <a:r>
              <a:rPr lang="en-US" sz="1200" kern="1200" dirty="0" smtClean="0">
                <a:solidFill>
                  <a:schemeClr val="tx1"/>
                </a:solidFill>
                <a:effectLst/>
                <a:latin typeface="+mn-lt"/>
                <a:ea typeface="+mn-ea"/>
                <a:cs typeface="+mn-cs"/>
              </a:rPr>
              <a:t>well</a:t>
            </a:r>
          </a:p>
          <a:p>
            <a:r>
              <a:rPr lang="en-US" sz="1200" kern="1200" baseline="0" dirty="0" smtClean="0">
                <a:solidFill>
                  <a:schemeClr val="tx1"/>
                </a:solidFill>
                <a:effectLst/>
                <a:latin typeface="+mn-lt"/>
                <a:ea typeface="+mn-ea"/>
                <a:cs typeface="+mn-cs"/>
              </a:rPr>
              <a:t>well </a:t>
            </a:r>
            <a:r>
              <a:rPr lang="en-US" sz="1200" kern="1200" baseline="0" dirty="0" smtClean="0">
                <a:solidFill>
                  <a:schemeClr val="tx1"/>
                </a:solidFill>
                <a:effectLst/>
                <a:latin typeface="+mn-lt"/>
                <a:ea typeface="+mn-ea"/>
                <a:cs typeface="+mn-cs"/>
              </a:rPr>
              <a:t>on an Android </a:t>
            </a:r>
            <a:r>
              <a:rPr lang="en-US" sz="1200" kern="1200" baseline="0" dirty="0" smtClean="0">
                <a:solidFill>
                  <a:schemeClr val="tx1"/>
                </a:solidFill>
                <a:effectLst/>
                <a:latin typeface="+mn-lt"/>
                <a:ea typeface="+mn-ea"/>
                <a:cs typeface="+mn-cs"/>
              </a:rPr>
              <a:t>phone</a:t>
            </a:r>
          </a:p>
          <a:p>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My Glass” </a:t>
            </a:r>
            <a:r>
              <a:rPr lang="en-US" sz="1200" kern="1200" baseline="0" dirty="0" smtClean="0">
                <a:solidFill>
                  <a:schemeClr val="tx1"/>
                </a:solidFill>
                <a:effectLst/>
                <a:latin typeface="+mn-lt"/>
                <a:ea typeface="+mn-ea"/>
                <a:cs typeface="+mn-cs"/>
              </a:rPr>
              <a:t>app generates </a:t>
            </a:r>
            <a:r>
              <a:rPr lang="en-US" sz="1200" kern="1200" baseline="0" dirty="0" smtClean="0">
                <a:solidFill>
                  <a:schemeClr val="tx1"/>
                </a:solidFill>
                <a:effectLst/>
                <a:latin typeface="+mn-lt"/>
                <a:ea typeface="+mn-ea"/>
                <a:cs typeface="+mn-cs"/>
              </a:rPr>
              <a:t>a QR </a:t>
            </a:r>
            <a:r>
              <a:rPr lang="en-US" sz="1200" kern="1200" baseline="0" dirty="0" smtClean="0">
                <a:solidFill>
                  <a:schemeClr val="tx1"/>
                </a:solidFill>
                <a:effectLst/>
                <a:latin typeface="+mn-lt"/>
                <a:ea typeface="+mn-ea"/>
                <a:cs typeface="+mn-cs"/>
              </a:rPr>
              <a:t>code</a:t>
            </a:r>
          </a:p>
          <a:p>
            <a:r>
              <a:rPr lang="en-US" sz="1200" kern="1200" baseline="0" dirty="0" smtClean="0">
                <a:solidFill>
                  <a:schemeClr val="tx1"/>
                </a:solidFill>
                <a:effectLst/>
                <a:latin typeface="+mn-lt"/>
                <a:ea typeface="+mn-ea"/>
                <a:cs typeface="+mn-cs"/>
              </a:rPr>
              <a:t>No “</a:t>
            </a:r>
            <a:r>
              <a:rPr lang="en-US" sz="1200" kern="1200" baseline="0" dirty="0" smtClean="0">
                <a:solidFill>
                  <a:schemeClr val="tx1"/>
                </a:solidFill>
                <a:effectLst/>
                <a:latin typeface="+mn-lt"/>
                <a:ea typeface="+mn-ea"/>
                <a:cs typeface="+mn-cs"/>
              </a:rPr>
              <a:t>My Glass” app for </a:t>
            </a:r>
            <a:r>
              <a:rPr lang="en-US" sz="1200" kern="1200" baseline="0" dirty="0" err="1" smtClean="0">
                <a:solidFill>
                  <a:schemeClr val="tx1"/>
                </a:solidFill>
                <a:effectLst/>
                <a:latin typeface="+mn-lt"/>
                <a:ea typeface="+mn-ea"/>
                <a:cs typeface="+mn-cs"/>
              </a:rPr>
              <a:t>iOS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29</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err="1" smtClean="0">
                <a:solidFill>
                  <a:schemeClr val="tx1"/>
                </a:solidFill>
                <a:effectLst/>
                <a:latin typeface="+mn-lt"/>
                <a:ea typeface="+mn-ea"/>
                <a:cs typeface="+mn-cs"/>
              </a:rPr>
              <a:t>hashtag</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“if I had </a:t>
            </a:r>
            <a:r>
              <a:rPr lang="en-US" sz="1200" kern="1200" baseline="0" dirty="0" smtClean="0">
                <a:solidFill>
                  <a:schemeClr val="tx1"/>
                </a:solidFill>
                <a:effectLst/>
                <a:latin typeface="+mn-lt"/>
                <a:ea typeface="+mn-ea"/>
                <a:cs typeface="+mn-cs"/>
              </a:rPr>
              <a:t>Glass”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Explorers chosen </a:t>
            </a:r>
            <a:r>
              <a:rPr lang="en-US" sz="1200" kern="1200" baseline="0" dirty="0" smtClean="0">
                <a:solidFill>
                  <a:schemeClr val="tx1"/>
                </a:solidFill>
                <a:effectLst/>
                <a:latin typeface="+mn-lt"/>
                <a:ea typeface="+mn-ea"/>
                <a:cs typeface="+mn-cs"/>
              </a:rPr>
              <a:t>from this </a:t>
            </a:r>
            <a:r>
              <a:rPr lang="en-US" sz="1200" kern="1200" baseline="0" dirty="0" smtClean="0">
                <a:solidFill>
                  <a:schemeClr val="tx1"/>
                </a:solidFill>
                <a:effectLst/>
                <a:latin typeface="+mn-lt"/>
                <a:ea typeface="+mn-ea"/>
                <a:cs typeface="+mn-cs"/>
              </a:rPr>
              <a:t>pool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not </a:t>
            </a:r>
            <a:r>
              <a:rPr lang="en-US" sz="1200" kern="1200" baseline="0" dirty="0" smtClean="0">
                <a:solidFill>
                  <a:schemeClr val="tx1"/>
                </a:solidFill>
                <a:effectLst/>
                <a:latin typeface="+mn-lt"/>
                <a:ea typeface="+mn-ea"/>
                <a:cs typeface="+mn-cs"/>
              </a:rPr>
              <a:t>aware of the “contest” or “</a:t>
            </a:r>
            <a:r>
              <a:rPr lang="en-US" sz="1200" kern="1200" baseline="0" dirty="0" smtClean="0">
                <a:solidFill>
                  <a:schemeClr val="tx1"/>
                </a:solidFill>
                <a:effectLst/>
                <a:latin typeface="+mn-lt"/>
                <a:ea typeface="+mn-ea"/>
                <a:cs typeface="+mn-cs"/>
              </a:rPr>
              <a:t>drawing”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started </a:t>
            </a:r>
            <a:r>
              <a:rPr lang="en-US" sz="1200" kern="1200" baseline="0" dirty="0" smtClean="0">
                <a:solidFill>
                  <a:schemeClr val="tx1"/>
                </a:solidFill>
                <a:effectLst/>
                <a:latin typeface="+mn-lt"/>
                <a:ea typeface="+mn-ea"/>
                <a:cs typeface="+mn-cs"/>
              </a:rPr>
              <a:t>seeing tweets from </a:t>
            </a:r>
            <a:r>
              <a:rPr lang="en-US" sz="1200" kern="1200" baseline="0" dirty="0" smtClean="0">
                <a:solidFill>
                  <a:schemeClr val="tx1"/>
                </a:solidFill>
                <a:effectLst/>
                <a:latin typeface="+mn-lt"/>
                <a:ea typeface="+mn-ea"/>
                <a:cs typeface="+mn-cs"/>
              </a:rPr>
              <a:t>friends, colleague</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Must connect w/laptop.</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30</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connect </a:t>
            </a:r>
            <a:r>
              <a:rPr lang="en-US" sz="1200" kern="1200" dirty="0" smtClean="0">
                <a:solidFill>
                  <a:schemeClr val="tx1"/>
                </a:solidFill>
                <a:effectLst/>
                <a:latin typeface="+mn-lt"/>
                <a:ea typeface="+mn-ea"/>
                <a:cs typeface="+mn-cs"/>
              </a:rPr>
              <a:t>Glass to my iPhone by tethering </a:t>
            </a:r>
            <a:r>
              <a:rPr lang="en-US" sz="1200" kern="1200" dirty="0" smtClean="0">
                <a:solidFill>
                  <a:schemeClr val="tx1"/>
                </a:solidFill>
                <a:effectLst/>
                <a:latin typeface="+mn-lt"/>
                <a:ea typeface="+mn-ea"/>
                <a:cs typeface="+mn-cs"/>
              </a:rPr>
              <a:t>it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unlimited data –</a:t>
            </a:r>
            <a:r>
              <a:rPr lang="en-US" sz="1200" kern="1200" baseline="0" dirty="0" smtClean="0">
                <a:solidFill>
                  <a:schemeClr val="tx1"/>
                </a:solidFill>
                <a:effectLst/>
                <a:latin typeface="+mn-lt"/>
                <a:ea typeface="+mn-ea"/>
                <a:cs typeface="+mn-cs"/>
              </a:rPr>
              <a:t> grandfathered in – so tethering won’t work</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31</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connection </a:t>
            </a:r>
            <a:r>
              <a:rPr lang="en-US" sz="1200" kern="1200" baseline="0" dirty="0" smtClean="0">
                <a:solidFill>
                  <a:schemeClr val="tx1"/>
                </a:solidFill>
                <a:effectLst/>
                <a:latin typeface="+mn-lt"/>
                <a:ea typeface="+mn-ea"/>
                <a:cs typeface="+mn-cs"/>
              </a:rPr>
              <a:t>issues that Google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open </a:t>
            </a:r>
            <a:r>
              <a:rPr lang="en-US" sz="1200" kern="1200" baseline="0" dirty="0" err="1" smtClean="0">
                <a:solidFill>
                  <a:schemeClr val="tx1"/>
                </a:solidFill>
                <a:effectLst/>
                <a:latin typeface="+mn-lt"/>
                <a:ea typeface="+mn-ea"/>
                <a:cs typeface="+mn-cs"/>
              </a:rPr>
              <a:t>wifi</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not secure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err="1" smtClean="0">
                <a:solidFill>
                  <a:schemeClr val="tx1"/>
                </a:solidFill>
                <a:effectLst/>
                <a:latin typeface="+mn-lt"/>
                <a:ea typeface="+mn-ea"/>
                <a:cs typeface="+mn-cs"/>
              </a:rPr>
              <a:t>Firesheep</a:t>
            </a:r>
            <a:r>
              <a:rPr lang="en-US" sz="1200" kern="1200" baseline="0" dirty="0" smtClean="0">
                <a:solidFill>
                  <a:schemeClr val="tx1"/>
                </a:solidFill>
                <a:effectLst/>
                <a:latin typeface="+mn-lt"/>
                <a:ea typeface="+mn-ea"/>
                <a:cs typeface="+mn-cs"/>
              </a:rPr>
              <a:t>, secure http, and how to use Miami’s VPN. Students were unaware of these things and didn’t even know they were issues of concern. </a:t>
            </a: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32</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classes weren’t scary and </a:t>
            </a:r>
            <a:r>
              <a:rPr lang="en-US" sz="1200" kern="1200" baseline="0" dirty="0" smtClean="0">
                <a:solidFill>
                  <a:schemeClr val="tx1"/>
                </a:solidFill>
                <a:effectLst/>
                <a:latin typeface="+mn-lt"/>
                <a:ea typeface="+mn-ea"/>
                <a:cs typeface="+mn-cs"/>
              </a:rPr>
              <a:t>full of doom and gloom...</a:t>
            </a:r>
          </a:p>
          <a:p>
            <a:r>
              <a:rPr lang="en-US" sz="1200" kern="1200" baseline="0" dirty="0" smtClean="0">
                <a:solidFill>
                  <a:schemeClr val="tx1"/>
                </a:solidFill>
                <a:effectLst/>
                <a:latin typeface="+mn-lt"/>
                <a:ea typeface="+mn-ea"/>
                <a:cs typeface="+mn-cs"/>
              </a:rPr>
              <a:t>work involves </a:t>
            </a:r>
            <a:r>
              <a:rPr lang="en-US" sz="1200" kern="1200" baseline="0" dirty="0" smtClean="0">
                <a:solidFill>
                  <a:schemeClr val="tx1"/>
                </a:solidFill>
                <a:effectLst/>
                <a:latin typeface="+mn-lt"/>
                <a:ea typeface="+mn-ea"/>
                <a:cs typeface="+mn-cs"/>
              </a:rPr>
              <a:t>thinking about privacy, but I think about sharing at least as much – if not </a:t>
            </a:r>
            <a:r>
              <a:rPr lang="en-US" sz="1200" kern="1200" baseline="0" dirty="0" smtClean="0">
                <a:solidFill>
                  <a:schemeClr val="tx1"/>
                </a:solidFill>
                <a:effectLst/>
                <a:latin typeface="+mn-lt"/>
                <a:ea typeface="+mn-ea"/>
                <a:cs typeface="+mn-cs"/>
              </a:rPr>
              <a:t>more</a:t>
            </a:r>
          </a:p>
          <a:p>
            <a:r>
              <a:rPr lang="en-US" sz="1200" kern="1200" baseline="0" dirty="0" smtClean="0">
                <a:solidFill>
                  <a:schemeClr val="tx1"/>
                </a:solidFill>
                <a:effectLst/>
                <a:latin typeface="+mn-lt"/>
                <a:ea typeface="+mn-ea"/>
                <a:cs typeface="+mn-cs"/>
              </a:rPr>
              <a:t>promote OA on campus as </a:t>
            </a:r>
            <a:r>
              <a:rPr lang="en-US" sz="1200" kern="1200" baseline="0" dirty="0" smtClean="0">
                <a:solidFill>
                  <a:schemeClr val="tx1"/>
                </a:solidFill>
                <a:effectLst/>
                <a:latin typeface="+mn-lt"/>
                <a:ea typeface="+mn-ea"/>
                <a:cs typeface="+mn-cs"/>
              </a:rPr>
              <a:t>one of my primary </a:t>
            </a:r>
            <a:r>
              <a:rPr lang="en-US" sz="1200" kern="1200" baseline="0" dirty="0" smtClean="0">
                <a:solidFill>
                  <a:schemeClr val="tx1"/>
                </a:solidFill>
                <a:effectLst/>
                <a:latin typeface="+mn-lt"/>
                <a:ea typeface="+mn-ea"/>
                <a:cs typeface="+mn-cs"/>
              </a:rPr>
              <a:t>responsibilities.</a:t>
            </a:r>
          </a:p>
          <a:p>
            <a:r>
              <a:rPr lang="en-US" sz="1200" kern="1200" baseline="0" dirty="0" smtClean="0">
                <a:solidFill>
                  <a:schemeClr val="tx1"/>
                </a:solidFill>
                <a:effectLst/>
                <a:latin typeface="+mn-lt"/>
                <a:ea typeface="+mn-ea"/>
                <a:cs typeface="+mn-cs"/>
              </a:rPr>
              <a:t>Many </a:t>
            </a:r>
            <a:r>
              <a:rPr lang="en-US" sz="1200" kern="1200" baseline="0" dirty="0" smtClean="0">
                <a:solidFill>
                  <a:schemeClr val="tx1"/>
                </a:solidFill>
                <a:effectLst/>
                <a:latin typeface="+mn-lt"/>
                <a:ea typeface="+mn-ea"/>
                <a:cs typeface="+mn-cs"/>
              </a:rPr>
              <a:t>of the ways Glass is used doesn’t really lend itself to </a:t>
            </a:r>
            <a:r>
              <a:rPr lang="en-US" sz="1200" kern="1200" baseline="0" dirty="0" smtClean="0">
                <a:solidFill>
                  <a:schemeClr val="tx1"/>
                </a:solidFill>
                <a:effectLst/>
                <a:latin typeface="+mn-lt"/>
                <a:ea typeface="+mn-ea"/>
                <a:cs typeface="+mn-cs"/>
              </a:rPr>
              <a:t>sharing - singular</a:t>
            </a:r>
            <a:r>
              <a:rPr lang="en-US" sz="1200" kern="1200" baseline="0" dirty="0" smtClean="0">
                <a:solidFill>
                  <a:schemeClr val="tx1"/>
                </a:solidFill>
                <a:effectLst/>
                <a:latin typeface="+mn-lt"/>
                <a:ea typeface="+mn-ea"/>
                <a:cs typeface="+mn-cs"/>
              </a:rPr>
              <a:t>, personal experience similar to how you don’t share your mobile phone. </a:t>
            </a:r>
            <a:r>
              <a:rPr lang="en-US" sz="1200" kern="1200" baseline="0" dirty="0" smtClean="0">
                <a:solidFill>
                  <a:schemeClr val="tx1"/>
                </a:solidFill>
                <a:effectLst/>
                <a:latin typeface="+mn-lt"/>
                <a:ea typeface="+mn-ea"/>
                <a:cs typeface="+mn-cs"/>
              </a:rPr>
              <a:t>important </a:t>
            </a:r>
            <a:r>
              <a:rPr lang="en-US" sz="1200" kern="1200" baseline="0" dirty="0" smtClean="0">
                <a:solidFill>
                  <a:schemeClr val="tx1"/>
                </a:solidFill>
                <a:effectLst/>
                <a:latin typeface="+mn-lt"/>
                <a:ea typeface="+mn-ea"/>
                <a:cs typeface="+mn-cs"/>
              </a:rPr>
              <a:t>for students to understand the value of sharing and what they can gain by contributing vs. consuming</a:t>
            </a:r>
            <a:r>
              <a:rPr lang="en-US" sz="1200" kern="1200" baseline="0" dirty="0" smtClean="0">
                <a:solidFill>
                  <a:schemeClr val="tx1"/>
                </a:solidFill>
                <a:effectLst/>
                <a:latin typeface="+mn-lt"/>
                <a:ea typeface="+mn-ea"/>
                <a:cs typeface="+mn-cs"/>
              </a:rPr>
              <a:t>.</a:t>
            </a:r>
          </a:p>
          <a:p>
            <a:r>
              <a:rPr lang="en-US" sz="1200" kern="1200" baseline="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/3 of the class time discussing privacy, 1/3 talking about sharing and 1/3 about </a:t>
            </a:r>
            <a:r>
              <a:rPr lang="en-US" sz="1200" kern="1200" baseline="0" dirty="0" smtClean="0">
                <a:solidFill>
                  <a:schemeClr val="tx1"/>
                </a:solidFill>
                <a:effectLst/>
                <a:latin typeface="+mn-lt"/>
                <a:ea typeface="+mn-ea"/>
                <a:cs typeface="+mn-cs"/>
              </a:rPr>
              <a:t>Glass</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33</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Questions/share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Jen Waller: </a:t>
            </a:r>
            <a:r>
              <a:rPr lang="en-US" baseline="0" dirty="0" err="1" smtClean="0"/>
              <a:t>jenwaller@miamioh.edu</a:t>
            </a:r>
            <a:r>
              <a:rPr lang="en-US" baseline="0" dirty="0" smtClean="0"/>
              <a:t> or @</a:t>
            </a:r>
            <a:r>
              <a:rPr lang="en-US" baseline="0" dirty="0" err="1" smtClean="0"/>
              <a:t>jenniferwaller</a:t>
            </a:r>
            <a:r>
              <a:rPr lang="en-US" baseline="0" dirty="0" smtClean="0"/>
              <a:t> on Twitter</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39</a:t>
            </a:fld>
            <a:endParaRPr lang="en-US"/>
          </a:p>
        </p:txBody>
      </p:sp>
    </p:spTree>
    <p:extLst>
      <p:ext uri="{BB962C8B-B14F-4D97-AF65-F5344CB8AC3E}">
        <p14:creationId xmlns:p14="http://schemas.microsoft.com/office/powerpoint/2010/main" val="2755306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Glenn Platt’s tweet summed </a:t>
            </a:r>
            <a:r>
              <a:rPr lang="en-US" sz="1200" kern="1200" dirty="0" smtClean="0">
                <a:solidFill>
                  <a:schemeClr val="tx1"/>
                </a:solidFill>
                <a:effectLst/>
                <a:latin typeface="+mn-lt"/>
                <a:ea typeface="+mn-ea"/>
                <a:cs typeface="+mn-cs"/>
              </a:rPr>
              <a:t>up my</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feelings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MT instead of RT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not </a:t>
            </a:r>
            <a:r>
              <a:rPr lang="en-US" sz="1200" kern="1200" baseline="0" dirty="0" smtClean="0">
                <a:solidFill>
                  <a:schemeClr val="tx1"/>
                </a:solidFill>
                <a:effectLst/>
                <a:latin typeface="+mn-lt"/>
                <a:ea typeface="+mn-ea"/>
                <a:cs typeface="+mn-cs"/>
              </a:rPr>
              <a:t>even a very good modified </a:t>
            </a:r>
            <a:r>
              <a:rPr lang="en-US" sz="1200" kern="1200" baseline="0" dirty="0" err="1" smtClean="0">
                <a:solidFill>
                  <a:schemeClr val="tx1"/>
                </a:solidFill>
                <a:effectLst/>
                <a:latin typeface="+mn-lt"/>
                <a:ea typeface="+mn-ea"/>
                <a:cs typeface="+mn-cs"/>
              </a:rPr>
              <a:t>retweet</a:t>
            </a:r>
            <a:r>
              <a:rPr lang="en-US" sz="1200" kern="1200" baseline="0" dirty="0" smtClean="0">
                <a:solidFill>
                  <a:schemeClr val="tx1"/>
                </a:solidFill>
                <a:effectLst/>
                <a:latin typeface="+mn-lt"/>
                <a:ea typeface="+mn-ea"/>
                <a:cs typeface="+mn-cs"/>
              </a:rPr>
              <a:t>!</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Google </a:t>
            </a:r>
            <a:r>
              <a:rPr lang="en-US" sz="1200" kern="1200" baseline="0" dirty="0" smtClean="0">
                <a:solidFill>
                  <a:schemeClr val="tx1"/>
                </a:solidFill>
                <a:effectLst/>
                <a:latin typeface="+mn-lt"/>
                <a:ea typeface="+mn-ea"/>
                <a:cs typeface="+mn-cs"/>
              </a:rPr>
              <a:t>SHOULD be choosing librarians to be Glass </a:t>
            </a:r>
            <a:r>
              <a:rPr lang="en-US" sz="1200" kern="1200" baseline="0" dirty="0" smtClean="0">
                <a:solidFill>
                  <a:schemeClr val="tx1"/>
                </a:solidFill>
                <a:effectLst/>
                <a:latin typeface="+mn-lt"/>
                <a:ea typeface="+mn-ea"/>
                <a:cs typeface="+mn-cs"/>
              </a:rPr>
              <a:t>Explorers.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Librarians </a:t>
            </a:r>
            <a:r>
              <a:rPr lang="en-US" sz="1200" kern="1200" baseline="0" dirty="0" smtClean="0">
                <a:solidFill>
                  <a:schemeClr val="tx1"/>
                </a:solidFill>
                <a:effectLst/>
                <a:latin typeface="+mn-lt"/>
                <a:ea typeface="+mn-ea"/>
                <a:cs typeface="+mn-cs"/>
              </a:rPr>
              <a:t>work to connect people with information every single day, and Glass is an information delivery </a:t>
            </a:r>
            <a:r>
              <a:rPr lang="en-US" sz="1200" kern="1200" baseline="0" dirty="0" smtClean="0">
                <a:solidFill>
                  <a:schemeClr val="tx1"/>
                </a:solidFill>
                <a:effectLst/>
                <a:latin typeface="+mn-lt"/>
                <a:ea typeface="+mn-ea"/>
                <a:cs typeface="+mn-cs"/>
              </a:rPr>
              <a:t>tool.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supporter </a:t>
            </a:r>
            <a:r>
              <a:rPr lang="en-US" sz="1200" kern="1200" baseline="0" dirty="0" smtClean="0">
                <a:solidFill>
                  <a:schemeClr val="tx1"/>
                </a:solidFill>
                <a:effectLst/>
                <a:latin typeface="+mn-lt"/>
                <a:ea typeface="+mn-ea"/>
                <a:cs typeface="+mn-cs"/>
              </a:rPr>
              <a:t>and early user of Google products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Gmail </a:t>
            </a:r>
            <a:r>
              <a:rPr lang="en-US" sz="1200" kern="1200" baseline="0" dirty="0" smtClean="0">
                <a:solidFill>
                  <a:schemeClr val="tx1"/>
                </a:solidFill>
                <a:effectLst/>
                <a:latin typeface="+mn-lt"/>
                <a:ea typeface="+mn-ea"/>
                <a:cs typeface="+mn-cs"/>
              </a:rPr>
              <a:t>since </a:t>
            </a:r>
            <a:r>
              <a:rPr lang="en-US" sz="1200" kern="1200" baseline="0" dirty="0" smtClean="0">
                <a:solidFill>
                  <a:schemeClr val="tx1"/>
                </a:solidFill>
                <a:effectLst/>
                <a:latin typeface="+mn-lt"/>
                <a:ea typeface="+mn-ea"/>
                <a:cs typeface="+mn-cs"/>
              </a:rPr>
              <a:t>it </a:t>
            </a:r>
            <a:r>
              <a:rPr lang="en-US" sz="1200" kern="1200" baseline="0" dirty="0" smtClean="0">
                <a:solidFill>
                  <a:schemeClr val="tx1"/>
                </a:solidFill>
                <a:effectLst/>
                <a:latin typeface="+mn-lt"/>
                <a:ea typeface="+mn-ea"/>
                <a:cs typeface="+mn-cs"/>
              </a:rPr>
              <a:t>required an </a:t>
            </a:r>
            <a:r>
              <a:rPr lang="en-US" sz="1200" kern="1200" baseline="0" dirty="0" smtClean="0">
                <a:solidFill>
                  <a:schemeClr val="tx1"/>
                </a:solidFill>
                <a:effectLst/>
                <a:latin typeface="+mn-lt"/>
                <a:ea typeface="+mn-ea"/>
                <a:cs typeface="+mn-cs"/>
              </a:rPr>
              <a:t>invitation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wide </a:t>
            </a:r>
            <a:r>
              <a:rPr lang="en-US" sz="1200" kern="1200" baseline="0" dirty="0" smtClean="0">
                <a:solidFill>
                  <a:schemeClr val="tx1"/>
                </a:solidFill>
                <a:effectLst/>
                <a:latin typeface="+mn-lt"/>
                <a:ea typeface="+mn-ea"/>
                <a:cs typeface="+mn-cs"/>
              </a:rPr>
              <a:t>and diverse set of friends and social media </a:t>
            </a:r>
            <a:r>
              <a:rPr lang="en-US" sz="1200" kern="1200" baseline="0" dirty="0" smtClean="0">
                <a:solidFill>
                  <a:schemeClr val="tx1"/>
                </a:solidFill>
                <a:effectLst/>
                <a:latin typeface="+mn-lt"/>
                <a:ea typeface="+mn-ea"/>
                <a:cs typeface="+mn-cs"/>
              </a:rPr>
              <a:t>contacts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selection </a:t>
            </a:r>
            <a:r>
              <a:rPr lang="en-US" sz="1200" kern="1200" baseline="0" dirty="0" smtClean="0">
                <a:solidFill>
                  <a:schemeClr val="tx1"/>
                </a:solidFill>
                <a:effectLst/>
                <a:latin typeface="+mn-lt"/>
                <a:ea typeface="+mn-ea"/>
                <a:cs typeface="+mn-cs"/>
              </a:rPr>
              <a:t>process wasn’t entirely random.</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1500 </a:t>
            </a:r>
            <a:r>
              <a:rPr lang="en-US" sz="1200" kern="1200" baseline="0" dirty="0" smtClean="0">
                <a:solidFill>
                  <a:schemeClr val="tx1"/>
                </a:solidFill>
                <a:effectLst/>
                <a:latin typeface="+mn-lt"/>
                <a:ea typeface="+mn-ea"/>
                <a:cs typeface="+mn-cs"/>
              </a:rPr>
              <a:t> - Dean </a:t>
            </a:r>
            <a:r>
              <a:rPr lang="en-US" sz="1200" kern="1200" baseline="0" dirty="0" smtClean="0">
                <a:solidFill>
                  <a:schemeClr val="tx1"/>
                </a:solidFill>
                <a:effectLst/>
                <a:latin typeface="+mn-lt"/>
                <a:ea typeface="+mn-ea"/>
                <a:cs typeface="+mn-cs"/>
              </a:rPr>
              <a:t>covered through an innovation </a:t>
            </a:r>
            <a:r>
              <a:rPr lang="en-US" sz="1200" kern="1200" baseline="0" dirty="0" smtClean="0">
                <a:solidFill>
                  <a:schemeClr val="tx1"/>
                </a:solidFill>
                <a:effectLst/>
                <a:latin typeface="+mn-lt"/>
                <a:ea typeface="+mn-ea"/>
                <a:cs typeface="+mn-cs"/>
              </a:rPr>
              <a:t>grant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travel </a:t>
            </a:r>
            <a:r>
              <a:rPr lang="en-US" sz="1200" kern="1200" baseline="0" dirty="0" smtClean="0">
                <a:solidFill>
                  <a:schemeClr val="tx1"/>
                </a:solidFill>
                <a:effectLst/>
                <a:latin typeface="+mn-lt"/>
                <a:ea typeface="+mn-ea"/>
                <a:cs typeface="+mn-cs"/>
              </a:rPr>
              <a:t>to either New York, Los Angeles, </a:t>
            </a:r>
            <a:r>
              <a:rPr lang="en-US" sz="1200" kern="1200" baseline="0" dirty="0" smtClean="0">
                <a:solidFill>
                  <a:schemeClr val="tx1"/>
                </a:solidFill>
                <a:effectLst/>
                <a:latin typeface="+mn-lt"/>
                <a:ea typeface="+mn-ea"/>
                <a:cs typeface="+mn-cs"/>
              </a:rPr>
              <a:t>or San Francisco</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new form factor - careful about how roll out.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45-minutes to 2+ hours with “Glass Guide” who fit and adjusted the Glass, who showed them how it works, and who  answered questions.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First photo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quality </a:t>
            </a:r>
            <a:r>
              <a:rPr lang="en-US" sz="1200" kern="1200" baseline="0" dirty="0" smtClean="0">
                <a:solidFill>
                  <a:schemeClr val="tx1"/>
                </a:solidFill>
                <a:effectLst/>
                <a:latin typeface="+mn-lt"/>
                <a:ea typeface="+mn-ea"/>
                <a:cs typeface="+mn-cs"/>
              </a:rPr>
              <a:t>isn’t so </a:t>
            </a:r>
            <a:r>
              <a:rPr lang="en-US" sz="1200" kern="1200" baseline="0" dirty="0" smtClean="0">
                <a:solidFill>
                  <a:schemeClr val="tx1"/>
                </a:solidFill>
                <a:effectLst/>
                <a:latin typeface="+mn-lt"/>
                <a:ea typeface="+mn-ea"/>
                <a:cs typeface="+mn-cs"/>
              </a:rPr>
              <a:t>terrible - Glass </a:t>
            </a:r>
            <a:r>
              <a:rPr lang="en-US" sz="1200" kern="1200" baseline="0" dirty="0" smtClean="0">
                <a:solidFill>
                  <a:schemeClr val="tx1"/>
                </a:solidFill>
                <a:effectLst/>
                <a:latin typeface="+mn-lt"/>
                <a:ea typeface="+mn-ea"/>
                <a:cs typeface="+mn-cs"/>
              </a:rPr>
              <a:t>has the ability to take </a:t>
            </a:r>
            <a:r>
              <a:rPr lang="en-US" sz="1200" kern="1200" baseline="0" dirty="0" smtClean="0">
                <a:solidFill>
                  <a:schemeClr val="tx1"/>
                </a:solidFill>
                <a:effectLst/>
                <a:latin typeface="+mn-lt"/>
                <a:ea typeface="+mn-ea"/>
                <a:cs typeface="+mn-cs"/>
              </a:rPr>
              <a:t>decent photos </a:t>
            </a:r>
            <a:r>
              <a:rPr lang="en-US" sz="1200" kern="1200" baseline="0" dirty="0" smtClean="0">
                <a:solidFill>
                  <a:schemeClr val="tx1"/>
                </a:solidFill>
                <a:effectLst/>
                <a:latin typeface="+mn-lt"/>
                <a:ea typeface="+mn-ea"/>
                <a:cs typeface="+mn-cs"/>
              </a:rPr>
              <a:t>and videos.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warehouse</a:t>
            </a:r>
            <a:r>
              <a:rPr lang="en-US" sz="1200" kern="1200" baseline="0" dirty="0" smtClean="0">
                <a:solidFill>
                  <a:schemeClr val="tx1"/>
                </a:solidFill>
                <a:effectLst/>
                <a:latin typeface="+mn-lt"/>
                <a:ea typeface="+mn-ea"/>
                <a:cs typeface="+mn-cs"/>
              </a:rPr>
              <a:t>/loft space </a:t>
            </a:r>
            <a:r>
              <a:rPr lang="en-US" sz="1200" kern="1200" baseline="0" dirty="0" smtClean="0">
                <a:solidFill>
                  <a:schemeClr val="tx1"/>
                </a:solidFill>
                <a:effectLst/>
                <a:latin typeface="+mn-lt"/>
                <a:ea typeface="+mn-ea"/>
                <a:cs typeface="+mn-cs"/>
              </a:rPr>
              <a:t>- easy </a:t>
            </a:r>
            <a:r>
              <a:rPr lang="en-US" sz="1200" kern="1200" baseline="0" dirty="0" smtClean="0">
                <a:solidFill>
                  <a:schemeClr val="tx1"/>
                </a:solidFill>
                <a:effectLst/>
                <a:latin typeface="+mn-lt"/>
                <a:ea typeface="+mn-ea"/>
                <a:cs typeface="+mn-cs"/>
              </a:rPr>
              <a:t>to move, flexible furniture, which reminded me of how libraries are using </a:t>
            </a:r>
            <a:r>
              <a:rPr lang="en-US" sz="1200" kern="1200" baseline="0" dirty="0" smtClean="0">
                <a:solidFill>
                  <a:schemeClr val="tx1"/>
                </a:solidFill>
                <a:effectLst/>
                <a:latin typeface="+mn-lt"/>
                <a:ea typeface="+mn-ea"/>
                <a:cs typeface="+mn-cs"/>
              </a:rPr>
              <a:t>furniture.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associated </a:t>
            </a:r>
            <a:r>
              <a:rPr lang="en-US" sz="1200" kern="1200" baseline="0" dirty="0" smtClean="0">
                <a:solidFill>
                  <a:schemeClr val="tx1"/>
                </a:solidFill>
                <a:effectLst/>
                <a:latin typeface="+mn-lt"/>
                <a:ea typeface="+mn-ea"/>
                <a:cs typeface="+mn-cs"/>
              </a:rPr>
              <a:t>web site for Glass </a:t>
            </a:r>
            <a:r>
              <a:rPr lang="en-US" sz="1200" kern="1200" baseline="0" dirty="0" smtClean="0">
                <a:solidFill>
                  <a:schemeClr val="tx1"/>
                </a:solidFill>
                <a:effectLst/>
                <a:latin typeface="+mn-lt"/>
                <a:ea typeface="+mn-ea"/>
                <a:cs typeface="+mn-cs"/>
              </a:rPr>
              <a:t>Explorers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tall person in background</a:t>
            </a:r>
          </a:p>
        </p:txBody>
      </p:sp>
      <p:sp>
        <p:nvSpPr>
          <p:cNvPr id="4" name="Slide Number Placeholder 3"/>
          <p:cNvSpPr>
            <a:spLocks noGrp="1"/>
          </p:cNvSpPr>
          <p:nvPr>
            <p:ph type="sldNum" sz="quarter" idx="10"/>
          </p:nvPr>
        </p:nvSpPr>
        <p:spPr/>
        <p:txBody>
          <a:bodyPr/>
          <a:lstStyle/>
          <a:p>
            <a:fld id="{294130FC-6667-A14F-AFD5-82B12269EA1A}" type="slidenum">
              <a:rPr lang="en-US" smtClean="0"/>
              <a:t>6</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Roy </a:t>
            </a:r>
            <a:r>
              <a:rPr lang="en-US" sz="1200" kern="1200" dirty="0" err="1" smtClean="0">
                <a:solidFill>
                  <a:schemeClr val="tx1"/>
                </a:solidFill>
                <a:effectLst/>
                <a:latin typeface="+mn-lt"/>
                <a:ea typeface="+mn-ea"/>
                <a:cs typeface="+mn-cs"/>
              </a:rPr>
              <a:t>Hibbert</a:t>
            </a:r>
            <a:r>
              <a:rPr lang="en-US" sz="1200" kern="1200" dirty="0" smtClean="0">
                <a:solidFill>
                  <a:schemeClr val="tx1"/>
                </a:solidFill>
                <a:effectLst/>
                <a:latin typeface="+mn-lt"/>
                <a:ea typeface="+mn-ea"/>
                <a:cs typeface="+mn-cs"/>
              </a:rPr>
              <a:t>, from the Indiana Pacers, was getting his Glass fitted at the same time I was.</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7</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Google’s inspiration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head</a:t>
            </a:r>
            <a:r>
              <a:rPr lang="en-US" sz="1200" kern="1200" baseline="0" dirty="0" smtClean="0">
                <a:solidFill>
                  <a:schemeClr val="tx1"/>
                </a:solidFill>
                <a:effectLst/>
                <a:latin typeface="+mn-lt"/>
                <a:ea typeface="+mn-ea"/>
                <a:cs typeface="+mn-cs"/>
              </a:rPr>
              <a:t> down </a:t>
            </a:r>
            <a:r>
              <a:rPr lang="en-US" sz="1200" kern="1200" dirty="0" smtClean="0">
                <a:solidFill>
                  <a:schemeClr val="tx1"/>
                </a:solidFill>
                <a:effectLst/>
                <a:latin typeface="+mn-lt"/>
                <a:ea typeface="+mn-ea"/>
                <a:cs typeface="+mn-cs"/>
              </a:rPr>
              <a:t>texting</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hands free” is going to become increasingly important. Just think about how many times you</a:t>
            </a:r>
            <a:r>
              <a:rPr lang="en-US" sz="1200" kern="1200" baseline="0" dirty="0" smtClean="0">
                <a:solidFill>
                  <a:schemeClr val="tx1"/>
                </a:solidFill>
                <a:effectLst/>
                <a:latin typeface="+mn-lt"/>
                <a:ea typeface="+mn-ea"/>
                <a:cs typeface="+mn-cs"/>
              </a:rPr>
              <a:t> reach into your pocket or your purse to grab your cell phone. </a:t>
            </a:r>
            <a:r>
              <a:rPr lang="en-US" sz="1200" kern="1200" baseline="0" dirty="0" smtClean="0">
                <a:solidFill>
                  <a:schemeClr val="tx1"/>
                </a:solidFill>
                <a:effectLst/>
                <a:latin typeface="+mn-lt"/>
                <a:ea typeface="+mn-ea"/>
                <a:cs typeface="+mn-cs"/>
              </a:rPr>
              <a:t>usability </a:t>
            </a:r>
            <a:r>
              <a:rPr lang="en-US" sz="1200" kern="1200" baseline="0" dirty="0" smtClean="0">
                <a:solidFill>
                  <a:schemeClr val="tx1"/>
                </a:solidFill>
                <a:effectLst/>
                <a:latin typeface="+mn-lt"/>
                <a:ea typeface="+mn-ea"/>
                <a:cs typeface="+mn-cs"/>
              </a:rPr>
              <a:t>issue </a:t>
            </a:r>
            <a:r>
              <a:rPr lang="en-US" sz="1200" kern="1200" baseline="0" dirty="0" smtClean="0">
                <a:solidFill>
                  <a:schemeClr val="tx1"/>
                </a:solidFill>
                <a:effectLst/>
                <a:latin typeface="+mn-lt"/>
                <a:ea typeface="+mn-ea"/>
                <a:cs typeface="+mn-cs"/>
              </a:rPr>
              <a:t>Google </a:t>
            </a:r>
            <a:r>
              <a:rPr lang="en-US" sz="1200" kern="1200" baseline="0" dirty="0" smtClean="0">
                <a:solidFill>
                  <a:schemeClr val="tx1"/>
                </a:solidFill>
                <a:effectLst/>
                <a:latin typeface="+mn-lt"/>
                <a:ea typeface="+mn-ea"/>
                <a:cs typeface="+mn-cs"/>
              </a:rPr>
              <a:t>is working to </a:t>
            </a:r>
            <a:r>
              <a:rPr lang="en-US" sz="1200" kern="1200" baseline="0" dirty="0" smtClean="0">
                <a:solidFill>
                  <a:schemeClr val="tx1"/>
                </a:solidFill>
                <a:effectLst/>
                <a:latin typeface="+mn-lt"/>
                <a:ea typeface="+mn-ea"/>
                <a:cs typeface="+mn-cs"/>
              </a:rPr>
              <a:t>solve</a:t>
            </a: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8</a:t>
            </a:fld>
            <a:endParaRPr lang="en-US"/>
          </a:p>
        </p:txBody>
      </p:sp>
    </p:spTree>
    <p:extLst>
      <p:ext uri="{BB962C8B-B14F-4D97-AF65-F5344CB8AC3E}">
        <p14:creationId xmlns:p14="http://schemas.microsoft.com/office/powerpoint/2010/main" val="2670963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hands </a:t>
            </a:r>
            <a:r>
              <a:rPr lang="en-US" sz="1200" kern="1200" baseline="0" dirty="0" smtClean="0">
                <a:solidFill>
                  <a:schemeClr val="tx1"/>
                </a:solidFill>
                <a:effectLst/>
                <a:latin typeface="+mn-lt"/>
                <a:ea typeface="+mn-ea"/>
                <a:cs typeface="+mn-cs"/>
              </a:rPr>
              <a:t>free </a:t>
            </a:r>
            <a:r>
              <a:rPr lang="en-US" sz="1200" kern="1200" baseline="0" dirty="0" smtClean="0">
                <a:solidFill>
                  <a:schemeClr val="tx1"/>
                </a:solidFill>
                <a:effectLst/>
                <a:latin typeface="+mn-lt"/>
                <a:ea typeface="+mn-ea"/>
                <a:cs typeface="+mn-cs"/>
              </a:rPr>
              <a:t>story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pushing </a:t>
            </a:r>
            <a:r>
              <a:rPr lang="en-US" sz="1200" kern="1200" dirty="0" smtClean="0">
                <a:solidFill>
                  <a:schemeClr val="tx1"/>
                </a:solidFill>
                <a:effectLst/>
                <a:latin typeface="+mn-lt"/>
                <a:ea typeface="+mn-ea"/>
                <a:cs typeface="+mn-cs"/>
              </a:rPr>
              <a:t>his daughter on a swing at the playground while simultaneously shooting a video or – even better – having a video chat </a:t>
            </a:r>
            <a:r>
              <a:rPr lang="en-US" sz="1200" kern="1200" dirty="0" smtClean="0">
                <a:solidFill>
                  <a:schemeClr val="tx1"/>
                </a:solidFill>
                <a:effectLst/>
                <a:latin typeface="+mn-lt"/>
                <a:ea typeface="+mn-ea"/>
                <a:cs typeface="+mn-cs"/>
              </a:rPr>
              <a:t>with </a:t>
            </a:r>
            <a:r>
              <a:rPr lang="en-US" sz="1200" kern="1200" dirty="0" smtClean="0">
                <a:solidFill>
                  <a:schemeClr val="tx1"/>
                </a:solidFill>
                <a:effectLst/>
                <a:latin typeface="+mn-lt"/>
                <a:ea typeface="+mn-ea"/>
                <a:cs typeface="+mn-cs"/>
              </a:rPr>
              <a:t>his </a:t>
            </a:r>
            <a:r>
              <a:rPr lang="en-US" sz="1200" kern="1200" dirty="0" smtClean="0">
                <a:solidFill>
                  <a:schemeClr val="tx1"/>
                </a:solidFill>
                <a:effectLst/>
                <a:latin typeface="+mn-lt"/>
                <a:ea typeface="+mn-ea"/>
                <a:cs typeface="+mn-cs"/>
              </a:rPr>
              <a:t>mother</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keep </a:t>
            </a:r>
            <a:r>
              <a:rPr lang="en-US" sz="1200" kern="1200" dirty="0" smtClean="0">
                <a:solidFill>
                  <a:schemeClr val="tx1"/>
                </a:solidFill>
                <a:effectLst/>
                <a:latin typeface="+mn-lt"/>
                <a:ea typeface="+mn-ea"/>
                <a:cs typeface="+mn-cs"/>
              </a:rPr>
              <a:t>these “human” aspects in</a:t>
            </a:r>
            <a:r>
              <a:rPr lang="en-US" sz="1200" kern="1200" baseline="0" dirty="0" smtClean="0">
                <a:solidFill>
                  <a:schemeClr val="tx1"/>
                </a:solidFill>
                <a:effectLst/>
                <a:latin typeface="+mn-lt"/>
                <a:ea typeface="+mn-ea"/>
                <a:cs typeface="+mn-cs"/>
              </a:rPr>
              <a:t> mind when we’re using and evaluating new technology.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9</a:t>
            </a:fld>
            <a:endParaRPr lang="en-US"/>
          </a:p>
        </p:txBody>
      </p:sp>
    </p:spTree>
    <p:extLst>
      <p:ext uri="{BB962C8B-B14F-4D97-AF65-F5344CB8AC3E}">
        <p14:creationId xmlns:p14="http://schemas.microsoft.com/office/powerpoint/2010/main" val="2670963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69C06D-4ED8-42C6-905D-CA84CA1B6CBF}" type="datetime2">
              <a:rPr lang="en-US" smtClean="0"/>
              <a:t>Friday, November 8, 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724514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Friday, November 8, 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extLst>
      <p:ext uri="{BB962C8B-B14F-4D97-AF65-F5344CB8AC3E}">
        <p14:creationId xmlns:p14="http://schemas.microsoft.com/office/powerpoint/2010/main" val="3876113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4372C-B5AB-4C39-B273-B99224EB4DD5}" type="datetime2">
              <a:rPr lang="en-US" smtClean="0"/>
              <a:t>Friday, November 8, 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extLst>
      <p:ext uri="{BB962C8B-B14F-4D97-AF65-F5344CB8AC3E}">
        <p14:creationId xmlns:p14="http://schemas.microsoft.com/office/powerpoint/2010/main" val="2400508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B1CAA-32CD-4B55-B92A-B8F0843CACF4}" type="datetime2">
              <a:rPr lang="en-US" smtClean="0"/>
              <a:t>Friday, November 8, 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3777502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D8CDC4-3D19-4983-B478-82F6B8E5AB66}" type="datetime2">
              <a:rPr lang="en-US" smtClean="0"/>
              <a:t>Friday, November 8, 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2503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B82477-D5D3-4181-8C11-75D0F2433A87}" type="datetime2">
              <a:rPr lang="en-US" smtClean="0"/>
              <a:t>Friday, November 8, 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096454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3E253B-1893-4367-8BAE-DF4BC10DC578}" type="datetime2">
              <a:rPr lang="en-US" smtClean="0"/>
              <a:t>Friday, November 8, 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276229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2300D-25B3-4603-86C9-4CB776489F00}" type="datetime2">
              <a:rPr lang="en-US" smtClean="0"/>
              <a:t>Friday, November 8, 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730625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314AD9-FCC8-48B7-B85B-012A91320DFF}" type="datetime2">
              <a:rPr lang="en-US" smtClean="0"/>
              <a:t>Friday, November 8, 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386594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82DC50-D5DB-4F94-B367-9876CD2C4012}" type="datetime2">
              <a:rPr lang="en-US" smtClean="0"/>
              <a:t>Friday, November 8, 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3056078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2EB412-E790-42EA-81FE-2925D3A43D91}" type="datetime2">
              <a:rPr lang="en-US" smtClean="0"/>
              <a:t>Friday, November 8, 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7816223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385921-A91A-409C-921C-0E0EC1E750EC}" type="datetime2">
              <a:rPr lang="en-US" smtClean="0"/>
              <a:t>Friday, November 8, 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4013665489"/>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7.gif"/></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4" Type="http://schemas.openxmlformats.org/officeDocument/2006/relationships/image" Target="../media/image19.jpg"/><Relationship Id="rId5" Type="http://schemas.openxmlformats.org/officeDocument/2006/relationships/image" Target="../media/image20.jpg"/><Relationship Id="rId6" Type="http://schemas.openxmlformats.org/officeDocument/2006/relationships/image" Target="../media/image21.jpg"/><Relationship Id="rId7" Type="http://schemas.openxmlformats.org/officeDocument/2006/relationships/image" Target="../media/image22.jpg"/><Relationship Id="rId8" Type="http://schemas.openxmlformats.org/officeDocument/2006/relationships/image" Target="../media/image23.jpg"/><Relationship Id="rId9" Type="http://schemas.openxmlformats.org/officeDocument/2006/relationships/image" Target="../media/image24.jpg"/><Relationship Id="rId10" Type="http://schemas.openxmlformats.org/officeDocument/2006/relationships/image" Target="../media/image25.jpg"/><Relationship Id="rId11" Type="http://schemas.openxmlformats.org/officeDocument/2006/relationships/image" Target="../media/image26.jp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eg"/><Relationship Id="rId6" Type="http://schemas.openxmlformats.org/officeDocument/2006/relationships/image" Target="../media/image31.jpg"/><Relationship Id="rId7" Type="http://schemas.openxmlformats.org/officeDocument/2006/relationships/image" Target="../media/image32.jp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1.jp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4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5.jpg"/></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4" Type="http://schemas.openxmlformats.org/officeDocument/2006/relationships/image" Target="../media/image47.jpeg"/><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48.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jpg"/><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52.jpeg"/></Relationships>
</file>

<file path=ppt/slides/_rels/slide31.xml.rels><?xml version="1.0" encoding="UTF-8" standalone="yes"?>
<Relationships xmlns="http://schemas.openxmlformats.org/package/2006/relationships"><Relationship Id="rId3" Type="http://schemas.openxmlformats.org/officeDocument/2006/relationships/image" Target="../media/image53.jpg"/><Relationship Id="rId4" Type="http://schemas.openxmlformats.org/officeDocument/2006/relationships/image" Target="../media/image54.PNG"/><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55.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57.jpg"/><Relationship Id="rId4" Type="http://schemas.openxmlformats.org/officeDocument/2006/relationships/image" Target="../media/image58.jpg"/><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eg"/><Relationship Id="rId5" Type="http://schemas.openxmlformats.org/officeDocument/2006/relationships/image" Target="../media/image12.jpg"/><Relationship Id="rId6" Type="http://schemas.openxmlformats.org/officeDocument/2006/relationships/image" Target="../media/image13.jpg"/><Relationship Id="rId7" Type="http://schemas.openxmlformats.org/officeDocument/2006/relationships/image" Target="../media/image14.jpg"/><Relationship Id="rId8" Type="http://schemas.openxmlformats.org/officeDocument/2006/relationships/image" Target="../media/image15.jp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63982" y="3118129"/>
            <a:ext cx="6980018" cy="1938992"/>
          </a:xfrm>
          <a:prstGeom prst="rect">
            <a:avLst/>
          </a:prstGeom>
          <a:noFill/>
        </p:spPr>
        <p:txBody>
          <a:bodyPr wrap="square" rtlCol="0">
            <a:spAutoFit/>
          </a:bodyPr>
          <a:lstStyle/>
          <a:p>
            <a:pPr algn="r"/>
            <a:r>
              <a:rPr lang="en-US" sz="6000" dirty="0" smtClean="0">
                <a:solidFill>
                  <a:srgbClr val="FFFFFF"/>
                </a:solidFill>
                <a:latin typeface="Trebuchet MS"/>
                <a:cs typeface="Trebuchet MS"/>
              </a:rPr>
              <a:t>Using Google Glass</a:t>
            </a:r>
          </a:p>
          <a:p>
            <a:pPr algn="r"/>
            <a:r>
              <a:rPr lang="en-US" sz="6000" dirty="0" smtClean="0">
                <a:solidFill>
                  <a:srgbClr val="FFFFFF"/>
                </a:solidFill>
                <a:latin typeface="Trebuchet MS"/>
                <a:cs typeface="Trebuchet MS"/>
              </a:rPr>
              <a:t> to Teach Privacy</a:t>
            </a:r>
          </a:p>
        </p:txBody>
      </p:sp>
      <p:sp>
        <p:nvSpPr>
          <p:cNvPr id="6" name="TextBox 5"/>
          <p:cNvSpPr txBox="1"/>
          <p:nvPr/>
        </p:nvSpPr>
        <p:spPr>
          <a:xfrm>
            <a:off x="7166375" y="5008068"/>
            <a:ext cx="1977625" cy="861774"/>
          </a:xfrm>
          <a:prstGeom prst="rect">
            <a:avLst/>
          </a:prstGeom>
          <a:noFill/>
        </p:spPr>
        <p:txBody>
          <a:bodyPr wrap="none" rtlCol="0">
            <a:spAutoFit/>
          </a:bodyPr>
          <a:lstStyle/>
          <a:p>
            <a:r>
              <a:rPr lang="en-US" sz="3200" dirty="0" smtClean="0">
                <a:solidFill>
                  <a:srgbClr val="FFFFFF"/>
                </a:solidFill>
                <a:latin typeface="Franklin Gothic Medium"/>
                <a:cs typeface="Franklin Gothic Medium"/>
              </a:rPr>
              <a:t>(</a:t>
            </a:r>
            <a:r>
              <a:rPr lang="en-US" sz="2400" dirty="0" smtClean="0">
                <a:solidFill>
                  <a:srgbClr val="FFFFFF"/>
                </a:solidFill>
                <a:latin typeface="Franklin Gothic Medium"/>
                <a:cs typeface="Franklin Gothic Medium"/>
              </a:rPr>
              <a:t>and sharing</a:t>
            </a:r>
            <a:r>
              <a:rPr lang="en-US" sz="3200" dirty="0" smtClean="0">
                <a:solidFill>
                  <a:srgbClr val="FFFFFF"/>
                </a:solidFill>
                <a:latin typeface="Franklin Gothic Medium"/>
                <a:cs typeface="Franklin Gothic Medium"/>
              </a:rPr>
              <a:t>)</a:t>
            </a:r>
            <a:endParaRPr lang="en-US" sz="3200" dirty="0">
              <a:latin typeface="Franklin Gothic Medium"/>
              <a:cs typeface="Franklin Gothic Medium"/>
            </a:endParaRPr>
          </a:p>
          <a:p>
            <a:endParaRPr lang="en-US" dirty="0"/>
          </a:p>
        </p:txBody>
      </p:sp>
      <p:pic>
        <p:nvPicPr>
          <p:cNvPr id="7" name="Picture 6" descr="PrivacyTitleSlide.jpg"/>
          <p:cNvPicPr>
            <a:picLocks noChangeAspect="1"/>
          </p:cNvPicPr>
          <p:nvPr/>
        </p:nvPicPr>
        <p:blipFill rotWithShape="1">
          <a:blip r:embed="rId3">
            <a:extLst>
              <a:ext uri="{28A0092B-C50C-407E-A947-70E740481C1C}">
                <a14:useLocalDpi xmlns:a14="http://schemas.microsoft.com/office/drawing/2010/main" val="0"/>
              </a:ext>
            </a:extLst>
          </a:blip>
          <a:srcRect t="24890"/>
          <a:stretch/>
        </p:blipFill>
        <p:spPr>
          <a:xfrm>
            <a:off x="4426760" y="0"/>
            <a:ext cx="4717240" cy="2657365"/>
          </a:xfrm>
          <a:prstGeom prst="rect">
            <a:avLst/>
          </a:prstGeom>
          <a:effectLst>
            <a:outerShdw blurRad="50800" dist="38100" dir="2100000" algn="tl" rotWithShape="0">
              <a:srgbClr val="000000">
                <a:alpha val="43000"/>
              </a:srgbClr>
            </a:outerShdw>
          </a:effectLst>
        </p:spPr>
      </p:pic>
      <p:pic>
        <p:nvPicPr>
          <p:cNvPr id="8" name="Picture 7" descr="GlassTitleSlide.jpg"/>
          <p:cNvPicPr>
            <a:picLocks noChangeAspect="1"/>
          </p:cNvPicPr>
          <p:nvPr/>
        </p:nvPicPr>
        <p:blipFill rotWithShape="1">
          <a:blip r:embed="rId4">
            <a:extLst>
              <a:ext uri="{28A0092B-C50C-407E-A947-70E740481C1C}">
                <a14:useLocalDpi xmlns:a14="http://schemas.microsoft.com/office/drawing/2010/main" val="0"/>
              </a:ext>
            </a:extLst>
          </a:blip>
          <a:srcRect t="7078" r="34663" b="23045"/>
          <a:stretch/>
        </p:blipFill>
        <p:spPr>
          <a:xfrm>
            <a:off x="0" y="0"/>
            <a:ext cx="4424935" cy="2657365"/>
          </a:xfrm>
          <a:prstGeom prst="rect">
            <a:avLst/>
          </a:prstGeom>
          <a:effectLst>
            <a:outerShdw blurRad="50800" dist="38100" dir="2100000" algn="tl" rotWithShape="0">
              <a:srgbClr val="000000">
                <a:alpha val="43000"/>
              </a:srgbClr>
            </a:outerShdw>
          </a:effectLst>
        </p:spPr>
      </p:pic>
      <p:sp>
        <p:nvSpPr>
          <p:cNvPr id="9" name="TextBox 8"/>
          <p:cNvSpPr txBox="1"/>
          <p:nvPr/>
        </p:nvSpPr>
        <p:spPr>
          <a:xfrm>
            <a:off x="1068483" y="6068550"/>
            <a:ext cx="2979138" cy="677108"/>
          </a:xfrm>
          <a:prstGeom prst="rect">
            <a:avLst/>
          </a:prstGeom>
          <a:noFill/>
        </p:spPr>
        <p:txBody>
          <a:bodyPr wrap="none" rtlCol="0">
            <a:spAutoFit/>
          </a:bodyPr>
          <a:lstStyle/>
          <a:p>
            <a:r>
              <a:rPr lang="en-US" dirty="0">
                <a:solidFill>
                  <a:srgbClr val="FFFFFF"/>
                </a:solidFill>
                <a:latin typeface="Trebuchet MS"/>
                <a:cs typeface="Trebuchet MS"/>
              </a:rPr>
              <a:t>Jen </a:t>
            </a:r>
            <a:r>
              <a:rPr lang="en-US" dirty="0" smtClean="0">
                <a:solidFill>
                  <a:srgbClr val="FFFFFF"/>
                </a:solidFill>
                <a:latin typeface="Trebuchet MS"/>
                <a:cs typeface="Trebuchet MS"/>
              </a:rPr>
              <a:t>Waller</a:t>
            </a:r>
            <a:endParaRPr lang="en-US" dirty="0">
              <a:solidFill>
                <a:srgbClr val="FFFFFF"/>
              </a:solidFill>
              <a:latin typeface="Trebuchet MS"/>
              <a:cs typeface="Trebuchet MS"/>
            </a:endParaRPr>
          </a:p>
          <a:p>
            <a:r>
              <a:rPr lang="en-US" dirty="0" smtClean="0">
                <a:solidFill>
                  <a:srgbClr val="FFFFFF"/>
                </a:solidFill>
                <a:latin typeface="Trebuchet MS"/>
                <a:cs typeface="Trebuchet MS"/>
              </a:rPr>
              <a:t>Miami </a:t>
            </a:r>
            <a:r>
              <a:rPr lang="en-US" sz="2000" dirty="0">
                <a:solidFill>
                  <a:srgbClr val="FFFFFF"/>
                </a:solidFill>
                <a:latin typeface="Trebuchet MS"/>
                <a:cs typeface="Trebuchet MS"/>
              </a:rPr>
              <a:t>University</a:t>
            </a:r>
            <a:r>
              <a:rPr lang="en-US" dirty="0">
                <a:solidFill>
                  <a:srgbClr val="FFFFFF"/>
                </a:solidFill>
                <a:latin typeface="Trebuchet MS"/>
                <a:cs typeface="Trebuchet MS"/>
              </a:rPr>
              <a:t> Libraries</a:t>
            </a:r>
            <a:endParaRPr lang="en-US" dirty="0"/>
          </a:p>
        </p:txBody>
      </p:sp>
      <p:pic>
        <p:nvPicPr>
          <p:cNvPr id="11" name="Picture 10" descr="social-media-icon-larg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67597"/>
            <a:ext cx="1068483" cy="890403"/>
          </a:xfrm>
          <a:prstGeom prst="rect">
            <a:avLst/>
          </a:prstGeom>
        </p:spPr>
      </p:pic>
    </p:spTree>
    <p:extLst>
      <p:ext uri="{BB962C8B-B14F-4D97-AF65-F5344CB8AC3E}">
        <p14:creationId xmlns:p14="http://schemas.microsoft.com/office/powerpoint/2010/main" val="40365387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arlyAdopter.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 y="342900"/>
            <a:ext cx="8763000" cy="6159500"/>
          </a:xfrm>
          <a:prstGeom prst="rect">
            <a:avLst/>
          </a:prstGeom>
        </p:spPr>
      </p:pic>
    </p:spTree>
    <p:extLst>
      <p:ext uri="{BB962C8B-B14F-4D97-AF65-F5344CB8AC3E}">
        <p14:creationId xmlns:p14="http://schemas.microsoft.com/office/powerpoint/2010/main" val="220941509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iamiSe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0028" y="2513297"/>
            <a:ext cx="2672567" cy="1905000"/>
          </a:xfrm>
          <a:prstGeom prst="rect">
            <a:avLst/>
          </a:prstGeom>
          <a:effectLst>
            <a:outerShdw blurRad="50800" dist="38100" dir="2100000" algn="tl" rotWithShape="0">
              <a:srgbClr val="000000">
                <a:alpha val="43000"/>
              </a:srgbClr>
            </a:outerShdw>
          </a:effectLst>
        </p:spPr>
      </p:pic>
      <p:pic>
        <p:nvPicPr>
          <p:cNvPr id="9" name="Picture 8" descr="AndersonHa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0030" y="4582538"/>
            <a:ext cx="2672567" cy="1908017"/>
          </a:xfrm>
          <a:prstGeom prst="rect">
            <a:avLst/>
          </a:prstGeom>
          <a:effectLst>
            <a:outerShdw blurRad="50800" dist="38100" dir="2100000" algn="tl" rotWithShape="0">
              <a:srgbClr val="000000">
                <a:alpha val="43000"/>
              </a:srgbClr>
            </a:outerShdw>
          </a:effectLst>
        </p:spPr>
      </p:pic>
      <p:pic>
        <p:nvPicPr>
          <p:cNvPr id="11" name="Picture 10" descr="SundialMcCracke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049" y="2513297"/>
            <a:ext cx="2540000" cy="1905000"/>
          </a:xfrm>
          <a:prstGeom prst="rect">
            <a:avLst/>
          </a:prstGeom>
          <a:effectLst>
            <a:outerShdw blurRad="50800" dist="38100" dir="2100000" algn="tl" rotWithShape="0">
              <a:srgbClr val="000000">
                <a:alpha val="43000"/>
              </a:srgbClr>
            </a:outerShdw>
          </a:effectLst>
        </p:spPr>
      </p:pic>
      <p:pic>
        <p:nvPicPr>
          <p:cNvPr id="12" name="Picture 11" descr="UphamHall.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0029" y="440509"/>
            <a:ext cx="2672567" cy="1779929"/>
          </a:xfrm>
          <a:prstGeom prst="rect">
            <a:avLst/>
          </a:prstGeom>
          <a:effectLst>
            <a:outerShdw blurRad="50800" dist="38100" dir="2100000" algn="tl" rotWithShape="0">
              <a:srgbClr val="000000">
                <a:alpha val="43000"/>
              </a:srgbClr>
            </a:outerShdw>
          </a:effectLst>
        </p:spPr>
      </p:pic>
      <p:pic>
        <p:nvPicPr>
          <p:cNvPr id="13" name="Picture 12" descr="RoudabushHal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2049" y="4582539"/>
            <a:ext cx="2544023" cy="1908017"/>
          </a:xfrm>
          <a:prstGeom prst="rect">
            <a:avLst/>
          </a:prstGeom>
          <a:effectLst>
            <a:outerShdw blurRad="50800" dist="38100" dir="2100000" algn="tl" rotWithShape="0">
              <a:srgbClr val="000000">
                <a:alpha val="43000"/>
              </a:srgbClr>
            </a:outerShdw>
          </a:effectLst>
        </p:spPr>
      </p:pic>
      <p:pic>
        <p:nvPicPr>
          <p:cNvPr id="14" name="Picture 13" descr="KingLibrar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94553" y="4582539"/>
            <a:ext cx="2544023" cy="1908017"/>
          </a:xfrm>
          <a:prstGeom prst="rect">
            <a:avLst/>
          </a:prstGeom>
          <a:effectLst>
            <a:outerShdw blurRad="50800" dist="38100" dir="2100000" algn="tl" rotWithShape="0">
              <a:srgbClr val="000000">
                <a:alpha val="43000"/>
              </a:srgbClr>
            </a:outerShdw>
          </a:effectLst>
        </p:spPr>
      </p:pic>
      <p:pic>
        <p:nvPicPr>
          <p:cNvPr id="2" name="Picture 1" descr="BishopMemorial.jpg"/>
          <p:cNvPicPr>
            <a:picLocks noChangeAspect="1"/>
          </p:cNvPicPr>
          <p:nvPr/>
        </p:nvPicPr>
        <p:blipFill rotWithShape="1">
          <a:blip r:embed="rId9">
            <a:extLst>
              <a:ext uri="{28A0092B-C50C-407E-A947-70E740481C1C}">
                <a14:useLocalDpi xmlns:a14="http://schemas.microsoft.com/office/drawing/2010/main" val="0"/>
              </a:ext>
            </a:extLst>
          </a:blip>
          <a:srcRect b="6713"/>
          <a:stretch/>
        </p:blipFill>
        <p:spPr>
          <a:xfrm>
            <a:off x="6394552" y="440509"/>
            <a:ext cx="2544023" cy="1779929"/>
          </a:xfrm>
          <a:prstGeom prst="rect">
            <a:avLst/>
          </a:prstGeom>
          <a:effectLst>
            <a:outerShdw blurRad="50800" dist="38100" dir="2100000" algn="tl" rotWithShape="0">
              <a:srgbClr val="000000">
                <a:alpha val="43000"/>
              </a:srgbClr>
            </a:outerShdw>
          </a:effectLst>
        </p:spPr>
      </p:pic>
      <p:pic>
        <p:nvPicPr>
          <p:cNvPr id="3" name="Picture 2" descr="FarmerSchool.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1318" y="440510"/>
            <a:ext cx="2624754" cy="1755817"/>
          </a:xfrm>
          <a:prstGeom prst="rect">
            <a:avLst/>
          </a:prstGeom>
          <a:effectLst>
            <a:outerShdw blurRad="50800" dist="38100" dir="2100000" algn="tl" rotWithShape="0">
              <a:srgbClr val="000000">
                <a:alpha val="43000"/>
              </a:srgbClr>
            </a:outerShdw>
          </a:effectLst>
        </p:spPr>
      </p:pic>
      <p:pic>
        <p:nvPicPr>
          <p:cNvPr id="4" name="Picture 3" descr="MiamiUniversity1809.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94553" y="2513297"/>
            <a:ext cx="2544023" cy="1908018"/>
          </a:xfrm>
          <a:prstGeom prst="rect">
            <a:avLst/>
          </a:prstGeom>
          <a:effectLst>
            <a:outerShdw blurRad="50800" dist="38100" dir="2100000" algn="tl" rotWithShape="0">
              <a:srgbClr val="000000">
                <a:alpha val="43000"/>
              </a:srgbClr>
            </a:outerShdw>
          </a:effectLst>
        </p:spPr>
      </p:pic>
    </p:spTree>
    <p:extLst>
      <p:ext uri="{BB962C8B-B14F-4D97-AF65-F5344CB8AC3E}">
        <p14:creationId xmlns:p14="http://schemas.microsoft.com/office/powerpoint/2010/main" val="52653408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IMShomep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7403" y="3091698"/>
            <a:ext cx="6656597" cy="3766302"/>
          </a:xfrm>
          <a:prstGeom prst="rect">
            <a:avLst/>
          </a:prstGeom>
          <a:effectLst>
            <a:outerShdw blurRad="50800" dist="38100" dir="2100000" algn="tl" rotWithShape="0">
              <a:srgbClr val="000000">
                <a:alpha val="43000"/>
              </a:srgbClr>
            </a:outerShdw>
          </a:effectLst>
        </p:spPr>
      </p:pic>
      <p:sp>
        <p:nvSpPr>
          <p:cNvPr id="4" name="TextBox 3"/>
          <p:cNvSpPr txBox="1"/>
          <p:nvPr/>
        </p:nvSpPr>
        <p:spPr>
          <a:xfrm>
            <a:off x="0" y="52507"/>
            <a:ext cx="7525354" cy="2677656"/>
          </a:xfrm>
          <a:prstGeom prst="rect">
            <a:avLst/>
          </a:prstGeom>
          <a:noFill/>
        </p:spPr>
        <p:txBody>
          <a:bodyPr wrap="square" rtlCol="0">
            <a:spAutoFit/>
          </a:bodyPr>
          <a:lstStyle/>
          <a:p>
            <a:r>
              <a:rPr lang="en-US" sz="2400" i="1" dirty="0" smtClean="0">
                <a:solidFill>
                  <a:schemeClr val="bg1"/>
                </a:solidFill>
                <a:latin typeface="Trebuchet MS"/>
                <a:cs typeface="Trebuchet MS"/>
              </a:rPr>
              <a:t>“ AIMS </a:t>
            </a:r>
            <a:r>
              <a:rPr lang="en-US" sz="2400" i="1" dirty="0">
                <a:solidFill>
                  <a:schemeClr val="bg1"/>
                </a:solidFill>
                <a:latin typeface="Trebuchet MS"/>
                <a:cs typeface="Trebuchet MS"/>
              </a:rPr>
              <a:t>examines how digital technology is transforming traditional areas of </a:t>
            </a:r>
            <a:r>
              <a:rPr lang="en-US" sz="2400" i="1" dirty="0" smtClean="0">
                <a:solidFill>
                  <a:schemeClr val="bg1"/>
                </a:solidFill>
                <a:latin typeface="Trebuchet MS"/>
                <a:cs typeface="Trebuchet MS"/>
              </a:rPr>
              <a:t>inquiry. AIMS </a:t>
            </a:r>
            <a:r>
              <a:rPr lang="en-US" sz="2400" i="1" dirty="0">
                <a:solidFill>
                  <a:schemeClr val="bg1"/>
                </a:solidFill>
                <a:latin typeface="Trebuchet MS"/>
                <a:cs typeface="Trebuchet MS"/>
              </a:rPr>
              <a:t>is committed to rich interactive experiences that empower individuals and organizations to experiment, innovate, and collaborate, while preparing students for the challenges and opportunities that interactive media present</a:t>
            </a:r>
            <a:r>
              <a:rPr lang="en-US" sz="2400" i="1" dirty="0" smtClean="0">
                <a:solidFill>
                  <a:schemeClr val="bg1"/>
                </a:solidFill>
                <a:latin typeface="Trebuchet MS"/>
                <a:cs typeface="Trebuchet MS"/>
              </a:rPr>
              <a:t>.”</a:t>
            </a:r>
            <a:endParaRPr lang="en-US" sz="2400" i="1" dirty="0">
              <a:solidFill>
                <a:schemeClr val="bg1"/>
              </a:solidFill>
              <a:latin typeface="Trebuchet MS"/>
              <a:cs typeface="Trebuchet MS"/>
            </a:endParaRPr>
          </a:p>
        </p:txBody>
      </p:sp>
      <p:sp>
        <p:nvSpPr>
          <p:cNvPr id="5" name="TextBox 4"/>
          <p:cNvSpPr txBox="1"/>
          <p:nvPr/>
        </p:nvSpPr>
        <p:spPr>
          <a:xfrm>
            <a:off x="0" y="6519446"/>
            <a:ext cx="2553904" cy="338554"/>
          </a:xfrm>
          <a:prstGeom prst="rect">
            <a:avLst/>
          </a:prstGeom>
          <a:noFill/>
        </p:spPr>
        <p:txBody>
          <a:bodyPr wrap="none" rtlCol="0">
            <a:spAutoFit/>
          </a:bodyPr>
          <a:lstStyle/>
          <a:p>
            <a:r>
              <a:rPr lang="en-US" sz="1600" dirty="0">
                <a:solidFill>
                  <a:srgbClr val="FFFFFF"/>
                </a:solidFill>
                <a:latin typeface="Trebuchet MS"/>
                <a:cs typeface="Trebuchet MS"/>
              </a:rPr>
              <a:t>http://</a:t>
            </a:r>
            <a:r>
              <a:rPr lang="en-US" sz="1600" dirty="0" err="1">
                <a:solidFill>
                  <a:srgbClr val="FFFFFF"/>
                </a:solidFill>
                <a:latin typeface="Trebuchet MS"/>
                <a:cs typeface="Trebuchet MS"/>
              </a:rPr>
              <a:t>aims.muohio.edu</a:t>
            </a:r>
            <a:r>
              <a:rPr lang="en-US" sz="1600" dirty="0">
                <a:solidFill>
                  <a:srgbClr val="FFFFFF"/>
                </a:solidFill>
                <a:latin typeface="Trebuchet MS"/>
                <a:cs typeface="Trebuchet MS"/>
              </a:rPr>
              <a:t>/</a:t>
            </a:r>
          </a:p>
        </p:txBody>
      </p:sp>
    </p:spTree>
    <p:extLst>
      <p:ext uri="{BB962C8B-B14F-4D97-AF65-F5344CB8AC3E}">
        <p14:creationId xmlns:p14="http://schemas.microsoft.com/office/powerpoint/2010/main" val="6221988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S201_ThroughGlass.jpg"/>
          <p:cNvPicPr>
            <a:picLocks noChangeAspect="1"/>
          </p:cNvPicPr>
          <p:nvPr/>
        </p:nvPicPr>
        <p:blipFill rotWithShape="1">
          <a:blip r:embed="rId3" cstate="print">
            <a:extLst>
              <a:ext uri="{28A0092B-C50C-407E-A947-70E740481C1C}">
                <a14:useLocalDpi xmlns:a14="http://schemas.microsoft.com/office/drawing/2010/main" val="0"/>
              </a:ext>
            </a:extLst>
          </a:blip>
          <a:srcRect t="34105"/>
          <a:stretch/>
        </p:blipFill>
        <p:spPr>
          <a:xfrm>
            <a:off x="261457" y="382008"/>
            <a:ext cx="5042390" cy="2439444"/>
          </a:xfrm>
          <a:prstGeom prst="rect">
            <a:avLst/>
          </a:prstGeom>
          <a:ln>
            <a:noFill/>
          </a:ln>
          <a:effectLst>
            <a:outerShdw blurRad="292100" dist="139700" dir="2700000" algn="tl" rotWithShape="0">
              <a:srgbClr val="333333">
                <a:alpha val="65000"/>
              </a:srgbClr>
            </a:outerShdw>
          </a:effectLst>
        </p:spPr>
      </p:pic>
      <p:pic>
        <p:nvPicPr>
          <p:cNvPr id="6" name="Picture 5" descr="IMS201.2.jpg"/>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982713" y="3350112"/>
            <a:ext cx="3906833" cy="2868307"/>
          </a:xfrm>
          <a:prstGeom prst="rect">
            <a:avLst/>
          </a:prstGeom>
          <a:ln>
            <a:noFill/>
          </a:ln>
          <a:effectLst>
            <a:outerShdw blurRad="292100" dist="139700" dir="2700000" algn="tl" rotWithShape="0">
              <a:srgbClr val="333333">
                <a:alpha val="65000"/>
              </a:srgbClr>
            </a:outerShdw>
          </a:effectLst>
        </p:spPr>
      </p:pic>
      <p:pic>
        <p:nvPicPr>
          <p:cNvPr id="7" name="Picture 6" descr="IMS3.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1457" y="3126024"/>
            <a:ext cx="2431591" cy="1785219"/>
          </a:xfrm>
          <a:prstGeom prst="rect">
            <a:avLst/>
          </a:prstGeom>
          <a:ln>
            <a:noFill/>
          </a:ln>
          <a:effectLst>
            <a:outerShdw blurRad="292100" dist="139700" dir="2700000" algn="tl" rotWithShape="0">
              <a:srgbClr val="333333">
                <a:alpha val="65000"/>
              </a:srgbClr>
            </a:outerShdw>
          </a:effectLst>
        </p:spPr>
      </p:pic>
      <p:pic>
        <p:nvPicPr>
          <p:cNvPr id="8" name="Picture 7" descr="IMS_ThumbsUp.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0328" y="382008"/>
            <a:ext cx="2116089" cy="2821452"/>
          </a:xfrm>
          <a:prstGeom prst="rect">
            <a:avLst/>
          </a:prstGeom>
        </p:spPr>
      </p:pic>
      <p:pic>
        <p:nvPicPr>
          <p:cNvPr id="9" name="Picture 8" descr="IMS_Student.jpg"/>
          <p:cNvPicPr>
            <a:picLocks noChangeAspect="1"/>
          </p:cNvPicPr>
          <p:nvPr/>
        </p:nvPicPr>
        <p:blipFill rotWithShape="1">
          <a:blip r:embed="rId7">
            <a:extLst>
              <a:ext uri="{28A0092B-C50C-407E-A947-70E740481C1C}">
                <a14:useLocalDpi xmlns:a14="http://schemas.microsoft.com/office/drawing/2010/main" val="0"/>
              </a:ext>
            </a:extLst>
          </a:blip>
          <a:srcRect t="8674"/>
          <a:stretch/>
        </p:blipFill>
        <p:spPr>
          <a:xfrm>
            <a:off x="2274032" y="3772133"/>
            <a:ext cx="2357495" cy="287069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3391936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rrot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003510"/>
          </a:xfrm>
          <a:prstGeom prst="rect">
            <a:avLst/>
          </a:prstGeom>
        </p:spPr>
      </p:pic>
    </p:spTree>
    <p:extLst>
      <p:ext uri="{BB962C8B-B14F-4D97-AF65-F5344CB8AC3E}">
        <p14:creationId xmlns:p14="http://schemas.microsoft.com/office/powerpoint/2010/main" val="127159897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hibitedGoogleGlas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202509632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lephotoLen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090047"/>
          </a:xfrm>
          <a:prstGeom prst="rect">
            <a:avLst/>
          </a:prstGeom>
        </p:spPr>
      </p:pic>
    </p:spTree>
    <p:extLst>
      <p:ext uri="{BB962C8B-B14F-4D97-AF65-F5344CB8AC3E}">
        <p14:creationId xmlns:p14="http://schemas.microsoft.com/office/powerpoint/2010/main" val="284483543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stantaneousDissemina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089904"/>
          </a:xfrm>
          <a:prstGeom prst="rect">
            <a:avLst/>
          </a:prstGeom>
        </p:spPr>
      </p:pic>
      <p:sp>
        <p:nvSpPr>
          <p:cNvPr id="4" name="TextBox 3"/>
          <p:cNvSpPr txBox="1"/>
          <p:nvPr/>
        </p:nvSpPr>
        <p:spPr>
          <a:xfrm>
            <a:off x="1773870" y="6328911"/>
            <a:ext cx="7370130" cy="584776"/>
          </a:xfrm>
          <a:prstGeom prst="rect">
            <a:avLst/>
          </a:prstGeom>
          <a:noFill/>
        </p:spPr>
        <p:txBody>
          <a:bodyPr wrap="square" rtlCol="0">
            <a:spAutoFit/>
          </a:bodyPr>
          <a:lstStyle/>
          <a:p>
            <a:pPr algn="r"/>
            <a:r>
              <a:rPr lang="en-US" sz="3200" dirty="0" smtClean="0">
                <a:solidFill>
                  <a:schemeClr val="bg1"/>
                </a:solidFill>
                <a:latin typeface="Trebuchet MS"/>
                <a:cs typeface="Trebuchet MS"/>
              </a:rPr>
              <a:t> 1) instantaneous dissemination</a:t>
            </a:r>
            <a:endParaRPr lang="en-US" sz="3200" dirty="0">
              <a:solidFill>
                <a:schemeClr val="bg1"/>
              </a:solidFill>
              <a:latin typeface="Trebuchet MS"/>
              <a:cs typeface="Trebuchet MS"/>
            </a:endParaRPr>
          </a:p>
        </p:txBody>
      </p:sp>
    </p:spTree>
    <p:extLst>
      <p:ext uri="{BB962C8B-B14F-4D97-AF65-F5344CB8AC3E}">
        <p14:creationId xmlns:p14="http://schemas.microsoft.com/office/powerpoint/2010/main" val="379461742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3870" y="6328911"/>
            <a:ext cx="7370130" cy="584776"/>
          </a:xfrm>
          <a:prstGeom prst="rect">
            <a:avLst/>
          </a:prstGeom>
          <a:noFill/>
        </p:spPr>
        <p:txBody>
          <a:bodyPr wrap="square" rtlCol="0">
            <a:spAutoFit/>
          </a:bodyPr>
          <a:lstStyle/>
          <a:p>
            <a:pPr algn="r"/>
            <a:r>
              <a:rPr lang="en-US" sz="3200" dirty="0" smtClean="0">
                <a:solidFill>
                  <a:schemeClr val="bg1"/>
                </a:solidFill>
                <a:latin typeface="Trebuchet MS"/>
                <a:cs typeface="Trebuchet MS"/>
              </a:rPr>
              <a:t>2) persistence of data</a:t>
            </a:r>
            <a:endParaRPr lang="en-US" sz="3200" dirty="0">
              <a:solidFill>
                <a:schemeClr val="bg1"/>
              </a:solidFill>
              <a:latin typeface="Trebuchet MS"/>
              <a:cs typeface="Trebuchet MS"/>
            </a:endParaRPr>
          </a:p>
        </p:txBody>
      </p:sp>
      <p:pic>
        <p:nvPicPr>
          <p:cNvPr id="3" name="Picture 2" descr="Persistenc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522" y="0"/>
            <a:ext cx="9167522" cy="6105713"/>
          </a:xfrm>
          <a:prstGeom prst="rect">
            <a:avLst/>
          </a:prstGeom>
        </p:spPr>
      </p:pic>
    </p:spTree>
    <p:extLst>
      <p:ext uri="{BB962C8B-B14F-4D97-AF65-F5344CB8AC3E}">
        <p14:creationId xmlns:p14="http://schemas.microsoft.com/office/powerpoint/2010/main" val="219617402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3870" y="6328911"/>
            <a:ext cx="7370130" cy="584776"/>
          </a:xfrm>
          <a:prstGeom prst="rect">
            <a:avLst/>
          </a:prstGeom>
          <a:noFill/>
        </p:spPr>
        <p:txBody>
          <a:bodyPr wrap="square" rtlCol="0">
            <a:spAutoFit/>
          </a:bodyPr>
          <a:lstStyle/>
          <a:p>
            <a:pPr algn="r"/>
            <a:r>
              <a:rPr lang="en-US" sz="3200" dirty="0" smtClean="0">
                <a:solidFill>
                  <a:schemeClr val="bg1"/>
                </a:solidFill>
                <a:latin typeface="Trebuchet MS"/>
                <a:cs typeface="Trebuchet MS"/>
              </a:rPr>
              <a:t>3) ease of search</a:t>
            </a:r>
            <a:endParaRPr lang="en-US" sz="3200" dirty="0">
              <a:solidFill>
                <a:schemeClr val="bg1"/>
              </a:solidFill>
              <a:latin typeface="Trebuchet MS"/>
              <a:cs typeface="Trebuchet MS"/>
            </a:endParaRPr>
          </a:p>
        </p:txBody>
      </p:sp>
      <p:pic>
        <p:nvPicPr>
          <p:cNvPr id="2" name="Picture 1" descr="GoogleSearch.jpg"/>
          <p:cNvPicPr>
            <a:picLocks noChangeAspect="1"/>
          </p:cNvPicPr>
          <p:nvPr/>
        </p:nvPicPr>
        <p:blipFill rotWithShape="1">
          <a:blip r:embed="rId3">
            <a:extLst>
              <a:ext uri="{28A0092B-C50C-407E-A947-70E740481C1C}">
                <a14:useLocalDpi xmlns:a14="http://schemas.microsoft.com/office/drawing/2010/main" val="0"/>
              </a:ext>
            </a:extLst>
          </a:blip>
          <a:srcRect b="2715"/>
          <a:stretch/>
        </p:blipFill>
        <p:spPr>
          <a:xfrm>
            <a:off x="0" y="0"/>
            <a:ext cx="9144000" cy="6328912"/>
          </a:xfrm>
          <a:prstGeom prst="rect">
            <a:avLst/>
          </a:prstGeom>
        </p:spPr>
      </p:pic>
    </p:spTree>
    <p:extLst>
      <p:ext uri="{BB962C8B-B14F-4D97-AF65-F5344CB8AC3E}">
        <p14:creationId xmlns:p14="http://schemas.microsoft.com/office/powerpoint/2010/main" val="41145069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ogleGlas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7400"/>
            <a:ext cx="9144000" cy="5269230"/>
          </a:xfrm>
          <a:prstGeom prst="rect">
            <a:avLst/>
          </a:prstGeom>
        </p:spPr>
      </p:pic>
    </p:spTree>
    <p:extLst>
      <p:ext uri="{BB962C8B-B14F-4D97-AF65-F5344CB8AC3E}">
        <p14:creationId xmlns:p14="http://schemas.microsoft.com/office/powerpoint/2010/main" val="335925732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ggsInBasket.jpg"/>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381000"/>
            <a:ext cx="9144000" cy="6081117"/>
          </a:xfrm>
          <a:prstGeom prst="rect">
            <a:avLst/>
          </a:prstGeom>
        </p:spPr>
      </p:pic>
    </p:spTree>
    <p:extLst>
      <p:ext uri="{BB962C8B-B14F-4D97-AF65-F5344CB8AC3E}">
        <p14:creationId xmlns:p14="http://schemas.microsoft.com/office/powerpoint/2010/main" val="253077164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ooglePlus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739243"/>
          </a:xfrm>
          <a:prstGeom prst="rect">
            <a:avLst/>
          </a:prstGeom>
        </p:spPr>
      </p:pic>
    </p:spTree>
    <p:extLst>
      <p:ext uri="{BB962C8B-B14F-4D97-AF65-F5344CB8AC3E}">
        <p14:creationId xmlns:p14="http://schemas.microsoft.com/office/powerpoint/2010/main" val="113348796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deview.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921" y="540880"/>
            <a:ext cx="8191020" cy="5479345"/>
          </a:xfrm>
          <a:prstGeom prst="rect">
            <a:avLst/>
          </a:prstGeom>
          <a:effectLst>
            <a:outerShdw blurRad="50800" dist="38100" dir="2100000" algn="tl" rotWithShape="0">
              <a:srgbClr val="000000">
                <a:alpha val="43000"/>
              </a:srgbClr>
            </a:outerShdw>
          </a:effectLst>
        </p:spPr>
      </p:pic>
    </p:spTree>
    <p:extLst>
      <p:ext uri="{BB962C8B-B14F-4D97-AF65-F5344CB8AC3E}">
        <p14:creationId xmlns:p14="http://schemas.microsoft.com/office/powerpoint/2010/main" val="410095521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lassware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9399" y="105444"/>
            <a:ext cx="5944007" cy="3378200"/>
          </a:xfrm>
          <a:prstGeom prst="rect">
            <a:avLst/>
          </a:prstGeom>
        </p:spPr>
      </p:pic>
      <p:pic>
        <p:nvPicPr>
          <p:cNvPr id="4" name="Picture 3" descr="Glassware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9399" y="3483644"/>
            <a:ext cx="5944007" cy="3374356"/>
          </a:xfrm>
          <a:prstGeom prst="rect">
            <a:avLst/>
          </a:prstGeom>
        </p:spPr>
      </p:pic>
    </p:spTree>
    <p:extLst>
      <p:ext uri="{BB962C8B-B14F-4D97-AF65-F5344CB8AC3E}">
        <p14:creationId xmlns:p14="http://schemas.microsoft.com/office/powerpoint/2010/main" val="48845469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ermissionToAcces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4292600"/>
          </a:xfrm>
          <a:prstGeom prst="rect">
            <a:avLst/>
          </a:prstGeom>
        </p:spPr>
      </p:pic>
      <p:sp>
        <p:nvSpPr>
          <p:cNvPr id="5" name="Rectangle 4"/>
          <p:cNvSpPr/>
          <p:nvPr/>
        </p:nvSpPr>
        <p:spPr>
          <a:xfrm>
            <a:off x="6843059" y="3077882"/>
            <a:ext cx="2300941" cy="2988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403412" y="3376706"/>
            <a:ext cx="2614706" cy="283882"/>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88588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Pho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 y="381000"/>
            <a:ext cx="2945719" cy="220928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Picture 5" descr="iPho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1061" y="1099596"/>
            <a:ext cx="1987591" cy="149069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9" name="Picture 8" descr="iPho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8291" y="1751346"/>
            <a:ext cx="1118591" cy="83894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TextBox 3"/>
          <p:cNvSpPr txBox="1"/>
          <p:nvPr/>
        </p:nvSpPr>
        <p:spPr>
          <a:xfrm>
            <a:off x="1052667" y="2607000"/>
            <a:ext cx="1707168" cy="1200329"/>
          </a:xfrm>
          <a:prstGeom prst="rect">
            <a:avLst/>
          </a:prstGeom>
          <a:noFill/>
        </p:spPr>
        <p:txBody>
          <a:bodyPr wrap="none" rtlCol="0">
            <a:spAutoFit/>
          </a:bodyPr>
          <a:lstStyle/>
          <a:p>
            <a:r>
              <a:rPr lang="en-US" sz="7200" dirty="0" smtClean="0">
                <a:solidFill>
                  <a:srgbClr val="FFFFFF"/>
                </a:solidFill>
                <a:latin typeface="Trebuchet MS"/>
                <a:cs typeface="Trebuchet MS"/>
              </a:rPr>
              <a:t>55%</a:t>
            </a:r>
            <a:endParaRPr lang="en-US" sz="7200" dirty="0">
              <a:solidFill>
                <a:srgbClr val="FFFFFF"/>
              </a:solidFill>
              <a:latin typeface="Trebuchet MS"/>
              <a:cs typeface="Trebuchet MS"/>
            </a:endParaRPr>
          </a:p>
        </p:txBody>
      </p:sp>
      <p:sp>
        <p:nvSpPr>
          <p:cNvPr id="10" name="TextBox 9"/>
          <p:cNvSpPr txBox="1"/>
          <p:nvPr/>
        </p:nvSpPr>
        <p:spPr>
          <a:xfrm>
            <a:off x="7076382" y="3050557"/>
            <a:ext cx="1030500" cy="707886"/>
          </a:xfrm>
          <a:prstGeom prst="rect">
            <a:avLst/>
          </a:prstGeom>
          <a:noFill/>
        </p:spPr>
        <p:txBody>
          <a:bodyPr wrap="none" rtlCol="0">
            <a:spAutoFit/>
          </a:bodyPr>
          <a:lstStyle/>
          <a:p>
            <a:r>
              <a:rPr lang="en-US" sz="4000" dirty="0" smtClean="0">
                <a:solidFill>
                  <a:srgbClr val="FFFFFF"/>
                </a:solidFill>
                <a:latin typeface="Trebuchet MS"/>
                <a:cs typeface="Trebuchet MS"/>
              </a:rPr>
              <a:t>28%</a:t>
            </a:r>
            <a:endParaRPr lang="en-US" sz="4000" dirty="0">
              <a:solidFill>
                <a:srgbClr val="FFFFFF"/>
              </a:solidFill>
              <a:latin typeface="Trebuchet MS"/>
              <a:cs typeface="Trebuchet MS"/>
            </a:endParaRPr>
          </a:p>
        </p:txBody>
      </p:sp>
      <p:sp>
        <p:nvSpPr>
          <p:cNvPr id="11" name="TextBox 10"/>
          <p:cNvSpPr txBox="1"/>
          <p:nvPr/>
        </p:nvSpPr>
        <p:spPr>
          <a:xfrm>
            <a:off x="4390662" y="2858558"/>
            <a:ext cx="1673925" cy="923330"/>
          </a:xfrm>
          <a:prstGeom prst="rect">
            <a:avLst/>
          </a:prstGeom>
          <a:noFill/>
        </p:spPr>
        <p:txBody>
          <a:bodyPr wrap="square" rtlCol="0">
            <a:spAutoFit/>
          </a:bodyPr>
          <a:lstStyle/>
          <a:p>
            <a:r>
              <a:rPr lang="en-US" sz="5400" dirty="0" smtClean="0">
                <a:solidFill>
                  <a:srgbClr val="FFFFFF"/>
                </a:solidFill>
                <a:latin typeface="Trebuchet MS"/>
                <a:cs typeface="Trebuchet MS"/>
              </a:rPr>
              <a:t>31%</a:t>
            </a:r>
            <a:endParaRPr lang="en-US" sz="5400" dirty="0">
              <a:solidFill>
                <a:srgbClr val="FFFFFF"/>
              </a:solidFill>
              <a:latin typeface="Trebuchet MS"/>
              <a:cs typeface="Trebuchet MS"/>
            </a:endParaRPr>
          </a:p>
        </p:txBody>
      </p:sp>
      <p:sp>
        <p:nvSpPr>
          <p:cNvPr id="5" name="TextBox 4"/>
          <p:cNvSpPr txBox="1"/>
          <p:nvPr/>
        </p:nvSpPr>
        <p:spPr>
          <a:xfrm>
            <a:off x="1052667" y="4027482"/>
            <a:ext cx="2055207" cy="1477328"/>
          </a:xfrm>
          <a:prstGeom prst="rect">
            <a:avLst/>
          </a:prstGeom>
          <a:noFill/>
        </p:spPr>
        <p:txBody>
          <a:bodyPr wrap="square" rtlCol="0">
            <a:spAutoFit/>
          </a:bodyPr>
          <a:lstStyle/>
          <a:p>
            <a:r>
              <a:rPr lang="en-US" dirty="0" smtClean="0">
                <a:solidFill>
                  <a:srgbClr val="FFFFFF"/>
                </a:solidFill>
                <a:latin typeface="Trebuchet MS"/>
                <a:cs typeface="Trebuchet MS"/>
              </a:rPr>
              <a:t>make their privacy policy available in the</a:t>
            </a:r>
          </a:p>
          <a:p>
            <a:r>
              <a:rPr lang="en-US" dirty="0" smtClean="0">
                <a:solidFill>
                  <a:srgbClr val="FFFFFF"/>
                </a:solidFill>
                <a:latin typeface="Trebuchet MS"/>
                <a:cs typeface="Trebuchet MS"/>
              </a:rPr>
              <a:t>app store (prior to download)</a:t>
            </a:r>
            <a:endParaRPr lang="en-US" dirty="0">
              <a:solidFill>
                <a:srgbClr val="FFFFFF"/>
              </a:solidFill>
              <a:latin typeface="Trebuchet MS"/>
              <a:cs typeface="Trebuchet MS"/>
            </a:endParaRPr>
          </a:p>
        </p:txBody>
      </p:sp>
      <p:sp>
        <p:nvSpPr>
          <p:cNvPr id="12" name="TextBox 11"/>
          <p:cNvSpPr txBox="1"/>
          <p:nvPr/>
        </p:nvSpPr>
        <p:spPr>
          <a:xfrm>
            <a:off x="4390662" y="4027482"/>
            <a:ext cx="2055207" cy="1477328"/>
          </a:xfrm>
          <a:prstGeom prst="rect">
            <a:avLst/>
          </a:prstGeom>
          <a:noFill/>
        </p:spPr>
        <p:txBody>
          <a:bodyPr wrap="square" rtlCol="0">
            <a:spAutoFit/>
          </a:bodyPr>
          <a:lstStyle/>
          <a:p>
            <a:r>
              <a:rPr lang="en-US" dirty="0" smtClean="0">
                <a:solidFill>
                  <a:srgbClr val="FFFFFF"/>
                </a:solidFill>
                <a:latin typeface="Trebuchet MS"/>
                <a:cs typeface="Trebuchet MS"/>
              </a:rPr>
              <a:t>make their privacy policy available within the app (after download)</a:t>
            </a:r>
            <a:endParaRPr lang="en-US" dirty="0">
              <a:solidFill>
                <a:srgbClr val="FFFFFF"/>
              </a:solidFill>
              <a:latin typeface="Trebuchet MS"/>
              <a:cs typeface="Trebuchet MS"/>
            </a:endParaRPr>
          </a:p>
        </p:txBody>
      </p:sp>
      <p:sp>
        <p:nvSpPr>
          <p:cNvPr id="13" name="TextBox 12"/>
          <p:cNvSpPr txBox="1"/>
          <p:nvPr/>
        </p:nvSpPr>
        <p:spPr>
          <a:xfrm>
            <a:off x="6988291" y="4055803"/>
            <a:ext cx="1358232" cy="1200329"/>
          </a:xfrm>
          <a:prstGeom prst="rect">
            <a:avLst/>
          </a:prstGeom>
          <a:noFill/>
        </p:spPr>
        <p:txBody>
          <a:bodyPr wrap="square" rtlCol="0">
            <a:spAutoFit/>
          </a:bodyPr>
          <a:lstStyle/>
          <a:p>
            <a:r>
              <a:rPr lang="en-US" dirty="0" smtClean="0">
                <a:solidFill>
                  <a:srgbClr val="FFFFFF"/>
                </a:solidFill>
                <a:latin typeface="Trebuchet MS"/>
                <a:cs typeface="Trebuchet MS"/>
              </a:rPr>
              <a:t>don’t have a privacy policy at all</a:t>
            </a:r>
            <a:endParaRPr lang="en-US" dirty="0">
              <a:solidFill>
                <a:srgbClr val="FFFFFF"/>
              </a:solidFill>
              <a:latin typeface="Trebuchet MS"/>
              <a:cs typeface="Trebuchet MS"/>
            </a:endParaRPr>
          </a:p>
        </p:txBody>
      </p:sp>
      <p:sp>
        <p:nvSpPr>
          <p:cNvPr id="14" name="Curved Left Arrow 13"/>
          <p:cNvSpPr/>
          <p:nvPr/>
        </p:nvSpPr>
        <p:spPr>
          <a:xfrm>
            <a:off x="2759835" y="3242040"/>
            <a:ext cx="693884" cy="1153097"/>
          </a:xfrm>
          <a:prstGeom prst="curvedLeftArrow">
            <a:avLst/>
          </a:prstGeom>
          <a:solidFill>
            <a:schemeClr val="accent6">
              <a:lumMod val="75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Curved Left Arrow 14"/>
          <p:cNvSpPr/>
          <p:nvPr/>
        </p:nvSpPr>
        <p:spPr>
          <a:xfrm>
            <a:off x="8262978" y="3542847"/>
            <a:ext cx="529644" cy="1086252"/>
          </a:xfrm>
          <a:prstGeom prst="curvedLeftArrow">
            <a:avLst/>
          </a:prstGeom>
          <a:solidFill>
            <a:schemeClr val="accent6">
              <a:lumMod val="75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6064587" y="3242041"/>
            <a:ext cx="646103" cy="1153096"/>
          </a:xfrm>
          <a:prstGeom prst="curvedLeftArrow">
            <a:avLst/>
          </a:prstGeom>
          <a:solidFill>
            <a:schemeClr val="accent6">
              <a:lumMod val="75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a:off x="0" y="6484079"/>
            <a:ext cx="9043837" cy="276999"/>
          </a:xfrm>
          <a:prstGeom prst="rect">
            <a:avLst/>
          </a:prstGeom>
          <a:noFill/>
        </p:spPr>
        <p:txBody>
          <a:bodyPr wrap="none" rtlCol="0">
            <a:spAutoFit/>
          </a:bodyPr>
          <a:lstStyle/>
          <a:p>
            <a:r>
              <a:rPr lang="en-US" sz="1200" dirty="0">
                <a:solidFill>
                  <a:srgbClr val="FFFFFF"/>
                </a:solidFill>
                <a:latin typeface="Trebuchet MS"/>
                <a:cs typeface="Trebuchet MS"/>
              </a:rPr>
              <a:t>Source: http://</a:t>
            </a:r>
            <a:r>
              <a:rPr lang="en-US" sz="1200" dirty="0" err="1">
                <a:solidFill>
                  <a:srgbClr val="FFFFFF"/>
                </a:solidFill>
                <a:latin typeface="Trebuchet MS"/>
                <a:cs typeface="Trebuchet MS"/>
              </a:rPr>
              <a:t>www.insidemobileapps.com</a:t>
            </a:r>
            <a:r>
              <a:rPr lang="en-US" sz="1200" dirty="0">
                <a:solidFill>
                  <a:srgbClr val="FFFFFF"/>
                </a:solidFill>
                <a:latin typeface="Trebuchet MS"/>
                <a:cs typeface="Trebuchet MS"/>
              </a:rPr>
              <a:t>/2013/08/21/mef-study-analyzes-privacy-policies-in-most-popular-ios-android-apps/</a:t>
            </a:r>
          </a:p>
        </p:txBody>
      </p:sp>
    </p:spTree>
    <p:extLst>
      <p:ext uri="{BB962C8B-B14F-4D97-AF65-F5344CB8AC3E}">
        <p14:creationId xmlns:p14="http://schemas.microsoft.com/office/powerpoint/2010/main" val="284433646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ivacyEraser.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709" y="936698"/>
            <a:ext cx="3552088" cy="5325531"/>
          </a:xfrm>
          <a:prstGeom prst="rect">
            <a:avLst/>
          </a:prstGeom>
          <a:effectLst>
            <a:outerShdw blurRad="50800" dist="38100" dir="2100000" algn="tl" rotWithShape="0">
              <a:prstClr val="black">
                <a:alpha val="40000"/>
              </a:prstClr>
            </a:outerShdw>
          </a:effectLst>
        </p:spPr>
      </p:pic>
      <p:pic>
        <p:nvPicPr>
          <p:cNvPr id="3" name="Picture 2" descr="Convenienc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936697"/>
            <a:ext cx="3992900" cy="5325531"/>
          </a:xfrm>
          <a:prstGeom prst="rect">
            <a:avLst/>
          </a:prstGeom>
          <a:effectLst>
            <a:outerShdw blurRad="50800" dist="38100" dir="2100000" algn="tl" rotWithShape="0">
              <a:prstClr val="black">
                <a:alpha val="40000"/>
              </a:prstClr>
            </a:outerShdw>
          </a:effectLst>
        </p:spPr>
      </p:pic>
    </p:spTree>
    <p:extLst>
      <p:ext uri="{BB962C8B-B14F-4D97-AF65-F5344CB8AC3E}">
        <p14:creationId xmlns:p14="http://schemas.microsoft.com/office/powerpoint/2010/main" val="47710955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nlineImag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891" y="539047"/>
            <a:ext cx="7527902" cy="408012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09810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uthenticat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288" y="433295"/>
            <a:ext cx="7694822" cy="366124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7340599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droi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0601" y="3312863"/>
            <a:ext cx="3391941" cy="3391941"/>
          </a:xfrm>
          <a:prstGeom prst="rect">
            <a:avLst/>
          </a:prstGeom>
          <a:effectLst>
            <a:outerShdw blurRad="50800" dist="38100" dir="2100000" algn="tl" rotWithShape="0">
              <a:srgbClr val="000000">
                <a:alpha val="43000"/>
              </a:srgbClr>
            </a:outerShdw>
          </a:effectLst>
        </p:spPr>
      </p:pic>
      <p:pic>
        <p:nvPicPr>
          <p:cNvPr id="4" name="Picture 3" descr="FreeWirelessInterne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5907"/>
            <a:ext cx="5356080" cy="5356080"/>
          </a:xfrm>
          <a:prstGeom prst="rect">
            <a:avLst/>
          </a:prstGeom>
          <a:effectLst>
            <a:outerShdw blurRad="50800" dist="38100" dir="2100000" algn="tl" rotWithShape="0">
              <a:srgbClr val="000000">
                <a:alpha val="43000"/>
              </a:srgbClr>
            </a:outerShdw>
          </a:effectLst>
        </p:spPr>
      </p:pic>
    </p:spTree>
    <p:extLst>
      <p:ext uri="{BB962C8B-B14F-4D97-AF65-F5344CB8AC3E}">
        <p14:creationId xmlns:p14="http://schemas.microsoft.com/office/powerpoint/2010/main" val="3557745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490020"/>
            <a:ext cx="9144000" cy="1569660"/>
          </a:xfrm>
          <a:prstGeom prst="rect">
            <a:avLst/>
          </a:prstGeom>
          <a:noFill/>
        </p:spPr>
        <p:txBody>
          <a:bodyPr wrap="square" rtlCol="0">
            <a:spAutoFit/>
          </a:bodyPr>
          <a:lstStyle/>
          <a:p>
            <a:pPr algn="ctr"/>
            <a:r>
              <a:rPr lang="en-US" sz="9600" dirty="0" smtClean="0">
                <a:solidFill>
                  <a:schemeClr val="bg1"/>
                </a:solidFill>
                <a:latin typeface="Trebuchet MS"/>
                <a:cs typeface="Trebuchet MS"/>
              </a:rPr>
              <a:t>#</a:t>
            </a:r>
            <a:r>
              <a:rPr lang="en-US" sz="9600" dirty="0" err="1" smtClean="0">
                <a:solidFill>
                  <a:schemeClr val="bg1"/>
                </a:solidFill>
                <a:latin typeface="Trebuchet MS"/>
                <a:cs typeface="Trebuchet MS"/>
              </a:rPr>
              <a:t>ifIhadGlass</a:t>
            </a:r>
            <a:endParaRPr lang="en-US" sz="9600" dirty="0">
              <a:solidFill>
                <a:schemeClr val="bg1"/>
              </a:solidFill>
              <a:latin typeface="Trebuchet MS"/>
              <a:cs typeface="Trebuchet MS"/>
            </a:endParaRPr>
          </a:p>
        </p:txBody>
      </p:sp>
    </p:spTree>
    <p:extLst>
      <p:ext uri="{BB962C8B-B14F-4D97-AF65-F5344CB8AC3E}">
        <p14:creationId xmlns:p14="http://schemas.microsoft.com/office/powerpoint/2010/main" val="305205556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aptopCoffeeShop.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971" y="429500"/>
            <a:ext cx="8182819" cy="6057204"/>
          </a:xfrm>
          <a:prstGeom prst="rect">
            <a:avLst/>
          </a:prstGeom>
          <a:effectLst>
            <a:outerShdw blurRad="50800" dist="38100" dir="2100000" algn="tl" rotWithShape="0">
              <a:srgbClr val="000000">
                <a:alpha val="43000"/>
              </a:srgbClr>
            </a:outerShdw>
          </a:effectLst>
        </p:spPr>
      </p:pic>
    </p:spTree>
    <p:extLst>
      <p:ext uri="{BB962C8B-B14F-4D97-AF65-F5344CB8AC3E}">
        <p14:creationId xmlns:p14="http://schemas.microsoft.com/office/powerpoint/2010/main" val="5092245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ternetTether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559" y="318574"/>
            <a:ext cx="4064000" cy="6096000"/>
          </a:xfrm>
          <a:prstGeom prst="rect">
            <a:avLst/>
          </a:prstGeom>
        </p:spPr>
      </p:pic>
      <p:pic>
        <p:nvPicPr>
          <p:cNvPr id="3" name="Picture 2" descr="NoTetheri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5923" y="159287"/>
            <a:ext cx="3524105" cy="6255287"/>
          </a:xfrm>
          <a:prstGeom prst="rect">
            <a:avLst/>
          </a:prstGeom>
        </p:spPr>
      </p:pic>
    </p:spTree>
    <p:extLst>
      <p:ext uri="{BB962C8B-B14F-4D97-AF65-F5344CB8AC3E}">
        <p14:creationId xmlns:p14="http://schemas.microsoft.com/office/powerpoint/2010/main" val="298754440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reshee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00" y="327212"/>
            <a:ext cx="8724900" cy="29337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3010831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reFortuneCook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77072"/>
            <a:ext cx="9144000" cy="5134707"/>
          </a:xfrm>
          <a:prstGeom prst="rect">
            <a:avLst/>
          </a:prstGeom>
          <a:effectLst>
            <a:glow rad="63500">
              <a:schemeClr val="bg1">
                <a:lumMod val="50000"/>
                <a:alpha val="40000"/>
              </a:schemeClr>
            </a:glow>
            <a:outerShdw blurRad="50800" dist="38100" dir="2700000" algn="tl" rotWithShape="0">
              <a:prstClr val="black">
                <a:alpha val="40000"/>
              </a:prstClr>
            </a:outerShdw>
          </a:effectLst>
        </p:spPr>
      </p:pic>
    </p:spTree>
    <p:extLst>
      <p:ext uri="{BB962C8B-B14F-4D97-AF65-F5344CB8AC3E}">
        <p14:creationId xmlns:p14="http://schemas.microsoft.com/office/powerpoint/2010/main" val="244461577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aisedHan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103620"/>
          </a:xfrm>
          <a:prstGeom prst="rect">
            <a:avLst/>
          </a:prstGeom>
        </p:spPr>
      </p:pic>
      <p:pic>
        <p:nvPicPr>
          <p:cNvPr id="3" name="Picture 2" descr="ShareEnd.jpg"/>
          <p:cNvPicPr>
            <a:picLocks noChangeAspect="1"/>
          </p:cNvPicPr>
          <p:nvPr/>
        </p:nvPicPr>
        <p:blipFill rotWithShape="1">
          <a:blip r:embed="rId4">
            <a:extLst>
              <a:ext uri="{28A0092B-C50C-407E-A947-70E740481C1C}">
                <a14:useLocalDpi xmlns:a14="http://schemas.microsoft.com/office/drawing/2010/main" val="0"/>
              </a:ext>
            </a:extLst>
          </a:blip>
          <a:srcRect t="5197" b="71999"/>
          <a:stretch/>
        </p:blipFill>
        <p:spPr>
          <a:xfrm>
            <a:off x="0" y="5467252"/>
            <a:ext cx="9144000" cy="1390748"/>
          </a:xfrm>
          <a:prstGeom prst="rect">
            <a:avLst/>
          </a:prstGeom>
        </p:spPr>
      </p:pic>
    </p:spTree>
    <p:extLst>
      <p:ext uri="{BB962C8B-B14F-4D97-AF65-F5344CB8AC3E}">
        <p14:creationId xmlns:p14="http://schemas.microsoft.com/office/powerpoint/2010/main" val="251910582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2" name="TextBox 1"/>
          <p:cNvSpPr txBox="1"/>
          <p:nvPr/>
        </p:nvSpPr>
        <p:spPr>
          <a:xfrm>
            <a:off x="104588" y="1008246"/>
            <a:ext cx="4393901" cy="5355311"/>
          </a:xfrm>
          <a:prstGeom prst="rect">
            <a:avLst/>
          </a:prstGeom>
          <a:noFill/>
        </p:spPr>
        <p:txBody>
          <a:bodyPr wrap="none" rtlCol="0">
            <a:spAutoFit/>
          </a:bodyPr>
          <a:lstStyle/>
          <a:p>
            <a:r>
              <a:rPr lang="en-US" sz="1200" dirty="0">
                <a:solidFill>
                  <a:srgbClr val="FFFFFF"/>
                </a:solidFill>
                <a:latin typeface="Trebuchet MS"/>
                <a:cs typeface="Trebuchet MS"/>
              </a:rPr>
              <a:t>"Google Glass and Future Health 25822" © </a:t>
            </a:r>
            <a:r>
              <a:rPr lang="en-US" sz="1200" dirty="0" err="1">
                <a:solidFill>
                  <a:srgbClr val="FFFFFF"/>
                </a:solidFill>
                <a:latin typeface="Trebuchet MS"/>
                <a:cs typeface="Trebuchet MS"/>
              </a:rPr>
              <a:t>tedeytan</a:t>
            </a:r>
            <a:endParaRPr lang="en-US" sz="1200" dirty="0">
              <a:solidFill>
                <a:srgbClr val="FFFFFF"/>
              </a:solidFill>
              <a:latin typeface="Trebuchet MS"/>
              <a:cs typeface="Trebuchet MS"/>
            </a:endParaRPr>
          </a:p>
          <a:p>
            <a:r>
              <a:rPr lang="pl-PL" sz="1200" dirty="0">
                <a:solidFill>
                  <a:srgbClr val="FFFFFF"/>
                </a:solidFill>
                <a:latin typeface="Trebuchet MS"/>
                <a:cs typeface="Trebuchet MS"/>
              </a:rPr>
              <a:t>http://</a:t>
            </a:r>
            <a:r>
              <a:rPr lang="pl-PL" sz="1200" dirty="0" err="1">
                <a:solidFill>
                  <a:srgbClr val="FFFFFF"/>
                </a:solidFill>
                <a:latin typeface="Trebuchet MS"/>
                <a:cs typeface="Trebuchet MS"/>
              </a:rPr>
              <a:t>www.flickr.com</a:t>
            </a:r>
            <a:r>
              <a:rPr lang="pl-PL" sz="1200" dirty="0">
                <a:solidFill>
                  <a:srgbClr val="FFFFFF"/>
                </a:solidFill>
                <a:latin typeface="Trebuchet MS"/>
                <a:cs typeface="Trebuchet MS"/>
              </a:rPr>
              <a:t>/</a:t>
            </a:r>
            <a:r>
              <a:rPr lang="pl-PL" sz="1200" dirty="0" err="1">
                <a:solidFill>
                  <a:srgbClr val="FFFFFF"/>
                </a:solidFill>
                <a:latin typeface="Trebuchet MS"/>
                <a:cs typeface="Trebuchet MS"/>
              </a:rPr>
              <a:t>photos</a:t>
            </a:r>
            <a:r>
              <a:rPr lang="pl-PL" sz="1200" dirty="0">
                <a:solidFill>
                  <a:srgbClr val="FFFFFF"/>
                </a:solidFill>
                <a:latin typeface="Trebuchet MS"/>
                <a:cs typeface="Trebuchet MS"/>
              </a:rPr>
              <a:t>/22526649@N03/9082188786/</a:t>
            </a:r>
          </a:p>
          <a:p>
            <a:r>
              <a:rPr lang="pl-PL" sz="1200" dirty="0" err="1">
                <a:solidFill>
                  <a:srgbClr val="FFFFFF"/>
                </a:solidFill>
                <a:latin typeface="Trebuchet MS"/>
                <a:cs typeface="Trebuchet MS"/>
              </a:rPr>
              <a:t>Used</a:t>
            </a:r>
            <a:r>
              <a:rPr lang="pl-PL" sz="1200" dirty="0">
                <a:solidFill>
                  <a:srgbClr val="FFFFFF"/>
                </a:solidFill>
                <a:latin typeface="Trebuchet MS"/>
                <a:cs typeface="Trebuchet MS"/>
              </a:rPr>
              <a:t> </a:t>
            </a:r>
            <a:r>
              <a:rPr lang="pl-PL" sz="1200" dirty="0" err="1">
                <a:solidFill>
                  <a:srgbClr val="FFFFFF"/>
                </a:solidFill>
                <a:latin typeface="Trebuchet MS"/>
                <a:cs typeface="Trebuchet MS"/>
              </a:rPr>
              <a:t>under</a:t>
            </a:r>
            <a:r>
              <a:rPr lang="pl-PL" sz="1200" dirty="0">
                <a:solidFill>
                  <a:srgbClr val="FFFFFF"/>
                </a:solidFill>
                <a:latin typeface="Trebuchet MS"/>
                <a:cs typeface="Trebuchet MS"/>
              </a:rPr>
              <a:t> a CC BY-SA 2.0 </a:t>
            </a:r>
            <a:r>
              <a:rPr lang="pl-PL" sz="1200" dirty="0" err="1" smtClean="0">
                <a:solidFill>
                  <a:srgbClr val="FFFFFF"/>
                </a:solidFill>
                <a:latin typeface="Trebuchet MS"/>
                <a:cs typeface="Trebuchet MS"/>
              </a:rPr>
              <a:t>license</a:t>
            </a:r>
            <a:endParaRPr lang="pl-PL" sz="1200" dirty="0" smtClean="0">
              <a:solidFill>
                <a:srgbClr val="FFFFFF"/>
              </a:solidFill>
              <a:latin typeface="Trebuchet MS"/>
              <a:cs typeface="Trebuchet MS"/>
            </a:endParaRPr>
          </a:p>
          <a:p>
            <a:endParaRPr lang="pl-PL" sz="1200" dirty="0">
              <a:solidFill>
                <a:srgbClr val="FFFFFF"/>
              </a:solidFill>
              <a:latin typeface="Trebuchet MS"/>
              <a:cs typeface="Trebuchet MS"/>
            </a:endParaRPr>
          </a:p>
          <a:p>
            <a:r>
              <a:rPr lang="en-US" sz="1200" dirty="0">
                <a:solidFill>
                  <a:srgbClr val="FFFFFF"/>
                </a:solidFill>
                <a:latin typeface="Trebuchet MS"/>
                <a:cs typeface="Trebuchet MS"/>
              </a:rPr>
              <a:t>"Privacy" © g4ll4is</a:t>
            </a: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/photos/g4ll4is/8521624548/</a:t>
            </a:r>
          </a:p>
          <a:p>
            <a:r>
              <a:rPr lang="en-US" sz="1200" dirty="0">
                <a:solidFill>
                  <a:srgbClr val="FFFFFF"/>
                </a:solidFill>
                <a:latin typeface="Trebuchet MS"/>
                <a:cs typeface="Trebuchet MS"/>
              </a:rPr>
              <a:t>Used under a CC BY-SA 2.0 </a:t>
            </a:r>
            <a:r>
              <a:rPr lang="en-US" sz="1200" dirty="0" smtClean="0">
                <a:solidFill>
                  <a:srgbClr val="FFFFFF"/>
                </a:solidFill>
                <a:latin typeface="Trebuchet MS"/>
                <a:cs typeface="Trebuchet MS"/>
              </a:rPr>
              <a:t>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"Google Glass" © Stuck in Customs</a:t>
            </a: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stuckincustoms</a:t>
            </a:r>
            <a:r>
              <a:rPr lang="en-US" sz="1200" dirty="0">
                <a:solidFill>
                  <a:srgbClr val="FFFFFF"/>
                </a:solidFill>
                <a:latin typeface="Trebuchet MS"/>
                <a:cs typeface="Trebuchet MS"/>
              </a:rPr>
              <a:t>/7350510542/</a:t>
            </a:r>
          </a:p>
          <a:p>
            <a:r>
              <a:rPr lang="en-US" sz="120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"Information overload" © </a:t>
            </a:r>
            <a:r>
              <a:rPr lang="en-US" sz="1200" dirty="0" err="1">
                <a:solidFill>
                  <a:srgbClr val="FFFFFF"/>
                </a:solidFill>
                <a:latin typeface="Trebuchet MS"/>
                <a:cs typeface="Trebuchet MS"/>
              </a:rPr>
              <a:t>wasabicube</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wasabicube</a:t>
            </a:r>
            <a:r>
              <a:rPr lang="en-US" sz="1200" dirty="0">
                <a:solidFill>
                  <a:srgbClr val="FFFFFF"/>
                </a:solidFill>
                <a:latin typeface="Trebuchet MS"/>
                <a:cs typeface="Trebuchet MS"/>
              </a:rPr>
              <a:t>/4588137886/"</a:t>
            </a:r>
          </a:p>
          <a:p>
            <a:r>
              <a:rPr lang="en-US" sz="1200" dirty="0">
                <a:solidFill>
                  <a:srgbClr val="FFFFFF"/>
                </a:solidFill>
                <a:latin typeface="Trebuchet MS"/>
                <a:cs typeface="Trebuchet MS"/>
              </a:rPr>
              <a:t>Used under a CC BY-NC-ND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"First Google Glass Photo" © Jen Waller</a:t>
            </a:r>
          </a:p>
          <a:p>
            <a:r>
              <a:rPr lang="en-US" sz="1200" dirty="0">
                <a:solidFill>
                  <a:srgbClr val="FFFFFF"/>
                </a:solidFill>
                <a:latin typeface="Trebuchet MS"/>
                <a:cs typeface="Trebuchet MS"/>
              </a:rPr>
              <a:t>Some rights reserved</a:t>
            </a:r>
          </a:p>
          <a:p>
            <a:r>
              <a:rPr lang="en-US" sz="1200" dirty="0">
                <a:solidFill>
                  <a:srgbClr val="FFFFFF"/>
                </a:solidFill>
                <a:latin typeface="Trebuchet MS"/>
                <a:cs typeface="Trebuchet MS"/>
              </a:rPr>
              <a:t>License: CC BY-SA 2.0 </a:t>
            </a:r>
            <a:r>
              <a:rPr lang="en-US" sz="1200" dirty="0" smtClean="0">
                <a:solidFill>
                  <a:srgbClr val="FFFFFF"/>
                </a:solidFill>
                <a:latin typeface="Trebuchet MS"/>
                <a:cs typeface="Trebuchet MS"/>
              </a:rPr>
              <a:t>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"Texting - (Day 4 of Holiday 2011)" © Matthew </a:t>
            </a:r>
            <a:r>
              <a:rPr lang="en-US" sz="1200" dirty="0" err="1">
                <a:solidFill>
                  <a:srgbClr val="FFFFFF"/>
                </a:solidFill>
                <a:latin typeface="Trebuchet MS"/>
                <a:cs typeface="Trebuchet MS"/>
              </a:rPr>
              <a:t>Kenwrick</a:t>
            </a:r>
            <a:endParaRPr lang="en-US" sz="1200" dirty="0">
              <a:solidFill>
                <a:srgbClr val="FFFFFF"/>
              </a:solidFill>
              <a:latin typeface="Trebuchet MS"/>
              <a:cs typeface="Trebuchet MS"/>
            </a:endParaRPr>
          </a:p>
          <a:p>
            <a:r>
              <a:rPr lang="pl-PL" sz="1200" dirty="0">
                <a:solidFill>
                  <a:srgbClr val="FFFFFF"/>
                </a:solidFill>
                <a:latin typeface="Trebuchet MS"/>
                <a:cs typeface="Trebuchet MS"/>
              </a:rPr>
              <a:t>http://</a:t>
            </a:r>
            <a:r>
              <a:rPr lang="pl-PL" sz="1200" dirty="0" err="1">
                <a:solidFill>
                  <a:srgbClr val="FFFFFF"/>
                </a:solidFill>
                <a:latin typeface="Trebuchet MS"/>
                <a:cs typeface="Trebuchet MS"/>
              </a:rPr>
              <a:t>www.flickr.com</a:t>
            </a:r>
            <a:r>
              <a:rPr lang="pl-PL" sz="1200" dirty="0">
                <a:solidFill>
                  <a:srgbClr val="FFFFFF"/>
                </a:solidFill>
                <a:latin typeface="Trebuchet MS"/>
                <a:cs typeface="Trebuchet MS"/>
              </a:rPr>
              <a:t>/</a:t>
            </a:r>
            <a:r>
              <a:rPr lang="pl-PL" sz="1200" dirty="0" err="1">
                <a:solidFill>
                  <a:srgbClr val="FFFFFF"/>
                </a:solidFill>
                <a:latin typeface="Trebuchet MS"/>
                <a:cs typeface="Trebuchet MS"/>
              </a:rPr>
              <a:t>photos</a:t>
            </a:r>
            <a:r>
              <a:rPr lang="pl-PL" sz="1200" dirty="0">
                <a:solidFill>
                  <a:srgbClr val="FFFFFF"/>
                </a:solidFill>
                <a:latin typeface="Trebuchet MS"/>
                <a:cs typeface="Trebuchet MS"/>
              </a:rPr>
              <a:t>/58847482@N03/5597906430/</a:t>
            </a:r>
          </a:p>
          <a:p>
            <a:r>
              <a:rPr lang="pl-PL" sz="1200" dirty="0" err="1">
                <a:solidFill>
                  <a:srgbClr val="FFFFFF"/>
                </a:solidFill>
                <a:latin typeface="Trebuchet MS"/>
                <a:cs typeface="Trebuchet MS"/>
              </a:rPr>
              <a:t>Used</a:t>
            </a:r>
            <a:r>
              <a:rPr lang="pl-PL" sz="1200" dirty="0">
                <a:solidFill>
                  <a:srgbClr val="FFFFFF"/>
                </a:solidFill>
                <a:latin typeface="Trebuchet MS"/>
                <a:cs typeface="Trebuchet MS"/>
              </a:rPr>
              <a:t> </a:t>
            </a:r>
            <a:r>
              <a:rPr lang="pl-PL" sz="1200" dirty="0" err="1">
                <a:solidFill>
                  <a:srgbClr val="FFFFFF"/>
                </a:solidFill>
                <a:latin typeface="Trebuchet MS"/>
                <a:cs typeface="Trebuchet MS"/>
              </a:rPr>
              <a:t>under</a:t>
            </a:r>
            <a:r>
              <a:rPr lang="pl-PL" sz="1200" dirty="0">
                <a:solidFill>
                  <a:srgbClr val="FFFFFF"/>
                </a:solidFill>
                <a:latin typeface="Trebuchet MS"/>
                <a:cs typeface="Trebuchet MS"/>
              </a:rPr>
              <a:t> a CC BY-ND 2.0 </a:t>
            </a:r>
            <a:r>
              <a:rPr lang="pl-PL" sz="1200" dirty="0" err="1">
                <a:solidFill>
                  <a:srgbClr val="FFFFFF"/>
                </a:solidFill>
                <a:latin typeface="Trebuchet MS"/>
                <a:cs typeface="Trebuchet MS"/>
              </a:rPr>
              <a:t>license</a:t>
            </a:r>
            <a:endParaRPr lang="pl-PL" sz="1200" dirty="0">
              <a:solidFill>
                <a:srgbClr val="FFFFFF"/>
              </a:solidFill>
              <a:latin typeface="Trebuchet MS"/>
              <a:cs typeface="Trebuchet MS"/>
            </a:endParaRPr>
          </a:p>
          <a:p>
            <a:endParaRPr lang="pl-PL" sz="1200" dirty="0">
              <a:solidFill>
                <a:srgbClr val="FFFFFF"/>
              </a:solidFill>
              <a:latin typeface="Trebuchet MS"/>
              <a:cs typeface="Trebuchet MS"/>
            </a:endParaRPr>
          </a:p>
          <a:p>
            <a:r>
              <a:rPr lang="pl-PL" sz="1200" dirty="0">
                <a:solidFill>
                  <a:srgbClr val="FFFFFF"/>
                </a:solidFill>
                <a:latin typeface="Trebuchet MS"/>
                <a:cs typeface="Trebuchet MS"/>
              </a:rPr>
              <a:t>"</a:t>
            </a:r>
            <a:r>
              <a:rPr lang="pl-PL" sz="1200" dirty="0" err="1">
                <a:solidFill>
                  <a:srgbClr val="FFFFFF"/>
                </a:solidFill>
                <a:latin typeface="Trebuchet MS"/>
                <a:cs typeface="Trebuchet MS"/>
              </a:rPr>
              <a:t>Texting</a:t>
            </a:r>
            <a:r>
              <a:rPr lang="pl-PL" sz="1200" dirty="0">
                <a:solidFill>
                  <a:srgbClr val="FFFFFF"/>
                </a:solidFill>
                <a:latin typeface="Trebuchet MS"/>
                <a:cs typeface="Trebuchet MS"/>
              </a:rPr>
              <a:t> </a:t>
            </a:r>
            <a:r>
              <a:rPr lang="pl-PL" sz="1200" dirty="0" err="1">
                <a:solidFill>
                  <a:srgbClr val="FFFFFF"/>
                </a:solidFill>
                <a:latin typeface="Trebuchet MS"/>
                <a:cs typeface="Trebuchet MS"/>
              </a:rPr>
              <a:t>While</a:t>
            </a:r>
            <a:r>
              <a:rPr lang="pl-PL" sz="1200" dirty="0">
                <a:solidFill>
                  <a:srgbClr val="FFFFFF"/>
                </a:solidFill>
                <a:latin typeface="Trebuchet MS"/>
                <a:cs typeface="Trebuchet MS"/>
              </a:rPr>
              <a:t> </a:t>
            </a:r>
            <a:r>
              <a:rPr lang="pl-PL" sz="1200" dirty="0" err="1">
                <a:solidFill>
                  <a:srgbClr val="FFFFFF"/>
                </a:solidFill>
                <a:latin typeface="Trebuchet MS"/>
                <a:cs typeface="Trebuchet MS"/>
              </a:rPr>
              <a:t>Walking</a:t>
            </a:r>
            <a:r>
              <a:rPr lang="pl-PL" sz="1200" dirty="0">
                <a:solidFill>
                  <a:srgbClr val="FFFFFF"/>
                </a:solidFill>
                <a:latin typeface="Trebuchet MS"/>
                <a:cs typeface="Trebuchet MS"/>
              </a:rPr>
              <a:t>" © </a:t>
            </a:r>
            <a:r>
              <a:rPr lang="pl-PL" sz="1200" dirty="0" err="1">
                <a:solidFill>
                  <a:srgbClr val="FFFFFF"/>
                </a:solidFill>
                <a:latin typeface="Trebuchet MS"/>
                <a:cs typeface="Trebuchet MS"/>
              </a:rPr>
              <a:t>sea</a:t>
            </a:r>
            <a:r>
              <a:rPr lang="pl-PL" sz="1200" dirty="0">
                <a:solidFill>
                  <a:srgbClr val="FFFFFF"/>
                </a:solidFill>
                <a:latin typeface="Trebuchet MS"/>
                <a:cs typeface="Trebuchet MS"/>
              </a:rPr>
              <a:t> </a:t>
            </a:r>
            <a:r>
              <a:rPr lang="pl-PL" sz="1200" dirty="0" err="1">
                <a:solidFill>
                  <a:srgbClr val="FFFFFF"/>
                </a:solidFill>
                <a:latin typeface="Trebuchet MS"/>
                <a:cs typeface="Trebuchet MS"/>
              </a:rPr>
              <a:t>turtle</a:t>
            </a:r>
            <a:endParaRPr lang="pl-PL" sz="1200" dirty="0">
              <a:solidFill>
                <a:srgbClr val="FFFFFF"/>
              </a:solidFill>
              <a:latin typeface="Trebuchet MS"/>
              <a:cs typeface="Trebuchet MS"/>
            </a:endParaRPr>
          </a:p>
          <a:p>
            <a:r>
              <a:rPr lang="pl-PL" sz="1200" dirty="0">
                <a:solidFill>
                  <a:srgbClr val="FFFFFF"/>
                </a:solidFill>
                <a:latin typeface="Trebuchet MS"/>
                <a:cs typeface="Trebuchet MS"/>
              </a:rPr>
              <a:t>http://</a:t>
            </a:r>
            <a:r>
              <a:rPr lang="pl-PL" sz="1200" dirty="0" err="1">
                <a:solidFill>
                  <a:srgbClr val="FFFFFF"/>
                </a:solidFill>
                <a:latin typeface="Trebuchet MS"/>
                <a:cs typeface="Trebuchet MS"/>
              </a:rPr>
              <a:t>www.flickr.com</a:t>
            </a:r>
            <a:r>
              <a:rPr lang="pl-PL" sz="1200" dirty="0">
                <a:solidFill>
                  <a:srgbClr val="FFFFFF"/>
                </a:solidFill>
                <a:latin typeface="Trebuchet MS"/>
                <a:cs typeface="Trebuchet MS"/>
              </a:rPr>
              <a:t>/</a:t>
            </a:r>
            <a:r>
              <a:rPr lang="pl-PL" sz="1200" dirty="0" err="1">
                <a:solidFill>
                  <a:srgbClr val="FFFFFF"/>
                </a:solidFill>
                <a:latin typeface="Trebuchet MS"/>
                <a:cs typeface="Trebuchet MS"/>
              </a:rPr>
              <a:t>photos</a:t>
            </a:r>
            <a:r>
              <a:rPr lang="pl-PL" sz="1200" dirty="0">
                <a:solidFill>
                  <a:srgbClr val="FFFFFF"/>
                </a:solidFill>
                <a:latin typeface="Trebuchet MS"/>
                <a:cs typeface="Trebuchet MS"/>
              </a:rPr>
              <a:t>/</a:t>
            </a:r>
            <a:r>
              <a:rPr lang="pl-PL" sz="1200" dirty="0" err="1">
                <a:solidFill>
                  <a:srgbClr val="FFFFFF"/>
                </a:solidFill>
                <a:latin typeface="Trebuchet MS"/>
                <a:cs typeface="Trebuchet MS"/>
              </a:rPr>
              <a:t>sea-turtle</a:t>
            </a:r>
            <a:r>
              <a:rPr lang="pl-PL" sz="1200" dirty="0">
                <a:solidFill>
                  <a:srgbClr val="FFFFFF"/>
                </a:solidFill>
                <a:latin typeface="Trebuchet MS"/>
                <a:cs typeface="Trebuchet MS"/>
              </a:rPr>
              <a:t>/7647691828/</a:t>
            </a:r>
          </a:p>
          <a:p>
            <a:r>
              <a:rPr lang="pl-PL" sz="1200" dirty="0" err="1">
                <a:solidFill>
                  <a:srgbClr val="FFFFFF"/>
                </a:solidFill>
                <a:latin typeface="Trebuchet MS"/>
                <a:cs typeface="Trebuchet MS"/>
              </a:rPr>
              <a:t>Used</a:t>
            </a:r>
            <a:r>
              <a:rPr lang="pl-PL" sz="1200" dirty="0">
                <a:solidFill>
                  <a:srgbClr val="FFFFFF"/>
                </a:solidFill>
                <a:latin typeface="Trebuchet MS"/>
                <a:cs typeface="Trebuchet MS"/>
              </a:rPr>
              <a:t> </a:t>
            </a:r>
            <a:r>
              <a:rPr lang="pl-PL" sz="1200" dirty="0" err="1">
                <a:solidFill>
                  <a:srgbClr val="FFFFFF"/>
                </a:solidFill>
                <a:latin typeface="Trebuchet MS"/>
                <a:cs typeface="Trebuchet MS"/>
              </a:rPr>
              <a:t>under</a:t>
            </a:r>
            <a:r>
              <a:rPr lang="pl-PL" sz="1200" dirty="0">
                <a:solidFill>
                  <a:srgbClr val="FFFFFF"/>
                </a:solidFill>
                <a:latin typeface="Trebuchet MS"/>
                <a:cs typeface="Trebuchet MS"/>
              </a:rPr>
              <a:t> a CC BY-NC-ND 2.0 </a:t>
            </a:r>
            <a:r>
              <a:rPr lang="pl-PL" sz="1200" dirty="0" err="1">
                <a:solidFill>
                  <a:srgbClr val="FFFFFF"/>
                </a:solidFill>
                <a:latin typeface="Trebuchet MS"/>
                <a:cs typeface="Trebuchet MS"/>
              </a:rPr>
              <a:t>license</a:t>
            </a:r>
            <a:endParaRPr lang="en-US" sz="1200" dirty="0">
              <a:solidFill>
                <a:srgbClr val="FFFFFF"/>
              </a:solidFill>
              <a:latin typeface="Trebuchet MS"/>
              <a:cs typeface="Trebuchet MS"/>
            </a:endParaRPr>
          </a:p>
          <a:p>
            <a:endParaRPr lang="en-US" sz="1200" dirty="0">
              <a:solidFill>
                <a:srgbClr val="FFFFFF"/>
              </a:solidFill>
              <a:latin typeface="Trebuchet MS"/>
              <a:cs typeface="Trebuchet MS"/>
            </a:endParaRPr>
          </a:p>
        </p:txBody>
      </p:sp>
      <p:sp>
        <p:nvSpPr>
          <p:cNvPr id="3" name="TextBox 2"/>
          <p:cNvSpPr txBox="1"/>
          <p:nvPr/>
        </p:nvSpPr>
        <p:spPr>
          <a:xfrm>
            <a:off x="4661647" y="1053069"/>
            <a:ext cx="4372336" cy="5078312"/>
          </a:xfrm>
          <a:prstGeom prst="rect">
            <a:avLst/>
          </a:prstGeom>
          <a:noFill/>
        </p:spPr>
        <p:txBody>
          <a:bodyPr wrap="none" rtlCol="0">
            <a:spAutoFit/>
          </a:bodyPr>
          <a:lstStyle/>
          <a:p>
            <a:r>
              <a:rPr lang="en-US" sz="1200" dirty="0">
                <a:solidFill>
                  <a:srgbClr val="FFFFFF"/>
                </a:solidFill>
                <a:latin typeface="Trebuchet MS"/>
                <a:cs typeface="Trebuchet MS"/>
              </a:rPr>
              <a:t>"texting" © opacity</a:t>
            </a: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/photos/opacity/4107198594/</a:t>
            </a:r>
          </a:p>
          <a:p>
            <a:r>
              <a:rPr lang="en-US" sz="1200" dirty="0">
                <a:solidFill>
                  <a:srgbClr val="FFFFFF"/>
                </a:solidFill>
                <a:latin typeface="Trebuchet MS"/>
                <a:cs typeface="Trebuchet MS"/>
              </a:rPr>
              <a:t>Used under a CC BY-NC-ND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"Texting while walking #</a:t>
            </a:r>
            <a:r>
              <a:rPr lang="en-US" sz="1200" dirty="0" err="1">
                <a:solidFill>
                  <a:srgbClr val="FFFFFF"/>
                </a:solidFill>
                <a:latin typeface="Trebuchet MS"/>
                <a:cs typeface="Trebuchet MS"/>
              </a:rPr>
              <a:t>paris</a:t>
            </a:r>
            <a:r>
              <a:rPr lang="en-US" sz="1200" dirty="0">
                <a:solidFill>
                  <a:srgbClr val="FFFFFF"/>
                </a:solidFill>
                <a:latin typeface="Trebuchet MS"/>
                <a:cs typeface="Trebuchet MS"/>
              </a:rPr>
              <a:t>" © </a:t>
            </a:r>
            <a:r>
              <a:rPr lang="en-US" sz="1200" dirty="0" err="1">
                <a:solidFill>
                  <a:srgbClr val="FFFFFF"/>
                </a:solidFill>
                <a:latin typeface="Trebuchet MS"/>
                <a:cs typeface="Trebuchet MS"/>
              </a:rPr>
              <a:t>pieceoplastic</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pieceoplastic</a:t>
            </a:r>
            <a:r>
              <a:rPr lang="en-US" sz="1200" dirty="0">
                <a:solidFill>
                  <a:srgbClr val="FFFFFF"/>
                </a:solidFill>
                <a:latin typeface="Trebuchet MS"/>
                <a:cs typeface="Trebuchet MS"/>
              </a:rPr>
              <a:t>/8293895852/</a:t>
            </a:r>
          </a:p>
          <a:p>
            <a:r>
              <a:rPr lang="en-US" sz="1200" dirty="0">
                <a:solidFill>
                  <a:srgbClr val="FFFFFF"/>
                </a:solidFill>
                <a:latin typeface="Trebuchet MS"/>
                <a:cs typeface="Trebuchet MS"/>
              </a:rPr>
              <a:t>Used under a CC BY-NC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"Texting while walking" © </a:t>
            </a:r>
            <a:r>
              <a:rPr lang="en-US" sz="1200" dirty="0" err="1">
                <a:solidFill>
                  <a:srgbClr val="FFFFFF"/>
                </a:solidFill>
                <a:latin typeface="Trebuchet MS"/>
                <a:cs typeface="Trebuchet MS"/>
              </a:rPr>
              <a:t>JuhaOnTheRoad</a:t>
            </a:r>
            <a:endParaRPr lang="en-US" sz="1200" dirty="0">
              <a:solidFill>
                <a:srgbClr val="FFFFFF"/>
              </a:solidFill>
              <a:latin typeface="Trebuchet MS"/>
              <a:cs typeface="Trebuchet MS"/>
            </a:endParaRPr>
          </a:p>
          <a:p>
            <a:r>
              <a:rPr lang="pl-PL" sz="1200" dirty="0">
                <a:solidFill>
                  <a:srgbClr val="FFFFFF"/>
                </a:solidFill>
                <a:latin typeface="Trebuchet MS"/>
                <a:cs typeface="Trebuchet MS"/>
              </a:rPr>
              <a:t>http://</a:t>
            </a:r>
            <a:r>
              <a:rPr lang="pl-PL" sz="1200" dirty="0" err="1">
                <a:solidFill>
                  <a:srgbClr val="FFFFFF"/>
                </a:solidFill>
                <a:latin typeface="Trebuchet MS"/>
                <a:cs typeface="Trebuchet MS"/>
              </a:rPr>
              <a:t>www.flickr.com</a:t>
            </a:r>
            <a:r>
              <a:rPr lang="pl-PL" sz="1200" dirty="0">
                <a:solidFill>
                  <a:srgbClr val="FFFFFF"/>
                </a:solidFill>
                <a:latin typeface="Trebuchet MS"/>
                <a:cs typeface="Trebuchet MS"/>
              </a:rPr>
              <a:t>/</a:t>
            </a:r>
            <a:r>
              <a:rPr lang="pl-PL" sz="1200" dirty="0" err="1">
                <a:solidFill>
                  <a:srgbClr val="FFFFFF"/>
                </a:solidFill>
                <a:latin typeface="Trebuchet MS"/>
                <a:cs typeface="Trebuchet MS"/>
              </a:rPr>
              <a:t>photos</a:t>
            </a:r>
            <a:r>
              <a:rPr lang="pl-PL" sz="1200" dirty="0">
                <a:solidFill>
                  <a:srgbClr val="FFFFFF"/>
                </a:solidFill>
                <a:latin typeface="Trebuchet MS"/>
                <a:cs typeface="Trebuchet MS"/>
              </a:rPr>
              <a:t>/12810816@N08/7424015658/</a:t>
            </a:r>
          </a:p>
          <a:p>
            <a:r>
              <a:rPr lang="pl-PL" sz="1200" dirty="0" err="1">
                <a:solidFill>
                  <a:srgbClr val="FFFFFF"/>
                </a:solidFill>
                <a:latin typeface="Trebuchet MS"/>
                <a:cs typeface="Trebuchet MS"/>
              </a:rPr>
              <a:t>Used</a:t>
            </a:r>
            <a:r>
              <a:rPr lang="pl-PL" sz="1200" dirty="0">
                <a:solidFill>
                  <a:srgbClr val="FFFFFF"/>
                </a:solidFill>
                <a:latin typeface="Trebuchet MS"/>
                <a:cs typeface="Trebuchet MS"/>
              </a:rPr>
              <a:t> </a:t>
            </a:r>
            <a:r>
              <a:rPr lang="pl-PL" sz="1200" dirty="0" err="1">
                <a:solidFill>
                  <a:srgbClr val="FFFFFF"/>
                </a:solidFill>
                <a:latin typeface="Trebuchet MS"/>
                <a:cs typeface="Trebuchet MS"/>
              </a:rPr>
              <a:t>under</a:t>
            </a:r>
            <a:r>
              <a:rPr lang="pl-PL" sz="1200" dirty="0">
                <a:solidFill>
                  <a:srgbClr val="FFFFFF"/>
                </a:solidFill>
                <a:latin typeface="Trebuchet MS"/>
                <a:cs typeface="Trebuchet MS"/>
              </a:rPr>
              <a:t> a CC BY-NC-SA 2.0 </a:t>
            </a:r>
            <a:r>
              <a:rPr lang="pl-PL" sz="1200" dirty="0" err="1">
                <a:solidFill>
                  <a:srgbClr val="FFFFFF"/>
                </a:solidFill>
                <a:latin typeface="Trebuchet MS"/>
                <a:cs typeface="Trebuchet MS"/>
              </a:rPr>
              <a:t>license</a:t>
            </a:r>
            <a:endParaRPr lang="pl-PL" sz="1200" dirty="0">
              <a:solidFill>
                <a:srgbClr val="FFFFFF"/>
              </a:solidFill>
              <a:latin typeface="Trebuchet MS"/>
              <a:cs typeface="Trebuchet MS"/>
            </a:endParaRPr>
          </a:p>
          <a:p>
            <a:endParaRPr lang="pl-PL" sz="1200" dirty="0">
              <a:solidFill>
                <a:srgbClr val="FFFFFF"/>
              </a:solidFill>
              <a:latin typeface="Trebuchet MS"/>
              <a:cs typeface="Trebuchet MS"/>
            </a:endParaRPr>
          </a:p>
          <a:p>
            <a:r>
              <a:rPr lang="pl-PL" sz="1200" dirty="0">
                <a:solidFill>
                  <a:srgbClr val="FFFFFF"/>
                </a:solidFill>
                <a:latin typeface="Trebuchet MS"/>
                <a:cs typeface="Trebuchet MS"/>
              </a:rPr>
              <a:t>"</a:t>
            </a:r>
            <a:r>
              <a:rPr lang="pl-PL" sz="1200" dirty="0" err="1">
                <a:solidFill>
                  <a:srgbClr val="FFFFFF"/>
                </a:solidFill>
                <a:latin typeface="Trebuchet MS"/>
                <a:cs typeface="Trebuchet MS"/>
              </a:rPr>
              <a:t>texting</a:t>
            </a:r>
            <a:r>
              <a:rPr lang="pl-PL" sz="1200" dirty="0">
                <a:solidFill>
                  <a:srgbClr val="FFFFFF"/>
                </a:solidFill>
                <a:latin typeface="Trebuchet MS"/>
                <a:cs typeface="Trebuchet MS"/>
              </a:rPr>
              <a:t>" © </a:t>
            </a:r>
            <a:r>
              <a:rPr lang="pl-PL" sz="1200" dirty="0" err="1">
                <a:solidFill>
                  <a:srgbClr val="FFFFFF"/>
                </a:solidFill>
                <a:latin typeface="Trebuchet MS"/>
                <a:cs typeface="Trebuchet MS"/>
              </a:rPr>
              <a:t>meanmachine_ie</a:t>
            </a:r>
            <a:endParaRPr lang="pl-PL" sz="1200" dirty="0">
              <a:solidFill>
                <a:srgbClr val="FFFFFF"/>
              </a:solidFill>
              <a:latin typeface="Trebuchet MS"/>
              <a:cs typeface="Trebuchet MS"/>
            </a:endParaRPr>
          </a:p>
          <a:p>
            <a:r>
              <a:rPr lang="pl-PL" sz="1200" dirty="0">
                <a:solidFill>
                  <a:srgbClr val="FFFFFF"/>
                </a:solidFill>
                <a:latin typeface="Trebuchet MS"/>
                <a:cs typeface="Trebuchet MS"/>
              </a:rPr>
              <a:t>http://</a:t>
            </a:r>
            <a:r>
              <a:rPr lang="pl-PL" sz="1200" dirty="0" err="1">
                <a:solidFill>
                  <a:srgbClr val="FFFFFF"/>
                </a:solidFill>
                <a:latin typeface="Trebuchet MS"/>
                <a:cs typeface="Trebuchet MS"/>
              </a:rPr>
              <a:t>www.flickr.com</a:t>
            </a:r>
            <a:r>
              <a:rPr lang="pl-PL" sz="1200" dirty="0">
                <a:solidFill>
                  <a:srgbClr val="FFFFFF"/>
                </a:solidFill>
                <a:latin typeface="Trebuchet MS"/>
                <a:cs typeface="Trebuchet MS"/>
              </a:rPr>
              <a:t>/</a:t>
            </a:r>
            <a:r>
              <a:rPr lang="pl-PL" sz="1200" dirty="0" err="1">
                <a:solidFill>
                  <a:srgbClr val="FFFFFF"/>
                </a:solidFill>
                <a:latin typeface="Trebuchet MS"/>
                <a:cs typeface="Trebuchet MS"/>
              </a:rPr>
              <a:t>photos</a:t>
            </a:r>
            <a:r>
              <a:rPr lang="pl-PL" sz="1200" dirty="0">
                <a:solidFill>
                  <a:srgbClr val="FFFFFF"/>
                </a:solidFill>
                <a:latin typeface="Trebuchet MS"/>
                <a:cs typeface="Trebuchet MS"/>
              </a:rPr>
              <a:t>/</a:t>
            </a:r>
            <a:r>
              <a:rPr lang="pl-PL" sz="1200" dirty="0" err="1">
                <a:solidFill>
                  <a:srgbClr val="FFFFFF"/>
                </a:solidFill>
                <a:latin typeface="Trebuchet MS"/>
                <a:cs typeface="Trebuchet MS"/>
              </a:rPr>
              <a:t>mean-machine</a:t>
            </a:r>
            <a:r>
              <a:rPr lang="pl-PL" sz="1200" dirty="0">
                <a:solidFill>
                  <a:srgbClr val="FFFFFF"/>
                </a:solidFill>
                <a:latin typeface="Trebuchet MS"/>
                <a:cs typeface="Trebuchet MS"/>
              </a:rPr>
              <a:t>/6078011142/</a:t>
            </a:r>
          </a:p>
          <a:p>
            <a:r>
              <a:rPr lang="pl-PL" sz="1200" dirty="0" err="1">
                <a:solidFill>
                  <a:srgbClr val="FFFFFF"/>
                </a:solidFill>
                <a:latin typeface="Trebuchet MS"/>
                <a:cs typeface="Trebuchet MS"/>
              </a:rPr>
              <a:t>Used</a:t>
            </a:r>
            <a:r>
              <a:rPr lang="pl-PL" sz="1200" dirty="0">
                <a:solidFill>
                  <a:srgbClr val="FFFFFF"/>
                </a:solidFill>
                <a:latin typeface="Trebuchet MS"/>
                <a:cs typeface="Trebuchet MS"/>
              </a:rPr>
              <a:t> </a:t>
            </a:r>
            <a:r>
              <a:rPr lang="pl-PL" sz="1200" dirty="0" err="1">
                <a:solidFill>
                  <a:srgbClr val="FFFFFF"/>
                </a:solidFill>
                <a:latin typeface="Trebuchet MS"/>
                <a:cs typeface="Trebuchet MS"/>
              </a:rPr>
              <a:t>under</a:t>
            </a:r>
            <a:r>
              <a:rPr lang="pl-PL" sz="1200" dirty="0">
                <a:solidFill>
                  <a:srgbClr val="FFFFFF"/>
                </a:solidFill>
                <a:latin typeface="Trebuchet MS"/>
                <a:cs typeface="Trebuchet MS"/>
              </a:rPr>
              <a:t> a CC BY-NC-ND 2.0 </a:t>
            </a:r>
            <a:r>
              <a:rPr lang="pl-PL" sz="1200" dirty="0" err="1">
                <a:solidFill>
                  <a:srgbClr val="FFFFFF"/>
                </a:solidFill>
                <a:latin typeface="Trebuchet MS"/>
                <a:cs typeface="Trebuchet MS"/>
              </a:rPr>
              <a:t>license</a:t>
            </a:r>
            <a:endParaRPr lang="pl-PL" sz="1200" dirty="0">
              <a:solidFill>
                <a:srgbClr val="FFFFFF"/>
              </a:solidFill>
              <a:latin typeface="Trebuchet MS"/>
              <a:cs typeface="Trebuchet MS"/>
            </a:endParaRPr>
          </a:p>
          <a:p>
            <a:endParaRPr lang="pl-PL" sz="1200" dirty="0">
              <a:solidFill>
                <a:srgbClr val="FFFFFF"/>
              </a:solidFill>
              <a:latin typeface="Trebuchet MS"/>
              <a:cs typeface="Trebuchet MS"/>
            </a:endParaRPr>
          </a:p>
          <a:p>
            <a:r>
              <a:rPr lang="de-DE" sz="1200" dirty="0">
                <a:solidFill>
                  <a:srgbClr val="FFFFFF"/>
                </a:solidFill>
                <a:latin typeface="Trebuchet MS"/>
                <a:cs typeface="Trebuchet MS"/>
              </a:rPr>
              <a:t>"8-13-11 </a:t>
            </a:r>
            <a:r>
              <a:rPr lang="de-DE" sz="1200" dirty="0" err="1">
                <a:solidFill>
                  <a:srgbClr val="FFFFFF"/>
                </a:solidFill>
                <a:latin typeface="Trebuchet MS"/>
                <a:cs typeface="Trebuchet MS"/>
              </a:rPr>
              <a:t>Swingset</a:t>
            </a:r>
            <a:r>
              <a:rPr lang="de-DE" sz="1200" dirty="0">
                <a:solidFill>
                  <a:srgbClr val="FFFFFF"/>
                </a:solidFill>
                <a:latin typeface="Trebuchet MS"/>
                <a:cs typeface="Trebuchet MS"/>
              </a:rPr>
              <a:t> (2)" © </a:t>
            </a:r>
            <a:r>
              <a:rPr lang="de-DE" sz="1200" dirty="0" err="1">
                <a:solidFill>
                  <a:srgbClr val="FFFFFF"/>
                </a:solidFill>
                <a:latin typeface="Trebuchet MS"/>
                <a:cs typeface="Trebuchet MS"/>
              </a:rPr>
              <a:t>jenpilot</a:t>
            </a:r>
            <a:endParaRPr lang="de-DE" sz="1200" dirty="0">
              <a:solidFill>
                <a:srgbClr val="FFFFFF"/>
              </a:solidFill>
              <a:latin typeface="Trebuchet MS"/>
              <a:cs typeface="Trebuchet MS"/>
            </a:endParaRPr>
          </a:p>
          <a:p>
            <a:r>
              <a:rPr lang="de-DE" sz="1200" dirty="0">
                <a:solidFill>
                  <a:srgbClr val="FFFFFF"/>
                </a:solidFill>
                <a:latin typeface="Trebuchet MS"/>
                <a:cs typeface="Trebuchet MS"/>
              </a:rPr>
              <a:t>"http://</a:t>
            </a:r>
            <a:r>
              <a:rPr lang="de-DE" sz="1200" dirty="0" err="1">
                <a:solidFill>
                  <a:srgbClr val="FFFFFF"/>
                </a:solidFill>
                <a:latin typeface="Trebuchet MS"/>
                <a:cs typeface="Trebuchet MS"/>
              </a:rPr>
              <a:t>www.flickr.com</a:t>
            </a:r>
            <a:r>
              <a:rPr lang="de-DE" sz="1200" dirty="0">
                <a:solidFill>
                  <a:srgbClr val="FFFFFF"/>
                </a:solidFill>
                <a:latin typeface="Trebuchet MS"/>
                <a:cs typeface="Trebuchet MS"/>
              </a:rPr>
              <a:t>/</a:t>
            </a:r>
            <a:r>
              <a:rPr lang="de-DE" sz="1200" dirty="0" err="1">
                <a:solidFill>
                  <a:srgbClr val="FFFFFF"/>
                </a:solidFill>
                <a:latin typeface="Trebuchet MS"/>
                <a:cs typeface="Trebuchet MS"/>
              </a:rPr>
              <a:t>photos</a:t>
            </a:r>
            <a:r>
              <a:rPr lang="de-DE" sz="1200" dirty="0">
                <a:solidFill>
                  <a:srgbClr val="FFFFFF"/>
                </a:solidFill>
                <a:latin typeface="Trebuchet MS"/>
                <a:cs typeface="Trebuchet MS"/>
              </a:rPr>
              <a:t>/</a:t>
            </a:r>
            <a:r>
              <a:rPr lang="de-DE" sz="1200" dirty="0" err="1">
                <a:solidFill>
                  <a:srgbClr val="FFFFFF"/>
                </a:solidFill>
                <a:latin typeface="Trebuchet MS"/>
                <a:cs typeface="Trebuchet MS"/>
              </a:rPr>
              <a:t>jenpilot</a:t>
            </a:r>
            <a:r>
              <a:rPr lang="de-DE" sz="1200" dirty="0">
                <a:solidFill>
                  <a:srgbClr val="FFFFFF"/>
                </a:solidFill>
                <a:latin typeface="Trebuchet MS"/>
                <a:cs typeface="Trebuchet MS"/>
              </a:rPr>
              <a:t>/6679829793</a:t>
            </a:r>
          </a:p>
          <a:p>
            <a:r>
              <a:rPr lang="de-DE" sz="1200" dirty="0" err="1">
                <a:solidFill>
                  <a:srgbClr val="FFFFFF"/>
                </a:solidFill>
                <a:latin typeface="Trebuchet MS"/>
                <a:cs typeface="Trebuchet MS"/>
              </a:rPr>
              <a:t>Used</a:t>
            </a:r>
            <a:r>
              <a:rPr lang="de-DE" sz="1200" dirty="0">
                <a:solidFill>
                  <a:srgbClr val="FFFFFF"/>
                </a:solidFill>
                <a:latin typeface="Trebuchet MS"/>
                <a:cs typeface="Trebuchet MS"/>
              </a:rPr>
              <a:t> </a:t>
            </a:r>
            <a:r>
              <a:rPr lang="de-DE" sz="1200" dirty="0" err="1">
                <a:solidFill>
                  <a:srgbClr val="FFFFFF"/>
                </a:solidFill>
                <a:latin typeface="Trebuchet MS"/>
                <a:cs typeface="Trebuchet MS"/>
              </a:rPr>
              <a:t>under</a:t>
            </a:r>
            <a:r>
              <a:rPr lang="de-DE" sz="1200" dirty="0">
                <a:solidFill>
                  <a:srgbClr val="FFFFFF"/>
                </a:solidFill>
                <a:latin typeface="Trebuchet MS"/>
                <a:cs typeface="Trebuchet MS"/>
              </a:rPr>
              <a:t> a CC BY-NC-ND 2.0 </a:t>
            </a:r>
            <a:r>
              <a:rPr lang="de-DE" sz="1200" dirty="0" err="1">
                <a:solidFill>
                  <a:srgbClr val="FFFFFF"/>
                </a:solidFill>
                <a:latin typeface="Trebuchet MS"/>
                <a:cs typeface="Trebuchet MS"/>
              </a:rPr>
              <a:t>license</a:t>
            </a:r>
            <a:endParaRPr lang="de-DE" sz="1200" dirty="0">
              <a:solidFill>
                <a:srgbClr val="FFFFFF"/>
              </a:solidFill>
              <a:latin typeface="Trebuchet MS"/>
              <a:cs typeface="Trebuchet MS"/>
            </a:endParaRPr>
          </a:p>
          <a:p>
            <a:endParaRPr lang="de-DE" sz="1200" dirty="0">
              <a:solidFill>
                <a:srgbClr val="FFFFFF"/>
              </a:solidFill>
              <a:latin typeface="Trebuchet MS"/>
              <a:cs typeface="Trebuchet MS"/>
            </a:endParaRPr>
          </a:p>
          <a:p>
            <a:r>
              <a:rPr lang="de-DE" sz="1200" dirty="0">
                <a:solidFill>
                  <a:srgbClr val="FFFFFF"/>
                </a:solidFill>
                <a:latin typeface="Trebuchet MS"/>
                <a:cs typeface="Trebuchet MS"/>
              </a:rPr>
              <a:t>"</a:t>
            </a:r>
            <a:r>
              <a:rPr lang="de-DE" sz="1200" dirty="0" err="1">
                <a:solidFill>
                  <a:srgbClr val="FFFFFF"/>
                </a:solidFill>
                <a:latin typeface="Trebuchet MS"/>
                <a:cs typeface="Trebuchet MS"/>
              </a:rPr>
              <a:t>Untitled</a:t>
            </a:r>
            <a:r>
              <a:rPr lang="de-DE" sz="1200" dirty="0">
                <a:solidFill>
                  <a:srgbClr val="FFFFFF"/>
                </a:solidFill>
                <a:latin typeface="Trebuchet MS"/>
                <a:cs typeface="Trebuchet MS"/>
              </a:rPr>
              <a:t>" © Emilio Quintana</a:t>
            </a:r>
          </a:p>
          <a:p>
            <a:r>
              <a:rPr lang="de-DE" sz="1200" dirty="0">
                <a:solidFill>
                  <a:srgbClr val="FFFFFF"/>
                </a:solidFill>
                <a:latin typeface="Trebuchet MS"/>
                <a:cs typeface="Trebuchet MS"/>
              </a:rPr>
              <a:t>http://</a:t>
            </a:r>
            <a:r>
              <a:rPr lang="de-DE" sz="1200" dirty="0" err="1">
                <a:solidFill>
                  <a:srgbClr val="FFFFFF"/>
                </a:solidFill>
                <a:latin typeface="Trebuchet MS"/>
                <a:cs typeface="Trebuchet MS"/>
              </a:rPr>
              <a:t>www.flickr.com</a:t>
            </a:r>
            <a:r>
              <a:rPr lang="de-DE" sz="1200" dirty="0">
                <a:solidFill>
                  <a:srgbClr val="FFFFFF"/>
                </a:solidFill>
                <a:latin typeface="Trebuchet MS"/>
                <a:cs typeface="Trebuchet MS"/>
              </a:rPr>
              <a:t>/</a:t>
            </a:r>
            <a:r>
              <a:rPr lang="de-DE" sz="1200" dirty="0" err="1">
                <a:solidFill>
                  <a:srgbClr val="FFFFFF"/>
                </a:solidFill>
                <a:latin typeface="Trebuchet MS"/>
                <a:cs typeface="Trebuchet MS"/>
              </a:rPr>
              <a:t>photos</a:t>
            </a:r>
            <a:r>
              <a:rPr lang="de-DE" sz="1200" dirty="0">
                <a:solidFill>
                  <a:srgbClr val="FFFFFF"/>
                </a:solidFill>
                <a:latin typeface="Trebuchet MS"/>
                <a:cs typeface="Trebuchet MS"/>
              </a:rPr>
              <a:t>/</a:t>
            </a:r>
            <a:r>
              <a:rPr lang="de-DE" sz="1200" dirty="0" err="1">
                <a:solidFill>
                  <a:srgbClr val="FFFFFF"/>
                </a:solidFill>
                <a:latin typeface="Trebuchet MS"/>
                <a:cs typeface="Trebuchet MS"/>
              </a:rPr>
              <a:t>eq</a:t>
            </a:r>
            <a:r>
              <a:rPr lang="de-DE" sz="1200" dirty="0">
                <a:solidFill>
                  <a:srgbClr val="FFFFFF"/>
                </a:solidFill>
                <a:latin typeface="Trebuchet MS"/>
                <a:cs typeface="Trebuchet MS"/>
              </a:rPr>
              <a:t>/4343110105/</a:t>
            </a:r>
          </a:p>
          <a:p>
            <a:r>
              <a:rPr lang="de-DE" sz="1200" dirty="0" err="1">
                <a:solidFill>
                  <a:srgbClr val="FFFFFF"/>
                </a:solidFill>
                <a:latin typeface="Trebuchet MS"/>
                <a:cs typeface="Trebuchet MS"/>
              </a:rPr>
              <a:t>Used</a:t>
            </a:r>
            <a:r>
              <a:rPr lang="de-DE" sz="1200" dirty="0">
                <a:solidFill>
                  <a:srgbClr val="FFFFFF"/>
                </a:solidFill>
                <a:latin typeface="Trebuchet MS"/>
                <a:cs typeface="Trebuchet MS"/>
              </a:rPr>
              <a:t> </a:t>
            </a:r>
            <a:r>
              <a:rPr lang="de-DE" sz="1200" dirty="0" err="1">
                <a:solidFill>
                  <a:srgbClr val="FFFFFF"/>
                </a:solidFill>
                <a:latin typeface="Trebuchet MS"/>
                <a:cs typeface="Trebuchet MS"/>
              </a:rPr>
              <a:t>under</a:t>
            </a:r>
            <a:r>
              <a:rPr lang="de-DE" sz="1200" dirty="0">
                <a:solidFill>
                  <a:srgbClr val="FFFFFF"/>
                </a:solidFill>
                <a:latin typeface="Trebuchet MS"/>
                <a:cs typeface="Trebuchet MS"/>
              </a:rPr>
              <a:t> a CC BY-NC-SA 2.0 </a:t>
            </a:r>
            <a:r>
              <a:rPr lang="de-DE" sz="1200" dirty="0" err="1">
                <a:solidFill>
                  <a:srgbClr val="FFFFFF"/>
                </a:solidFill>
                <a:latin typeface="Trebuchet MS"/>
                <a:cs typeface="Trebuchet MS"/>
              </a:rPr>
              <a:t>license</a:t>
            </a:r>
            <a:endParaRPr lang="de-DE" sz="1200" dirty="0">
              <a:solidFill>
                <a:srgbClr val="FFFFFF"/>
              </a:solidFill>
              <a:latin typeface="Trebuchet MS"/>
              <a:cs typeface="Trebuchet MS"/>
            </a:endParaRPr>
          </a:p>
          <a:p>
            <a:endParaRPr lang="de-DE" sz="1200" dirty="0">
              <a:solidFill>
                <a:srgbClr val="FFFFFF"/>
              </a:solidFill>
              <a:latin typeface="Trebuchet MS"/>
              <a:cs typeface="Trebuchet MS"/>
            </a:endParaRPr>
          </a:p>
          <a:p>
            <a:r>
              <a:rPr lang="de-DE" sz="1200" dirty="0">
                <a:solidFill>
                  <a:srgbClr val="FFFFFF"/>
                </a:solidFill>
                <a:latin typeface="Trebuchet MS"/>
                <a:cs typeface="Trebuchet MS"/>
              </a:rPr>
              <a:t>"</a:t>
            </a:r>
            <a:r>
              <a:rPr lang="de-DE" sz="1200" dirty="0" err="1">
                <a:solidFill>
                  <a:srgbClr val="FFFFFF"/>
                </a:solidFill>
                <a:latin typeface="Trebuchet MS"/>
                <a:cs typeface="Trebuchet MS"/>
              </a:rPr>
              <a:t>Untitled</a:t>
            </a:r>
            <a:r>
              <a:rPr lang="de-DE" sz="1200" dirty="0">
                <a:solidFill>
                  <a:srgbClr val="FFFFFF"/>
                </a:solidFill>
                <a:latin typeface="Trebuchet MS"/>
                <a:cs typeface="Trebuchet MS"/>
              </a:rPr>
              <a:t>" © </a:t>
            </a:r>
            <a:r>
              <a:rPr lang="de-DE" sz="1200" dirty="0" err="1">
                <a:solidFill>
                  <a:srgbClr val="FFFFFF"/>
                </a:solidFill>
                <a:latin typeface="Trebuchet MS"/>
                <a:cs typeface="Trebuchet MS"/>
              </a:rPr>
              <a:t>muohace_dc</a:t>
            </a:r>
            <a:endParaRPr lang="de-DE" sz="1200" dirty="0">
              <a:solidFill>
                <a:srgbClr val="FFFFFF"/>
              </a:solidFill>
              <a:latin typeface="Trebuchet MS"/>
              <a:cs typeface="Trebuchet MS"/>
            </a:endParaRPr>
          </a:p>
          <a:p>
            <a:r>
              <a:rPr lang="de-DE" sz="1200" dirty="0">
                <a:solidFill>
                  <a:srgbClr val="FFFFFF"/>
                </a:solidFill>
                <a:latin typeface="Trebuchet MS"/>
                <a:cs typeface="Trebuchet MS"/>
              </a:rPr>
              <a:t>http://</a:t>
            </a:r>
            <a:r>
              <a:rPr lang="de-DE" sz="1200" dirty="0" err="1">
                <a:solidFill>
                  <a:srgbClr val="FFFFFF"/>
                </a:solidFill>
                <a:latin typeface="Trebuchet MS"/>
                <a:cs typeface="Trebuchet MS"/>
              </a:rPr>
              <a:t>www.flickr.com</a:t>
            </a:r>
            <a:r>
              <a:rPr lang="de-DE" sz="1200" dirty="0">
                <a:solidFill>
                  <a:srgbClr val="FFFFFF"/>
                </a:solidFill>
                <a:latin typeface="Trebuchet MS"/>
                <a:cs typeface="Trebuchet MS"/>
              </a:rPr>
              <a:t>/</a:t>
            </a:r>
            <a:r>
              <a:rPr lang="de-DE" sz="1200" dirty="0" err="1">
                <a:solidFill>
                  <a:srgbClr val="FFFFFF"/>
                </a:solidFill>
                <a:latin typeface="Trebuchet MS"/>
                <a:cs typeface="Trebuchet MS"/>
              </a:rPr>
              <a:t>photos</a:t>
            </a:r>
            <a:r>
              <a:rPr lang="de-DE" sz="1200" dirty="0">
                <a:solidFill>
                  <a:srgbClr val="FFFFFF"/>
                </a:solidFill>
                <a:latin typeface="Trebuchet MS"/>
                <a:cs typeface="Trebuchet MS"/>
              </a:rPr>
              <a:t>/</a:t>
            </a:r>
            <a:r>
              <a:rPr lang="de-DE" sz="1200" dirty="0" err="1">
                <a:solidFill>
                  <a:srgbClr val="FFFFFF"/>
                </a:solidFill>
                <a:latin typeface="Trebuchet MS"/>
                <a:cs typeface="Trebuchet MS"/>
              </a:rPr>
              <a:t>cmstaley</a:t>
            </a:r>
            <a:r>
              <a:rPr lang="de-DE" sz="1200" dirty="0">
                <a:solidFill>
                  <a:srgbClr val="FFFFFF"/>
                </a:solidFill>
                <a:latin typeface="Trebuchet MS"/>
                <a:cs typeface="Trebuchet MS"/>
              </a:rPr>
              <a:t>/5894539400/</a:t>
            </a:r>
          </a:p>
          <a:p>
            <a:r>
              <a:rPr lang="de-DE" sz="1200" dirty="0" err="1">
                <a:solidFill>
                  <a:srgbClr val="FFFFFF"/>
                </a:solidFill>
                <a:latin typeface="Trebuchet MS"/>
                <a:cs typeface="Trebuchet MS"/>
              </a:rPr>
              <a:t>Used</a:t>
            </a:r>
            <a:r>
              <a:rPr lang="de-DE" sz="1200" dirty="0">
                <a:solidFill>
                  <a:srgbClr val="FFFFFF"/>
                </a:solidFill>
                <a:latin typeface="Trebuchet MS"/>
                <a:cs typeface="Trebuchet MS"/>
              </a:rPr>
              <a:t> </a:t>
            </a:r>
            <a:r>
              <a:rPr lang="de-DE" sz="1200" dirty="0" err="1">
                <a:solidFill>
                  <a:srgbClr val="FFFFFF"/>
                </a:solidFill>
                <a:latin typeface="Trebuchet MS"/>
                <a:cs typeface="Trebuchet MS"/>
              </a:rPr>
              <a:t>under</a:t>
            </a:r>
            <a:r>
              <a:rPr lang="de-DE" sz="1200" dirty="0">
                <a:solidFill>
                  <a:srgbClr val="FFFFFF"/>
                </a:solidFill>
                <a:latin typeface="Trebuchet MS"/>
                <a:cs typeface="Trebuchet MS"/>
              </a:rPr>
              <a:t> a CC BY 2.0 </a:t>
            </a:r>
            <a:r>
              <a:rPr lang="de-DE" sz="1200" dirty="0" err="1">
                <a:solidFill>
                  <a:srgbClr val="FFFFFF"/>
                </a:solidFill>
                <a:latin typeface="Trebuchet MS"/>
                <a:cs typeface="Trebuchet MS"/>
              </a:rPr>
              <a:t>license</a:t>
            </a:r>
            <a:endParaRPr lang="de-DE" sz="1200" dirty="0">
              <a:solidFill>
                <a:srgbClr val="FFFFFF"/>
              </a:solidFill>
              <a:latin typeface="Trebuchet MS"/>
              <a:cs typeface="Trebuchet MS"/>
            </a:endParaRPr>
          </a:p>
        </p:txBody>
      </p:sp>
    </p:spTree>
    <p:extLst>
      <p:ext uri="{BB962C8B-B14F-4D97-AF65-F5344CB8AC3E}">
        <p14:creationId xmlns:p14="http://schemas.microsoft.com/office/powerpoint/2010/main" val="272539100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4" name="TextBox 3"/>
          <p:cNvSpPr txBox="1"/>
          <p:nvPr/>
        </p:nvSpPr>
        <p:spPr>
          <a:xfrm>
            <a:off x="164354" y="1023187"/>
            <a:ext cx="4844520" cy="5262978"/>
          </a:xfrm>
          <a:prstGeom prst="rect">
            <a:avLst/>
          </a:prstGeom>
          <a:noFill/>
        </p:spPr>
        <p:txBody>
          <a:bodyPr wrap="none" rtlCol="0">
            <a:spAutoFit/>
          </a:bodyPr>
          <a:lstStyle/>
          <a:p>
            <a:r>
              <a:rPr lang="en-US" sz="1200" dirty="0">
                <a:solidFill>
                  <a:srgbClr val="FFFFFF"/>
                </a:solidFill>
                <a:latin typeface="Trebuchet MS"/>
                <a:cs typeface="Trebuchet MS"/>
              </a:rPr>
              <a:t>"</a:t>
            </a:r>
            <a:r>
              <a:rPr lang="en-US" sz="1200" dirty="0" err="1">
                <a:solidFill>
                  <a:srgbClr val="FFFFFF"/>
                </a:solidFill>
                <a:latin typeface="Trebuchet MS"/>
                <a:cs typeface="Trebuchet MS"/>
              </a:rPr>
              <a:t>Upham</a:t>
            </a:r>
            <a:r>
              <a:rPr lang="en-US" sz="1200" dirty="0">
                <a:solidFill>
                  <a:srgbClr val="FFFFFF"/>
                </a:solidFill>
                <a:latin typeface="Trebuchet MS"/>
                <a:cs typeface="Trebuchet MS"/>
              </a:rPr>
              <a:t> Hall" © Billy V</a:t>
            </a: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billyv</a:t>
            </a:r>
            <a:r>
              <a:rPr lang="en-US" sz="1200" dirty="0">
                <a:solidFill>
                  <a:srgbClr val="FFFFFF"/>
                </a:solidFill>
                <a:latin typeface="Trebuchet MS"/>
                <a:cs typeface="Trebuchet MS"/>
              </a:rPr>
              <a:t>/4595775/</a:t>
            </a:r>
          </a:p>
          <a:p>
            <a:r>
              <a:rPr lang="en-US" sz="120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"Bishop Memorial" © </a:t>
            </a:r>
            <a:r>
              <a:rPr lang="en-US" sz="1200" dirty="0" err="1">
                <a:solidFill>
                  <a:srgbClr val="FFFFFF"/>
                </a:solidFill>
                <a:latin typeface="Trebuchet MS"/>
                <a:cs typeface="Trebuchet MS"/>
              </a:rPr>
              <a:t>ColorblindRain</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bmcirillo</a:t>
            </a:r>
            <a:r>
              <a:rPr lang="en-US" sz="1200" dirty="0">
                <a:solidFill>
                  <a:srgbClr val="FFFFFF"/>
                </a:solidFill>
                <a:latin typeface="Trebuchet MS"/>
                <a:cs typeface="Trebuchet MS"/>
              </a:rPr>
              <a:t>/86556103/</a:t>
            </a:r>
          </a:p>
          <a:p>
            <a:r>
              <a:rPr lang="en-US" sz="1200" dirty="0">
                <a:solidFill>
                  <a:srgbClr val="FFFFFF"/>
                </a:solidFill>
                <a:latin typeface="Trebuchet MS"/>
                <a:cs typeface="Trebuchet MS"/>
              </a:rPr>
              <a:t>Used under a CC BY-NC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"Sundial and </a:t>
            </a:r>
            <a:r>
              <a:rPr lang="en-US" sz="1200" dirty="0" err="1">
                <a:solidFill>
                  <a:srgbClr val="FFFFFF"/>
                </a:solidFill>
                <a:latin typeface="Trebuchet MS"/>
                <a:cs typeface="Trebuchet MS"/>
              </a:rPr>
              <a:t>MacCracken</a:t>
            </a:r>
            <a:r>
              <a:rPr lang="en-US" sz="1200" dirty="0">
                <a:solidFill>
                  <a:srgbClr val="FFFFFF"/>
                </a:solidFill>
                <a:latin typeface="Trebuchet MS"/>
                <a:cs typeface="Trebuchet MS"/>
              </a:rPr>
              <a:t> Hall" © </a:t>
            </a:r>
            <a:r>
              <a:rPr lang="en-US" sz="1200" dirty="0" err="1">
                <a:solidFill>
                  <a:srgbClr val="FFFFFF"/>
                </a:solidFill>
                <a:latin typeface="Trebuchet MS"/>
                <a:cs typeface="Trebuchet MS"/>
              </a:rPr>
              <a:t>ColorblindRain</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bmcirillo</a:t>
            </a:r>
            <a:r>
              <a:rPr lang="en-US" sz="1200" dirty="0">
                <a:solidFill>
                  <a:srgbClr val="FFFFFF"/>
                </a:solidFill>
                <a:latin typeface="Trebuchet MS"/>
                <a:cs typeface="Trebuchet MS"/>
              </a:rPr>
              <a:t>/3658748/</a:t>
            </a:r>
          </a:p>
          <a:p>
            <a:r>
              <a:rPr lang="en-US" sz="1200" dirty="0">
                <a:solidFill>
                  <a:srgbClr val="FFFFFF"/>
                </a:solidFill>
                <a:latin typeface="Trebuchet MS"/>
                <a:cs typeface="Trebuchet MS"/>
              </a:rPr>
              <a:t>Used under a CC BY-NC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"Miami University Seal" © </a:t>
            </a:r>
            <a:r>
              <a:rPr lang="en-US" sz="1200" dirty="0" err="1">
                <a:solidFill>
                  <a:srgbClr val="FFFFFF"/>
                </a:solidFill>
                <a:latin typeface="Trebuchet MS"/>
                <a:cs typeface="Trebuchet MS"/>
              </a:rPr>
              <a:t>ColorblindRain</a:t>
            </a:r>
            <a:r>
              <a:rPr lang="en-US" sz="1200" dirty="0">
                <a:solidFill>
                  <a:srgbClr val="FFFFFF"/>
                </a:solidFill>
                <a:latin typeface="Trebuchet MS"/>
                <a:cs typeface="Trebuchet MS"/>
              </a:rPr>
              <a:t>,</a:t>
            </a: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bmcirillo</a:t>
            </a:r>
            <a:r>
              <a:rPr lang="en-US" sz="1200" dirty="0">
                <a:solidFill>
                  <a:srgbClr val="FFFFFF"/>
                </a:solidFill>
                <a:latin typeface="Trebuchet MS"/>
                <a:cs typeface="Trebuchet MS"/>
              </a:rPr>
              <a:t>/86556587/</a:t>
            </a:r>
          </a:p>
          <a:p>
            <a:r>
              <a:rPr lang="en-US" sz="1200" dirty="0">
                <a:solidFill>
                  <a:srgbClr val="FFFFFF"/>
                </a:solidFill>
                <a:latin typeface="Trebuchet MS"/>
                <a:cs typeface="Trebuchet MS"/>
              </a:rPr>
              <a:t>Used under a CC BY-NC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"MU-MarcumCenter-Campus01" © </a:t>
            </a:r>
            <a:r>
              <a:rPr lang="en-US" sz="1200" dirty="0" err="1">
                <a:solidFill>
                  <a:srgbClr val="FFFFFF"/>
                </a:solidFill>
                <a:latin typeface="Trebuchet MS"/>
                <a:cs typeface="Trebuchet MS"/>
              </a:rPr>
              <a:t>David@UNT</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rosenkavalier</a:t>
            </a:r>
            <a:r>
              <a:rPr lang="en-US" sz="1200" dirty="0">
                <a:solidFill>
                  <a:srgbClr val="FFFFFF"/>
                </a:solidFill>
                <a:latin typeface="Trebuchet MS"/>
                <a:cs typeface="Trebuchet MS"/>
              </a:rPr>
              <a:t>/20831049/</a:t>
            </a:r>
          </a:p>
          <a:p>
            <a:r>
              <a:rPr lang="en-US" sz="1200" dirty="0">
                <a:solidFill>
                  <a:srgbClr val="FFFFFF"/>
                </a:solidFill>
                <a:latin typeface="Trebuchet MS"/>
                <a:cs typeface="Trebuchet MS"/>
              </a:rPr>
              <a:t>Used under a CC BY-NC-SA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a:t>
            </a:r>
            <a:r>
              <a:rPr lang="en-US" sz="1200" dirty="0" err="1">
                <a:solidFill>
                  <a:srgbClr val="FFFFFF"/>
                </a:solidFill>
                <a:latin typeface="Trebuchet MS"/>
                <a:cs typeface="Trebuchet MS"/>
              </a:rPr>
              <a:t>Roudebush</a:t>
            </a:r>
            <a:r>
              <a:rPr lang="en-US" sz="1200" dirty="0">
                <a:solidFill>
                  <a:srgbClr val="FFFFFF"/>
                </a:solidFill>
                <a:latin typeface="Trebuchet MS"/>
                <a:cs typeface="Trebuchet MS"/>
              </a:rPr>
              <a:t> Hall" © </a:t>
            </a:r>
            <a:r>
              <a:rPr lang="en-US" sz="1200" dirty="0" err="1">
                <a:solidFill>
                  <a:srgbClr val="FFFFFF"/>
                </a:solidFill>
                <a:latin typeface="Trebuchet MS"/>
                <a:cs typeface="Trebuchet MS"/>
              </a:rPr>
              <a:t>ColorblindRain</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bmcirillo</a:t>
            </a:r>
            <a:r>
              <a:rPr lang="en-US" sz="1200" dirty="0">
                <a:solidFill>
                  <a:srgbClr val="FFFFFF"/>
                </a:solidFill>
                <a:latin typeface="Trebuchet MS"/>
                <a:cs typeface="Trebuchet MS"/>
              </a:rPr>
              <a:t>/86556265/</a:t>
            </a:r>
          </a:p>
          <a:p>
            <a:r>
              <a:rPr lang="en-US" sz="1200" dirty="0">
                <a:solidFill>
                  <a:srgbClr val="FFFFFF"/>
                </a:solidFill>
                <a:latin typeface="Trebuchet MS"/>
                <a:cs typeface="Trebuchet MS"/>
              </a:rPr>
              <a:t>Used under a CC BY-NC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"DSC_6515" © </a:t>
            </a:r>
            <a:r>
              <a:rPr lang="en-US" sz="1200" dirty="0" err="1">
                <a:solidFill>
                  <a:srgbClr val="FFFFFF"/>
                </a:solidFill>
                <a:latin typeface="Trebuchet MS"/>
                <a:cs typeface="Trebuchet MS"/>
              </a:rPr>
              <a:t>Laskafamilypictures</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laska_family_pictures</a:t>
            </a:r>
            <a:r>
              <a:rPr lang="en-US" sz="1200" dirty="0">
                <a:solidFill>
                  <a:srgbClr val="FFFFFF"/>
                </a:solidFill>
                <a:latin typeface="Trebuchet MS"/>
                <a:cs typeface="Trebuchet MS"/>
              </a:rPr>
              <a:t>/7801628736/</a:t>
            </a:r>
          </a:p>
          <a:p>
            <a:r>
              <a:rPr lang="en-US" sz="120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p:txBody>
      </p:sp>
      <p:sp>
        <p:nvSpPr>
          <p:cNvPr id="5" name="TextBox 4"/>
          <p:cNvSpPr txBox="1"/>
          <p:nvPr/>
        </p:nvSpPr>
        <p:spPr>
          <a:xfrm>
            <a:off x="5008874" y="1023187"/>
            <a:ext cx="3797734" cy="5078312"/>
          </a:xfrm>
          <a:prstGeom prst="rect">
            <a:avLst/>
          </a:prstGeom>
          <a:noFill/>
        </p:spPr>
        <p:txBody>
          <a:bodyPr wrap="none" rtlCol="0">
            <a:spAutoFit/>
          </a:bodyPr>
          <a:lstStyle/>
          <a:p>
            <a:r>
              <a:rPr lang="en-US" sz="1200" dirty="0">
                <a:solidFill>
                  <a:srgbClr val="FFFFFF"/>
                </a:solidFill>
                <a:latin typeface="Trebuchet MS"/>
                <a:cs typeface="Trebuchet MS"/>
              </a:rPr>
              <a:t>"King Library" © </a:t>
            </a:r>
            <a:r>
              <a:rPr lang="en-US" sz="1200" dirty="0" err="1">
                <a:solidFill>
                  <a:srgbClr val="FFFFFF"/>
                </a:solidFill>
                <a:latin typeface="Trebuchet MS"/>
                <a:cs typeface="Trebuchet MS"/>
              </a:rPr>
              <a:t>ColorblindRain</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bmcirillo</a:t>
            </a:r>
            <a:r>
              <a:rPr lang="en-US" sz="1200" dirty="0">
                <a:solidFill>
                  <a:srgbClr val="FFFFFF"/>
                </a:solidFill>
                <a:latin typeface="Trebuchet MS"/>
                <a:cs typeface="Trebuchet MS"/>
              </a:rPr>
              <a:t>/86556538/</a:t>
            </a:r>
          </a:p>
          <a:p>
            <a:r>
              <a:rPr lang="en-US" sz="1200" dirty="0">
                <a:solidFill>
                  <a:srgbClr val="FFFFFF"/>
                </a:solidFill>
                <a:latin typeface="Trebuchet MS"/>
                <a:cs typeface="Trebuchet MS"/>
              </a:rPr>
              <a:t>Used under a CC BY-NC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"Glass in IMS 1_Lisa27" © Jen Waller</a:t>
            </a:r>
          </a:p>
          <a:p>
            <a:r>
              <a:rPr lang="en-US" sz="1200" dirty="0">
                <a:solidFill>
                  <a:srgbClr val="FFFFFF"/>
                </a:solidFill>
                <a:latin typeface="Trebuchet MS"/>
                <a:cs typeface="Trebuchet MS"/>
              </a:rPr>
              <a:t>Some rights reserved</a:t>
            </a:r>
          </a:p>
          <a:p>
            <a:r>
              <a:rPr lang="en-US" sz="1200" dirty="0">
                <a:solidFill>
                  <a:srgbClr val="FFFFFF"/>
                </a:solidFill>
                <a:latin typeface="Trebuchet MS"/>
                <a:cs typeface="Trebuchet MS"/>
              </a:rPr>
              <a:t>License: CC BY-SA 2.0 </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"Glass in IMS2_ThumbsUp" © Jen Waller</a:t>
            </a:r>
          </a:p>
          <a:p>
            <a:r>
              <a:rPr lang="en-US" sz="1200" dirty="0">
                <a:solidFill>
                  <a:srgbClr val="FFFFFF"/>
                </a:solidFill>
                <a:latin typeface="Trebuchet MS"/>
                <a:cs typeface="Trebuchet MS"/>
              </a:rPr>
              <a:t>Some rights reserved</a:t>
            </a:r>
          </a:p>
          <a:p>
            <a:r>
              <a:rPr lang="en-US" sz="1200" dirty="0">
                <a:solidFill>
                  <a:srgbClr val="FFFFFF"/>
                </a:solidFill>
                <a:latin typeface="Trebuchet MS"/>
                <a:cs typeface="Trebuchet MS"/>
              </a:rPr>
              <a:t>License: CC BY-SA 2.0 </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"Glass in IMS3_27Guys" © Jen Waller</a:t>
            </a:r>
          </a:p>
          <a:p>
            <a:r>
              <a:rPr lang="en-US" sz="1200" dirty="0">
                <a:solidFill>
                  <a:srgbClr val="FFFFFF"/>
                </a:solidFill>
                <a:latin typeface="Trebuchet MS"/>
                <a:cs typeface="Trebuchet MS"/>
              </a:rPr>
              <a:t>Some rights reserved</a:t>
            </a:r>
          </a:p>
          <a:p>
            <a:r>
              <a:rPr lang="en-US" sz="1200" dirty="0">
                <a:solidFill>
                  <a:srgbClr val="FFFFFF"/>
                </a:solidFill>
                <a:latin typeface="Trebuchet MS"/>
                <a:cs typeface="Trebuchet MS"/>
              </a:rPr>
              <a:t>License: CC BY-SA 2.0 </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"Glass in IMS4_CincReds" © Jen Waller</a:t>
            </a:r>
          </a:p>
          <a:p>
            <a:r>
              <a:rPr lang="en-US" sz="1200" dirty="0">
                <a:solidFill>
                  <a:srgbClr val="FFFFFF"/>
                </a:solidFill>
                <a:latin typeface="Trebuchet MS"/>
                <a:cs typeface="Trebuchet MS"/>
              </a:rPr>
              <a:t>Some rights reserved</a:t>
            </a:r>
          </a:p>
          <a:p>
            <a:r>
              <a:rPr lang="en-US" sz="1200" dirty="0">
                <a:solidFill>
                  <a:srgbClr val="FFFFFF"/>
                </a:solidFill>
                <a:latin typeface="Trebuchet MS"/>
                <a:cs typeface="Trebuchet MS"/>
              </a:rPr>
              <a:t>License: CC BY-SA 2.0</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"Glass in IMS5_Kamm" © Jen Waller</a:t>
            </a:r>
          </a:p>
          <a:p>
            <a:r>
              <a:rPr lang="en-US" sz="1200" dirty="0">
                <a:solidFill>
                  <a:srgbClr val="FFFFFF"/>
                </a:solidFill>
                <a:latin typeface="Trebuchet MS"/>
                <a:cs typeface="Trebuchet MS"/>
              </a:rPr>
              <a:t>Some rights reserved</a:t>
            </a:r>
          </a:p>
          <a:p>
            <a:r>
              <a:rPr lang="en-US" sz="1200" dirty="0">
                <a:solidFill>
                  <a:srgbClr val="FFFFFF"/>
                </a:solidFill>
                <a:latin typeface="Trebuchet MS"/>
                <a:cs typeface="Trebuchet MS"/>
              </a:rPr>
              <a:t>License: CC BY-SA 2.0</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"Carrots" © </a:t>
            </a:r>
            <a:r>
              <a:rPr lang="en-US" sz="1200" dirty="0" err="1">
                <a:solidFill>
                  <a:srgbClr val="FFFFFF"/>
                </a:solidFill>
                <a:latin typeface="Trebuchet MS"/>
                <a:cs typeface="Trebuchet MS"/>
              </a:rPr>
              <a:t>alon</a:t>
            </a:r>
            <a:r>
              <a:rPr lang="en-US" sz="1200" dirty="0">
                <a:solidFill>
                  <a:srgbClr val="FFFFFF"/>
                </a:solidFill>
                <a:latin typeface="Trebuchet MS"/>
                <a:cs typeface="Trebuchet MS"/>
              </a:rPr>
              <a:t> </a:t>
            </a:r>
            <a:r>
              <a:rPr lang="en-US" sz="1200" dirty="0" err="1">
                <a:solidFill>
                  <a:srgbClr val="FFFFFF"/>
                </a:solidFill>
                <a:latin typeface="Trebuchet MS"/>
                <a:cs typeface="Trebuchet MS"/>
              </a:rPr>
              <a:t>salant</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alon</a:t>
            </a:r>
            <a:r>
              <a:rPr lang="en-US" sz="1200" dirty="0">
                <a:solidFill>
                  <a:srgbClr val="FFFFFF"/>
                </a:solidFill>
                <a:latin typeface="Trebuchet MS"/>
                <a:cs typeface="Trebuchet MS"/>
              </a:rPr>
              <a:t>/614857760/</a:t>
            </a:r>
          </a:p>
          <a:p>
            <a:r>
              <a:rPr lang="en-US" sz="1200" dirty="0">
                <a:solidFill>
                  <a:srgbClr val="FFFFFF"/>
                </a:solidFill>
                <a:latin typeface="Trebuchet MS"/>
                <a:cs typeface="Trebuchet MS"/>
              </a:rPr>
              <a:t>Used under a CC BY-NC-ND 2.0 license</a:t>
            </a:r>
          </a:p>
        </p:txBody>
      </p:sp>
    </p:spTree>
    <p:extLst>
      <p:ext uri="{BB962C8B-B14F-4D97-AF65-F5344CB8AC3E}">
        <p14:creationId xmlns:p14="http://schemas.microsoft.com/office/powerpoint/2010/main" val="11686389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2" name="TextBox 1"/>
          <p:cNvSpPr txBox="1"/>
          <p:nvPr/>
        </p:nvSpPr>
        <p:spPr>
          <a:xfrm>
            <a:off x="179295" y="1023187"/>
            <a:ext cx="4619549" cy="5447644"/>
          </a:xfrm>
          <a:prstGeom prst="rect">
            <a:avLst/>
          </a:prstGeom>
          <a:noFill/>
        </p:spPr>
        <p:txBody>
          <a:bodyPr wrap="none" rtlCol="0">
            <a:spAutoFit/>
          </a:bodyPr>
          <a:lstStyle/>
          <a:p>
            <a:r>
              <a:rPr lang="en-US" sz="1200" dirty="0">
                <a:solidFill>
                  <a:srgbClr val="FFFFFF"/>
                </a:solidFill>
                <a:latin typeface="Trebuchet MS"/>
                <a:cs typeface="Trebuchet MS"/>
              </a:rPr>
              <a:t>"Prohibited Google Glass" © </a:t>
            </a:r>
            <a:r>
              <a:rPr lang="en-US" sz="1200" dirty="0" err="1">
                <a:solidFill>
                  <a:srgbClr val="FFFFFF"/>
                </a:solidFill>
                <a:latin typeface="Trebuchet MS"/>
                <a:cs typeface="Trebuchet MS"/>
              </a:rPr>
              <a:t>cabreraluengo.com</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cabreraluengocom</a:t>
            </a:r>
            <a:r>
              <a:rPr lang="en-US" sz="1200" dirty="0">
                <a:solidFill>
                  <a:srgbClr val="FFFFFF"/>
                </a:solidFill>
                <a:latin typeface="Trebuchet MS"/>
                <a:cs typeface="Trebuchet MS"/>
              </a:rPr>
              <a:t>/8553476261/</a:t>
            </a:r>
          </a:p>
          <a:p>
            <a:r>
              <a:rPr lang="en-US" sz="120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"Photographer with 600mm Lens. Morro Bay Scene 2011-06-</a:t>
            </a:r>
            <a:r>
              <a:rPr lang="en-US" sz="1200" dirty="0" smtClean="0">
                <a:solidFill>
                  <a:srgbClr val="FFFFFF"/>
                </a:solidFill>
                <a:latin typeface="Trebuchet MS"/>
                <a:cs typeface="Trebuchet MS"/>
              </a:rPr>
              <a:t>29”</a:t>
            </a:r>
          </a:p>
          <a:p>
            <a:r>
              <a:rPr lang="en-US" sz="1200" dirty="0" smtClean="0">
                <a:solidFill>
                  <a:srgbClr val="FFFFFF"/>
                </a:solidFill>
                <a:latin typeface="Trebuchet MS"/>
                <a:cs typeface="Trebuchet MS"/>
              </a:rPr>
              <a:t>© </a:t>
            </a:r>
            <a:r>
              <a:rPr lang="en-US" sz="1200" dirty="0" err="1">
                <a:solidFill>
                  <a:srgbClr val="FFFFFF"/>
                </a:solidFill>
                <a:latin typeface="Trebuchet MS"/>
                <a:cs typeface="Trebuchet MS"/>
              </a:rPr>
              <a:t>mikebaird</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mikebaird</a:t>
            </a:r>
            <a:r>
              <a:rPr lang="en-US" sz="1200" dirty="0">
                <a:solidFill>
                  <a:srgbClr val="FFFFFF"/>
                </a:solidFill>
                <a:latin typeface="Trebuchet MS"/>
                <a:cs typeface="Trebuchet MS"/>
              </a:rPr>
              <a:t>/5885850217/</a:t>
            </a:r>
          </a:p>
          <a:p>
            <a:r>
              <a:rPr lang="en-US" sz="1200" dirty="0">
                <a:solidFill>
                  <a:srgbClr val="FFFFFF"/>
                </a:solidFill>
                <a:latin typeface="Trebuchet MS"/>
                <a:cs typeface="Trebuchet MS"/>
              </a:rPr>
              <a:t>Used under a CC BY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"Entering Hyperspace" © </a:t>
            </a:r>
            <a:r>
              <a:rPr lang="en-US" sz="1200" dirty="0" err="1">
                <a:solidFill>
                  <a:srgbClr val="FFFFFF"/>
                </a:solidFill>
                <a:latin typeface="Trebuchet MS"/>
                <a:cs typeface="Trebuchet MS"/>
              </a:rPr>
              <a:t>Éole</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eole</a:t>
            </a:r>
            <a:r>
              <a:rPr lang="en-US" sz="1200" dirty="0">
                <a:solidFill>
                  <a:srgbClr val="FFFFFF"/>
                </a:solidFill>
                <a:latin typeface="Trebuchet MS"/>
                <a:cs typeface="Trebuchet MS"/>
              </a:rPr>
              <a:t>/380316678/</a:t>
            </a:r>
          </a:p>
          <a:p>
            <a:r>
              <a:rPr lang="en-US" sz="120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"Persistence" © </a:t>
            </a:r>
            <a:r>
              <a:rPr lang="en-US" sz="1200" dirty="0" err="1">
                <a:solidFill>
                  <a:srgbClr val="FFFFFF"/>
                </a:solidFill>
                <a:latin typeface="Trebuchet MS"/>
                <a:cs typeface="Trebuchet MS"/>
              </a:rPr>
              <a:t>StevenErat</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stevenerat</a:t>
            </a:r>
            <a:r>
              <a:rPr lang="en-US" sz="1200" dirty="0">
                <a:solidFill>
                  <a:srgbClr val="FFFFFF"/>
                </a:solidFill>
                <a:latin typeface="Trebuchet MS"/>
                <a:cs typeface="Trebuchet MS"/>
              </a:rPr>
              <a:t>/156905030/</a:t>
            </a:r>
          </a:p>
          <a:p>
            <a:r>
              <a:rPr lang="en-US" sz="120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a:t>
            </a:r>
            <a:r>
              <a:rPr lang="en-US" sz="1200" dirty="0" err="1">
                <a:solidFill>
                  <a:srgbClr val="FFFFFF"/>
                </a:solidFill>
                <a:latin typeface="Trebuchet MS"/>
                <a:cs typeface="Trebuchet MS"/>
              </a:rPr>
              <a:t>google_logo</a:t>
            </a:r>
            <a:r>
              <a:rPr lang="en-US" sz="1200" dirty="0">
                <a:solidFill>
                  <a:srgbClr val="FFFFFF"/>
                </a:solidFill>
                <a:latin typeface="Trebuchet MS"/>
                <a:cs typeface="Trebuchet MS"/>
              </a:rPr>
              <a:t>" © </a:t>
            </a:r>
            <a:r>
              <a:rPr lang="en-US" sz="1200" dirty="0" err="1">
                <a:solidFill>
                  <a:srgbClr val="FFFFFF"/>
                </a:solidFill>
                <a:latin typeface="Trebuchet MS"/>
                <a:cs typeface="Trebuchet MS"/>
              </a:rPr>
              <a:t>keso</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keso</a:t>
            </a:r>
            <a:r>
              <a:rPr lang="en-US" sz="1200" dirty="0">
                <a:solidFill>
                  <a:srgbClr val="FFFFFF"/>
                </a:solidFill>
                <a:latin typeface="Trebuchet MS"/>
                <a:cs typeface="Trebuchet MS"/>
              </a:rPr>
              <a:t>/108805307/</a:t>
            </a:r>
          </a:p>
          <a:p>
            <a:r>
              <a:rPr lang="en-US" sz="1200" dirty="0">
                <a:solidFill>
                  <a:srgbClr val="FFFFFF"/>
                </a:solidFill>
                <a:latin typeface="Trebuchet MS"/>
                <a:cs typeface="Trebuchet MS"/>
              </a:rPr>
              <a:t>Used under a CC BY-NC-ND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"Jack has all his eggs in one basket!" © </a:t>
            </a:r>
            <a:r>
              <a:rPr lang="en-US" sz="1200" dirty="0" err="1">
                <a:solidFill>
                  <a:srgbClr val="FFFFFF"/>
                </a:solidFill>
                <a:latin typeface="Trebuchet MS"/>
                <a:cs typeface="Trebuchet MS"/>
              </a:rPr>
              <a:t>laughograms</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jackjack</a:t>
            </a:r>
            <a:r>
              <a:rPr lang="en-US" sz="1200" dirty="0">
                <a:solidFill>
                  <a:srgbClr val="FFFFFF"/>
                </a:solidFill>
                <a:latin typeface="Trebuchet MS"/>
                <a:cs typeface="Trebuchet MS"/>
              </a:rPr>
              <a:t>/5658307403/</a:t>
            </a:r>
          </a:p>
          <a:p>
            <a:r>
              <a:rPr lang="en-US" sz="1200" dirty="0">
                <a:solidFill>
                  <a:srgbClr val="FFFFFF"/>
                </a:solidFill>
                <a:latin typeface="Trebuchet MS"/>
                <a:cs typeface="Trebuchet MS"/>
              </a:rPr>
              <a:t>Used under a CC BY-NC-ND 2.0 license</a:t>
            </a:r>
          </a:p>
          <a:p>
            <a:endParaRPr lang="en-US" sz="1200" dirty="0">
              <a:solidFill>
                <a:srgbClr val="FFFFFF"/>
              </a:solidFill>
              <a:latin typeface="Trebuchet MS"/>
              <a:cs typeface="Trebuchet MS"/>
            </a:endParaRPr>
          </a:p>
          <a:p>
            <a:r>
              <a:rPr lang="nl-NL" sz="1200" dirty="0">
                <a:solidFill>
                  <a:srgbClr val="FFFFFF"/>
                </a:solidFill>
                <a:latin typeface="Trebuchet MS"/>
                <a:cs typeface="Trebuchet MS"/>
              </a:rPr>
              <a:t>"DSC_0686.jpg © </a:t>
            </a:r>
            <a:r>
              <a:rPr lang="nl-NL" sz="1200" dirty="0" err="1">
                <a:solidFill>
                  <a:srgbClr val="FFFFFF"/>
                </a:solidFill>
                <a:latin typeface="Trebuchet MS"/>
                <a:cs typeface="Trebuchet MS"/>
              </a:rPr>
              <a:t>kwmr</a:t>
            </a:r>
            <a:r>
              <a:rPr lang="nl-NL" sz="1200" dirty="0">
                <a:solidFill>
                  <a:srgbClr val="FFFFFF"/>
                </a:solidFill>
                <a:latin typeface="Trebuchet MS"/>
                <a:cs typeface="Trebuchet MS"/>
              </a:rPr>
              <a:t> </a:t>
            </a:r>
          </a:p>
          <a:p>
            <a:r>
              <a:rPr lang="nl-NL" sz="1200" dirty="0">
                <a:solidFill>
                  <a:srgbClr val="FFFFFF"/>
                </a:solidFill>
                <a:latin typeface="Trebuchet MS"/>
                <a:cs typeface="Trebuchet MS"/>
              </a:rPr>
              <a:t>http://</a:t>
            </a:r>
            <a:r>
              <a:rPr lang="nl-NL" sz="1200" dirty="0" err="1">
                <a:solidFill>
                  <a:srgbClr val="FFFFFF"/>
                </a:solidFill>
                <a:latin typeface="Trebuchet MS"/>
                <a:cs typeface="Trebuchet MS"/>
              </a:rPr>
              <a:t>www.flickr.com</a:t>
            </a:r>
            <a:r>
              <a:rPr lang="nl-NL" sz="1200" dirty="0">
                <a:solidFill>
                  <a:srgbClr val="FFFFFF"/>
                </a:solidFill>
                <a:latin typeface="Trebuchet MS"/>
                <a:cs typeface="Trebuchet MS"/>
              </a:rPr>
              <a:t>/</a:t>
            </a:r>
            <a:r>
              <a:rPr lang="nl-NL" sz="1200" dirty="0" err="1">
                <a:solidFill>
                  <a:srgbClr val="FFFFFF"/>
                </a:solidFill>
                <a:latin typeface="Trebuchet MS"/>
                <a:cs typeface="Trebuchet MS"/>
              </a:rPr>
              <a:t>photos</a:t>
            </a:r>
            <a:r>
              <a:rPr lang="nl-NL" sz="1200" dirty="0">
                <a:solidFill>
                  <a:srgbClr val="FFFFFF"/>
                </a:solidFill>
                <a:latin typeface="Trebuchet MS"/>
                <a:cs typeface="Trebuchet MS"/>
              </a:rPr>
              <a:t>/</a:t>
            </a:r>
            <a:r>
              <a:rPr lang="nl-NL" sz="1200" dirty="0" err="1">
                <a:solidFill>
                  <a:srgbClr val="FFFFFF"/>
                </a:solidFill>
                <a:latin typeface="Trebuchet MS"/>
                <a:cs typeface="Trebuchet MS"/>
              </a:rPr>
              <a:t>kwmr</a:t>
            </a:r>
            <a:r>
              <a:rPr lang="nl-NL" sz="1200" dirty="0">
                <a:solidFill>
                  <a:srgbClr val="FFFFFF"/>
                </a:solidFill>
                <a:latin typeface="Trebuchet MS"/>
                <a:cs typeface="Trebuchet MS"/>
              </a:rPr>
              <a:t>/8902308585/</a:t>
            </a:r>
          </a:p>
          <a:p>
            <a:r>
              <a:rPr lang="nl-NL" sz="1200" dirty="0" err="1">
                <a:solidFill>
                  <a:srgbClr val="FFFFFF"/>
                </a:solidFill>
                <a:latin typeface="Trebuchet MS"/>
                <a:cs typeface="Trebuchet MS"/>
              </a:rPr>
              <a:t>Used</a:t>
            </a:r>
            <a:r>
              <a:rPr lang="nl-NL" sz="1200" dirty="0">
                <a:solidFill>
                  <a:srgbClr val="FFFFFF"/>
                </a:solidFill>
                <a:latin typeface="Trebuchet MS"/>
                <a:cs typeface="Trebuchet MS"/>
              </a:rPr>
              <a:t> </a:t>
            </a:r>
            <a:r>
              <a:rPr lang="nl-NL" sz="1200" dirty="0" err="1">
                <a:solidFill>
                  <a:srgbClr val="FFFFFF"/>
                </a:solidFill>
                <a:latin typeface="Trebuchet MS"/>
                <a:cs typeface="Trebuchet MS"/>
              </a:rPr>
              <a:t>under</a:t>
            </a:r>
            <a:r>
              <a:rPr lang="nl-NL" sz="1200" dirty="0">
                <a:solidFill>
                  <a:srgbClr val="FFFFFF"/>
                </a:solidFill>
                <a:latin typeface="Trebuchet MS"/>
                <a:cs typeface="Trebuchet MS"/>
              </a:rPr>
              <a:t> a CC BY-SA 2.0 </a:t>
            </a:r>
            <a:r>
              <a:rPr lang="nl-NL" sz="1200" dirty="0" err="1">
                <a:solidFill>
                  <a:srgbClr val="FFFFFF"/>
                </a:solidFill>
                <a:latin typeface="Trebuchet MS"/>
                <a:cs typeface="Trebuchet MS"/>
              </a:rPr>
              <a:t>license</a:t>
            </a:r>
            <a:endParaRPr lang="nl-NL" sz="1200" dirty="0">
              <a:solidFill>
                <a:srgbClr val="FFFFFF"/>
              </a:solidFill>
              <a:latin typeface="Trebuchet MS"/>
              <a:cs typeface="Trebuchet MS"/>
            </a:endParaRPr>
          </a:p>
          <a:p>
            <a:endParaRPr lang="en-US" sz="1200" dirty="0">
              <a:solidFill>
                <a:srgbClr val="FFFFFF"/>
              </a:solidFill>
              <a:latin typeface="Trebuchet MS"/>
              <a:cs typeface="Trebuchet MS"/>
            </a:endParaRPr>
          </a:p>
        </p:txBody>
      </p:sp>
      <p:sp>
        <p:nvSpPr>
          <p:cNvPr id="3" name="TextBox 2"/>
          <p:cNvSpPr txBox="1"/>
          <p:nvPr/>
        </p:nvSpPr>
        <p:spPr>
          <a:xfrm>
            <a:off x="4821934" y="1023187"/>
            <a:ext cx="4322066" cy="5262978"/>
          </a:xfrm>
          <a:prstGeom prst="rect">
            <a:avLst/>
          </a:prstGeom>
          <a:noFill/>
        </p:spPr>
        <p:txBody>
          <a:bodyPr wrap="none" rtlCol="0">
            <a:spAutoFit/>
          </a:bodyPr>
          <a:lstStyle/>
          <a:p>
            <a:r>
              <a:rPr lang="en-US" sz="1200" dirty="0">
                <a:solidFill>
                  <a:srgbClr val="FFFFFF"/>
                </a:solidFill>
                <a:latin typeface="Trebuchet MS"/>
                <a:cs typeface="Trebuchet MS"/>
              </a:rPr>
              <a:t>"iPhone" © </a:t>
            </a:r>
            <a:r>
              <a:rPr lang="en-US" sz="1200" dirty="0" err="1">
                <a:solidFill>
                  <a:srgbClr val="FFFFFF"/>
                </a:solidFill>
                <a:latin typeface="Trebuchet MS"/>
                <a:cs typeface="Trebuchet MS"/>
              </a:rPr>
              <a:t>sparktography</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sparktography</a:t>
            </a:r>
            <a:r>
              <a:rPr lang="en-US" sz="1200" dirty="0">
                <a:solidFill>
                  <a:srgbClr val="FFFFFF"/>
                </a:solidFill>
                <a:latin typeface="Trebuchet MS"/>
                <a:cs typeface="Trebuchet MS"/>
              </a:rPr>
              <a:t>/2485147794/</a:t>
            </a:r>
          </a:p>
          <a:p>
            <a:r>
              <a:rPr lang="en-US" sz="1200" dirty="0">
                <a:solidFill>
                  <a:srgbClr val="FFFFFF"/>
                </a:solidFill>
                <a:latin typeface="Trebuchet MS"/>
                <a:cs typeface="Trebuchet MS"/>
              </a:rPr>
              <a:t>Used under a CC BY-NC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"privacy" © Alan Cleaver</a:t>
            </a: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alancleaver</a:t>
            </a:r>
            <a:r>
              <a:rPr lang="en-US" sz="1200" dirty="0">
                <a:solidFill>
                  <a:srgbClr val="FFFFFF"/>
                </a:solidFill>
                <a:latin typeface="Trebuchet MS"/>
                <a:cs typeface="Trebuchet MS"/>
              </a:rPr>
              <a:t>/4105726930/</a:t>
            </a:r>
          </a:p>
          <a:p>
            <a:r>
              <a:rPr lang="en-US" sz="1200" dirty="0">
                <a:solidFill>
                  <a:srgbClr val="FFFFFF"/>
                </a:solidFill>
                <a:latin typeface="Trebuchet MS"/>
                <a:cs typeface="Trebuchet MS"/>
              </a:rPr>
              <a:t>Used under a CC BY 2.0 license</a:t>
            </a:r>
          </a:p>
          <a:p>
            <a:endParaRPr lang="en-US" sz="1200" dirty="0">
              <a:solidFill>
                <a:srgbClr val="FFFFFF"/>
              </a:solidFill>
              <a:latin typeface="Trebuchet MS"/>
              <a:cs typeface="Trebuchet MS"/>
            </a:endParaRPr>
          </a:p>
          <a:p>
            <a:endParaRPr lang="en-US" sz="1200" dirty="0" smtClean="0">
              <a:solidFill>
                <a:srgbClr val="FFFFFF"/>
              </a:solidFill>
              <a:latin typeface="Trebuchet MS"/>
              <a:cs typeface="Trebuchet MS"/>
            </a:endParaRPr>
          </a:p>
          <a:p>
            <a:r>
              <a:rPr lang="en-US" sz="1200" dirty="0" smtClean="0">
                <a:solidFill>
                  <a:srgbClr val="FFFFFF"/>
                </a:solidFill>
                <a:latin typeface="Trebuchet MS"/>
                <a:cs typeface="Trebuchet MS"/>
              </a:rPr>
              <a:t>"</a:t>
            </a:r>
            <a:r>
              <a:rPr lang="en-US" sz="1200" dirty="0">
                <a:solidFill>
                  <a:srgbClr val="FFFFFF"/>
                </a:solidFill>
                <a:latin typeface="Trebuchet MS"/>
                <a:cs typeface="Trebuchet MS"/>
              </a:rPr>
              <a:t>Public Conveniences" © </a:t>
            </a:r>
            <a:r>
              <a:rPr lang="en-US" sz="1200" dirty="0" err="1">
                <a:solidFill>
                  <a:srgbClr val="FFFFFF"/>
                </a:solidFill>
                <a:latin typeface="Trebuchet MS"/>
                <a:cs typeface="Trebuchet MS"/>
              </a:rPr>
              <a:t>malias</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malias</a:t>
            </a:r>
            <a:r>
              <a:rPr lang="en-US" sz="1200" dirty="0">
                <a:solidFill>
                  <a:srgbClr val="FFFFFF"/>
                </a:solidFill>
                <a:latin typeface="Trebuchet MS"/>
                <a:cs typeface="Trebuchet MS"/>
              </a:rPr>
              <a:t>/261406666/</a:t>
            </a:r>
          </a:p>
          <a:p>
            <a:r>
              <a:rPr lang="en-US" sz="1200" dirty="0">
                <a:solidFill>
                  <a:srgbClr val="FFFFFF"/>
                </a:solidFill>
                <a:latin typeface="Trebuchet MS"/>
                <a:cs typeface="Trebuchet MS"/>
              </a:rPr>
              <a:t>Used under a CC BY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"Reputation-Job" © </a:t>
            </a:r>
            <a:r>
              <a:rPr lang="en-US" sz="1200" dirty="0" err="1">
                <a:solidFill>
                  <a:srgbClr val="FFFFFF"/>
                </a:solidFill>
                <a:latin typeface="Trebuchet MS"/>
                <a:cs typeface="Trebuchet MS"/>
              </a:rPr>
              <a:t>mushon</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mushon</a:t>
            </a:r>
            <a:r>
              <a:rPr lang="en-US" sz="1200" dirty="0">
                <a:solidFill>
                  <a:srgbClr val="FFFFFF"/>
                </a:solidFill>
                <a:latin typeface="Trebuchet MS"/>
                <a:cs typeface="Trebuchet MS"/>
              </a:rPr>
              <a:t>/296437369/</a:t>
            </a:r>
          </a:p>
          <a:p>
            <a:r>
              <a:rPr lang="en-US" sz="120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"SIP Authentication" © Luis M. Gallardo D.</a:t>
            </a: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lgallardo</a:t>
            </a:r>
            <a:r>
              <a:rPr lang="en-US" sz="1200" dirty="0">
                <a:solidFill>
                  <a:srgbClr val="FFFFFF"/>
                </a:solidFill>
                <a:latin typeface="Trebuchet MS"/>
                <a:cs typeface="Trebuchet MS"/>
              </a:rPr>
              <a:t>/8119881851/</a:t>
            </a:r>
          </a:p>
          <a:p>
            <a:r>
              <a:rPr lang="en-US" sz="1200" dirty="0">
                <a:solidFill>
                  <a:srgbClr val="FFFFFF"/>
                </a:solidFill>
                <a:latin typeface="Trebuchet MS"/>
                <a:cs typeface="Trebuchet MS"/>
              </a:rPr>
              <a:t>Used under a CC BY-NC-ND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"FREE WIRELESS INTERNET" © Leo Reynolds</a:t>
            </a: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lwr</a:t>
            </a:r>
            <a:r>
              <a:rPr lang="en-US" sz="1200" dirty="0">
                <a:solidFill>
                  <a:srgbClr val="FFFFFF"/>
                </a:solidFill>
                <a:latin typeface="Trebuchet MS"/>
                <a:cs typeface="Trebuchet MS"/>
              </a:rPr>
              <a:t>/4578947548/</a:t>
            </a:r>
          </a:p>
          <a:p>
            <a:r>
              <a:rPr lang="en-US" sz="120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"T-Mobile G1 Google Android" © </a:t>
            </a:r>
            <a:r>
              <a:rPr lang="en-US" sz="1200" dirty="0" err="1">
                <a:solidFill>
                  <a:srgbClr val="FFFFFF"/>
                </a:solidFill>
                <a:latin typeface="Trebuchet MS"/>
                <a:cs typeface="Trebuchet MS"/>
              </a:rPr>
              <a:t>netzkobold</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netzkobold</a:t>
            </a:r>
            <a:r>
              <a:rPr lang="en-US" sz="1200" dirty="0">
                <a:solidFill>
                  <a:srgbClr val="FFFFFF"/>
                </a:solidFill>
                <a:latin typeface="Trebuchet MS"/>
                <a:cs typeface="Trebuchet MS"/>
              </a:rPr>
              <a:t>/2987275926/</a:t>
            </a:r>
          </a:p>
          <a:p>
            <a:r>
              <a:rPr lang="en-US" sz="1200" dirty="0">
                <a:solidFill>
                  <a:srgbClr val="FFFFFF"/>
                </a:solidFill>
                <a:latin typeface="Trebuchet MS"/>
                <a:cs typeface="Trebuchet MS"/>
              </a:rPr>
              <a:t>Used under a CC BY-NC-SA 2.0 license</a:t>
            </a:r>
          </a:p>
        </p:txBody>
      </p:sp>
    </p:spTree>
    <p:extLst>
      <p:ext uri="{BB962C8B-B14F-4D97-AF65-F5344CB8AC3E}">
        <p14:creationId xmlns:p14="http://schemas.microsoft.com/office/powerpoint/2010/main" val="387737561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4" name="TextBox 3"/>
          <p:cNvSpPr txBox="1"/>
          <p:nvPr/>
        </p:nvSpPr>
        <p:spPr>
          <a:xfrm>
            <a:off x="343647" y="1172599"/>
            <a:ext cx="4968027" cy="4708980"/>
          </a:xfrm>
          <a:prstGeom prst="rect">
            <a:avLst/>
          </a:prstGeom>
          <a:noFill/>
        </p:spPr>
        <p:txBody>
          <a:bodyPr wrap="none" rtlCol="0">
            <a:spAutoFit/>
          </a:bodyPr>
          <a:lstStyle/>
          <a:p>
            <a:r>
              <a:rPr lang="en-US" sz="1200" dirty="0">
                <a:solidFill>
                  <a:srgbClr val="FFFFFF"/>
                </a:solidFill>
                <a:latin typeface="Trebuchet MS"/>
                <a:cs typeface="Trebuchet MS"/>
              </a:rPr>
              <a:t>"Classroom? - DSC 6190 </a:t>
            </a:r>
            <a:r>
              <a:rPr lang="en-US" sz="1200" dirty="0" err="1">
                <a:solidFill>
                  <a:srgbClr val="FFFFFF"/>
                </a:solidFill>
                <a:latin typeface="Trebuchet MS"/>
                <a:cs typeface="Trebuchet MS"/>
              </a:rPr>
              <a:t>ep</a:t>
            </a:r>
            <a:r>
              <a:rPr lang="en-US" sz="1200" dirty="0">
                <a:solidFill>
                  <a:srgbClr val="FFFFFF"/>
                </a:solidFill>
                <a:latin typeface="Trebuchet MS"/>
                <a:cs typeface="Trebuchet MS"/>
              </a:rPr>
              <a:t>" © </a:t>
            </a:r>
            <a:r>
              <a:rPr lang="en-US" sz="1200" dirty="0" err="1">
                <a:solidFill>
                  <a:srgbClr val="FFFFFF"/>
                </a:solidFill>
                <a:latin typeface="Trebuchet MS"/>
                <a:cs typeface="Trebuchet MS"/>
              </a:rPr>
              <a:t>Eric.Parker</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ericparker</a:t>
            </a:r>
            <a:r>
              <a:rPr lang="en-US" sz="1200" dirty="0">
                <a:solidFill>
                  <a:srgbClr val="FFFFFF"/>
                </a:solidFill>
                <a:latin typeface="Trebuchet MS"/>
                <a:cs typeface="Trebuchet MS"/>
              </a:rPr>
              <a:t>/5488484187/</a:t>
            </a:r>
          </a:p>
          <a:p>
            <a:r>
              <a:rPr lang="en-US" sz="1200" dirty="0">
                <a:solidFill>
                  <a:srgbClr val="FFFFFF"/>
                </a:solidFill>
                <a:latin typeface="Trebuchet MS"/>
                <a:cs typeface="Trebuchet MS"/>
              </a:rPr>
              <a:t>Used under a CC BY-NC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"iPhone tethering" © </a:t>
            </a:r>
            <a:r>
              <a:rPr lang="en-US" sz="1200" dirty="0" err="1">
                <a:solidFill>
                  <a:srgbClr val="FFFFFF"/>
                </a:solidFill>
                <a:latin typeface="Trebuchet MS"/>
                <a:cs typeface="Trebuchet MS"/>
              </a:rPr>
              <a:t>seanbonner</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seanbonner</a:t>
            </a:r>
            <a:r>
              <a:rPr lang="en-US" sz="1200" dirty="0">
                <a:solidFill>
                  <a:srgbClr val="FFFFFF"/>
                </a:solidFill>
                <a:latin typeface="Trebuchet MS"/>
                <a:cs typeface="Trebuchet MS"/>
              </a:rPr>
              <a:t>/3636651317/</a:t>
            </a:r>
          </a:p>
          <a:p>
            <a:r>
              <a:rPr lang="en-US" sz="120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a:t>
            </a:r>
            <a:r>
              <a:rPr lang="en-US" sz="1200" dirty="0" err="1">
                <a:solidFill>
                  <a:srgbClr val="FFFFFF"/>
                </a:solidFill>
                <a:latin typeface="Trebuchet MS"/>
                <a:cs typeface="Trebuchet MS"/>
              </a:rPr>
              <a:t>Firesheep</a:t>
            </a:r>
            <a:r>
              <a:rPr lang="en-US" sz="1200" dirty="0">
                <a:solidFill>
                  <a:srgbClr val="FFFFFF"/>
                </a:solidFill>
                <a:latin typeface="Trebuchet MS"/>
                <a:cs typeface="Trebuchet MS"/>
              </a:rPr>
              <a:t>" © </a:t>
            </a:r>
            <a:r>
              <a:rPr lang="en-US" sz="1200" dirty="0" err="1">
                <a:solidFill>
                  <a:srgbClr val="FFFFFF"/>
                </a:solidFill>
                <a:latin typeface="Trebuchet MS"/>
                <a:cs typeface="Trebuchet MS"/>
              </a:rPr>
              <a:t>rolfkleef</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rolfkleef</a:t>
            </a:r>
            <a:r>
              <a:rPr lang="en-US" sz="1200" dirty="0">
                <a:solidFill>
                  <a:srgbClr val="FFFFFF"/>
                </a:solidFill>
                <a:latin typeface="Trebuchet MS"/>
                <a:cs typeface="Trebuchet MS"/>
              </a:rPr>
              <a:t>/6885602021/</a:t>
            </a:r>
          </a:p>
          <a:p>
            <a:r>
              <a:rPr lang="en-US" sz="1200" dirty="0">
                <a:solidFill>
                  <a:srgbClr val="FFFFFF"/>
                </a:solidFill>
                <a:latin typeface="Trebuchet MS"/>
                <a:cs typeface="Trebuchet MS"/>
              </a:rPr>
              <a:t>Used under a CC BY-SA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"Fortune cookie says: To succeed, you must share." © </a:t>
            </a:r>
            <a:r>
              <a:rPr lang="en-US" sz="1200" dirty="0" err="1">
                <a:solidFill>
                  <a:srgbClr val="FFFFFF"/>
                </a:solidFill>
                <a:latin typeface="Trebuchet MS"/>
                <a:cs typeface="Trebuchet MS"/>
              </a:rPr>
              <a:t>opensourceway</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opensourceway</a:t>
            </a:r>
            <a:r>
              <a:rPr lang="en-US" sz="1200" dirty="0">
                <a:solidFill>
                  <a:srgbClr val="FFFFFF"/>
                </a:solidFill>
                <a:latin typeface="Trebuchet MS"/>
                <a:cs typeface="Trebuchet MS"/>
              </a:rPr>
              <a:t>/4812651268/</a:t>
            </a:r>
          </a:p>
          <a:p>
            <a:r>
              <a:rPr lang="en-US" sz="1200" dirty="0">
                <a:solidFill>
                  <a:srgbClr val="FFFFFF"/>
                </a:solidFill>
                <a:latin typeface="Trebuchet MS"/>
                <a:cs typeface="Trebuchet MS"/>
              </a:rPr>
              <a:t>Used under a CC BY-SA 2.9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"Nazarene General Assembly 2013" © </a:t>
            </a:r>
            <a:r>
              <a:rPr lang="en-US" sz="1200" dirty="0" err="1">
                <a:solidFill>
                  <a:srgbClr val="FFFFFF"/>
                </a:solidFill>
                <a:latin typeface="Trebuchet MS"/>
                <a:cs typeface="Trebuchet MS"/>
              </a:rPr>
              <a:t>SimpleSkye</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simpleskye</a:t>
            </a:r>
            <a:r>
              <a:rPr lang="en-US" sz="1200" dirty="0">
                <a:solidFill>
                  <a:srgbClr val="FFFFFF"/>
                </a:solidFill>
                <a:latin typeface="Trebuchet MS"/>
                <a:cs typeface="Trebuchet MS"/>
              </a:rPr>
              <a:t>/9190409373/</a:t>
            </a:r>
          </a:p>
          <a:p>
            <a:r>
              <a:rPr lang="en-US" sz="1200" dirty="0">
                <a:solidFill>
                  <a:srgbClr val="FFFFFF"/>
                </a:solidFill>
                <a:latin typeface="Trebuchet MS"/>
                <a:cs typeface="Trebuchet MS"/>
              </a:rPr>
              <a:t>Used under a CC BY 2.0 license</a:t>
            </a:r>
          </a:p>
          <a:p>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"Share By Night" © </a:t>
            </a:r>
            <a:r>
              <a:rPr lang="en-US" sz="1200" dirty="0" err="1">
                <a:solidFill>
                  <a:srgbClr val="FFFFFF"/>
                </a:solidFill>
                <a:latin typeface="Trebuchet MS"/>
                <a:cs typeface="Trebuchet MS"/>
              </a:rPr>
              <a:t>SHAREconference</a:t>
            </a:r>
            <a:endParaRPr lang="en-US" sz="1200" dirty="0">
              <a:solidFill>
                <a:srgbClr val="FFFFFF"/>
              </a:solidFill>
              <a:latin typeface="Trebuchet MS"/>
              <a:cs typeface="Trebuchet MS"/>
            </a:endParaRPr>
          </a:p>
          <a:p>
            <a:r>
              <a:rPr lang="en-US" sz="1200" dirty="0">
                <a:solidFill>
                  <a:srgbClr val="FFFFFF"/>
                </a:solidFill>
                <a:latin typeface="Trebuchet MS"/>
                <a:cs typeface="Trebuchet MS"/>
              </a:rPr>
              <a:t>http://</a:t>
            </a:r>
            <a:r>
              <a:rPr lang="en-US" sz="1200" dirty="0" err="1">
                <a:solidFill>
                  <a:srgbClr val="FFFFFF"/>
                </a:solidFill>
                <a:latin typeface="Trebuchet MS"/>
                <a:cs typeface="Trebuchet MS"/>
              </a:rPr>
              <a:t>www.flickr.com</a:t>
            </a:r>
            <a:r>
              <a:rPr lang="en-US" sz="1200" dirty="0">
                <a:solidFill>
                  <a:srgbClr val="FFFFFF"/>
                </a:solidFill>
                <a:latin typeface="Trebuchet MS"/>
                <a:cs typeface="Trebuchet MS"/>
              </a:rPr>
              <a:t>/photos/</a:t>
            </a:r>
            <a:r>
              <a:rPr lang="en-US" sz="1200" dirty="0" err="1">
                <a:solidFill>
                  <a:srgbClr val="FFFFFF"/>
                </a:solidFill>
                <a:latin typeface="Trebuchet MS"/>
                <a:cs typeface="Trebuchet MS"/>
              </a:rPr>
              <a:t>shareconference</a:t>
            </a:r>
            <a:r>
              <a:rPr lang="en-US" sz="1200" dirty="0">
                <a:solidFill>
                  <a:srgbClr val="FFFFFF"/>
                </a:solidFill>
                <a:latin typeface="Trebuchet MS"/>
                <a:cs typeface="Trebuchet MS"/>
              </a:rPr>
              <a:t>/5599787188/</a:t>
            </a:r>
          </a:p>
          <a:p>
            <a:r>
              <a:rPr lang="en-US" sz="1200" dirty="0">
                <a:solidFill>
                  <a:srgbClr val="FFFFFF"/>
                </a:solidFill>
                <a:latin typeface="Trebuchet MS"/>
                <a:cs typeface="Trebuchet MS"/>
              </a:rPr>
              <a:t>Used under a CC BY-NC-SA license</a:t>
            </a:r>
          </a:p>
          <a:p>
            <a:endParaRPr lang="en-US" sz="1200" dirty="0">
              <a:solidFill>
                <a:srgbClr val="FFFFFF"/>
              </a:solidFill>
              <a:latin typeface="Trebuchet MS"/>
              <a:cs typeface="Trebuchet MS"/>
            </a:endParaRPr>
          </a:p>
          <a:p>
            <a:endParaRPr lang="en-US" sz="1200" dirty="0">
              <a:solidFill>
                <a:srgbClr val="FFFFFF"/>
              </a:solidFill>
              <a:latin typeface="Trebuchet MS"/>
              <a:cs typeface="Trebuchet MS"/>
            </a:endParaRPr>
          </a:p>
        </p:txBody>
      </p:sp>
    </p:spTree>
    <p:extLst>
      <p:ext uri="{BB962C8B-B14F-4D97-AF65-F5344CB8AC3E}">
        <p14:creationId xmlns:p14="http://schemas.microsoft.com/office/powerpoint/2010/main" val="200888050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Et Cetera</a:t>
            </a:r>
            <a:endParaRPr lang="en-US" dirty="0">
              <a:solidFill>
                <a:srgbClr val="FFFFFF"/>
              </a:solidFill>
              <a:latin typeface="Trebuchet MS"/>
              <a:cs typeface="Trebuchet MS"/>
            </a:endParaRPr>
          </a:p>
        </p:txBody>
      </p:sp>
      <p:sp>
        <p:nvSpPr>
          <p:cNvPr id="9" name="TextBox 8"/>
          <p:cNvSpPr txBox="1"/>
          <p:nvPr/>
        </p:nvSpPr>
        <p:spPr>
          <a:xfrm>
            <a:off x="123478" y="1023187"/>
            <a:ext cx="9020521" cy="5847754"/>
          </a:xfrm>
          <a:prstGeom prst="rect">
            <a:avLst/>
          </a:prstGeom>
          <a:noFill/>
        </p:spPr>
        <p:txBody>
          <a:bodyPr wrap="square" rtlCol="0">
            <a:spAutoFit/>
          </a:bodyPr>
          <a:lstStyle/>
          <a:p>
            <a:r>
              <a:rPr lang="en-US" sz="2400" dirty="0" smtClean="0">
                <a:solidFill>
                  <a:srgbClr val="FFFFFF"/>
                </a:solidFill>
                <a:latin typeface="Trebuchet MS"/>
                <a:cs typeface="Trebuchet MS"/>
              </a:rPr>
              <a:t>This work was created by Jen Waller for the Indiana Online Users Group (IOLUG) 2013 Fall Conference, </a:t>
            </a:r>
            <a:r>
              <a:rPr lang="en-US" sz="2400" i="1" dirty="0" smtClean="0">
                <a:solidFill>
                  <a:srgbClr val="FFFFFF"/>
                </a:solidFill>
                <a:latin typeface="Trebuchet MS"/>
                <a:cs typeface="Trebuchet MS"/>
              </a:rPr>
              <a:t>Digital Libraries: Live Spaces, Learning Places</a:t>
            </a:r>
            <a:r>
              <a:rPr lang="en-US" sz="2400" dirty="0" smtClean="0">
                <a:solidFill>
                  <a:srgbClr val="FFFFFF"/>
                </a:solidFill>
                <a:latin typeface="Trebuchet MS"/>
                <a:cs typeface="Trebuchet MS"/>
              </a:rPr>
              <a:t>, held at Indiana Wesleyan University North Education Center in Indianapolis, IN on November 1, 2013</a:t>
            </a:r>
          </a:p>
          <a:p>
            <a:endParaRPr lang="en-US" sz="2400" dirty="0">
              <a:solidFill>
                <a:srgbClr val="FFFFFF"/>
              </a:solidFill>
              <a:latin typeface="Trebuchet MS"/>
              <a:cs typeface="Trebuchet MS"/>
            </a:endParaRPr>
          </a:p>
          <a:p>
            <a:r>
              <a:rPr lang="sv-SE" sz="2400" dirty="0" err="1" smtClean="0">
                <a:solidFill>
                  <a:srgbClr val="FFFFFF"/>
                </a:solidFill>
                <a:latin typeface="Trebuchet MS"/>
                <a:cs typeface="Trebuchet MS"/>
              </a:rPr>
              <a:t>This</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work</a:t>
            </a:r>
            <a:r>
              <a:rPr lang="sv-SE" sz="2400" dirty="0" smtClean="0">
                <a:solidFill>
                  <a:srgbClr val="FFFFFF"/>
                </a:solidFill>
                <a:latin typeface="Trebuchet MS"/>
                <a:cs typeface="Trebuchet MS"/>
              </a:rPr>
              <a:t> is </a:t>
            </a:r>
            <a:r>
              <a:rPr lang="sv-SE" sz="2400" dirty="0" err="1" smtClean="0">
                <a:solidFill>
                  <a:srgbClr val="FFFFFF"/>
                </a:solidFill>
                <a:latin typeface="Trebuchet MS"/>
                <a:cs typeface="Trebuchet MS"/>
              </a:rPr>
              <a:t>licensed</a:t>
            </a:r>
            <a:r>
              <a:rPr lang="sv-SE" sz="2400" dirty="0" smtClean="0">
                <a:solidFill>
                  <a:srgbClr val="FFFFFF"/>
                </a:solidFill>
                <a:latin typeface="Trebuchet MS"/>
                <a:cs typeface="Trebuchet MS"/>
              </a:rPr>
              <a:t> under a </a:t>
            </a:r>
            <a:r>
              <a:rPr lang="sv-SE" sz="2400" dirty="0" err="1" smtClean="0">
                <a:solidFill>
                  <a:srgbClr val="FFFFFF"/>
                </a:solidFill>
                <a:latin typeface="Trebuchet MS"/>
                <a:cs typeface="Trebuchet MS"/>
              </a:rPr>
              <a:t>Creative</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Commons</a:t>
            </a:r>
            <a:r>
              <a:rPr lang="sv-SE" sz="2400" dirty="0" smtClean="0">
                <a:solidFill>
                  <a:srgbClr val="FFFFFF"/>
                </a:solidFill>
                <a:latin typeface="Trebuchet MS"/>
                <a:cs typeface="Trebuchet MS"/>
              </a:rPr>
              <a:t> Attribution–Non Commercial-</a:t>
            </a:r>
            <a:r>
              <a:rPr lang="sv-SE" sz="2400" dirty="0" err="1" smtClean="0">
                <a:solidFill>
                  <a:srgbClr val="FFFFFF"/>
                </a:solidFill>
                <a:latin typeface="Trebuchet MS"/>
                <a:cs typeface="Trebuchet MS"/>
              </a:rPr>
              <a:t>Share</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Alike</a:t>
            </a:r>
            <a:r>
              <a:rPr lang="sv-SE" sz="2400" dirty="0" smtClean="0">
                <a:solidFill>
                  <a:srgbClr val="FFFFFF"/>
                </a:solidFill>
                <a:latin typeface="Trebuchet MS"/>
                <a:cs typeface="Trebuchet MS"/>
              </a:rPr>
              <a:t> 3.0 </a:t>
            </a:r>
            <a:r>
              <a:rPr lang="sv-SE" sz="2400" dirty="0" err="1" smtClean="0">
                <a:solidFill>
                  <a:srgbClr val="FFFFFF"/>
                </a:solidFill>
                <a:latin typeface="Trebuchet MS"/>
                <a:cs typeface="Trebuchet MS"/>
              </a:rPr>
              <a:t>Unported</a:t>
            </a:r>
            <a:r>
              <a:rPr lang="sv-SE" sz="2400" dirty="0" smtClean="0">
                <a:solidFill>
                  <a:srgbClr val="FFFFFF"/>
                </a:solidFill>
                <a:latin typeface="Trebuchet MS"/>
                <a:cs typeface="Trebuchet MS"/>
              </a:rPr>
              <a:t> (CC BY-NC-SA 3.0) </a:t>
            </a:r>
            <a:r>
              <a:rPr lang="sv-SE" sz="2400" dirty="0" err="1" smtClean="0">
                <a:solidFill>
                  <a:srgbClr val="FFFFFF"/>
                </a:solidFill>
                <a:latin typeface="Trebuchet MS"/>
                <a:cs typeface="Trebuchet MS"/>
              </a:rPr>
              <a:t>license</a:t>
            </a:r>
            <a:r>
              <a:rPr lang="sv-SE" sz="2400" dirty="0" smtClean="0">
                <a:solidFill>
                  <a:srgbClr val="FFFFFF"/>
                </a:solidFill>
                <a:latin typeface="Trebuchet MS"/>
                <a:cs typeface="Trebuchet MS"/>
              </a:rPr>
              <a:t>. For </a:t>
            </a:r>
            <a:r>
              <a:rPr lang="sv-SE" sz="2400" dirty="0" err="1" smtClean="0">
                <a:solidFill>
                  <a:srgbClr val="FFFFFF"/>
                </a:solidFill>
                <a:latin typeface="Trebuchet MS"/>
                <a:cs typeface="Trebuchet MS"/>
              </a:rPr>
              <a:t>more</a:t>
            </a:r>
            <a:r>
              <a:rPr lang="sv-SE" sz="2400" dirty="0" smtClean="0">
                <a:solidFill>
                  <a:srgbClr val="FFFFFF"/>
                </a:solidFill>
                <a:latin typeface="Trebuchet MS"/>
                <a:cs typeface="Trebuchet MS"/>
              </a:rPr>
              <a:t> information </a:t>
            </a:r>
            <a:r>
              <a:rPr lang="sv-SE" sz="2400" dirty="0" err="1" smtClean="0">
                <a:solidFill>
                  <a:srgbClr val="FFFFFF"/>
                </a:solidFill>
                <a:latin typeface="Trebuchet MS"/>
                <a:cs typeface="Trebuchet MS"/>
              </a:rPr>
              <a:t>about</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this</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license</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please</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see</a:t>
            </a:r>
            <a:r>
              <a:rPr lang="sv-SE" sz="2400" dirty="0" smtClean="0">
                <a:solidFill>
                  <a:srgbClr val="FFFFFF"/>
                </a:solidFill>
                <a:latin typeface="Trebuchet MS"/>
                <a:cs typeface="Trebuchet MS"/>
              </a:rPr>
              <a:t>:</a:t>
            </a:r>
          </a:p>
          <a:p>
            <a:endParaRPr lang="sv-SE" sz="2400" dirty="0">
              <a:solidFill>
                <a:srgbClr val="FFFFFF"/>
              </a:solidFill>
              <a:latin typeface="Trebuchet MS"/>
              <a:cs typeface="Trebuchet MS"/>
            </a:endParaRPr>
          </a:p>
          <a:p>
            <a:r>
              <a:rPr lang="sv-SE" sz="2000" dirty="0">
                <a:solidFill>
                  <a:srgbClr val="FFFFFF"/>
                </a:solidFill>
                <a:latin typeface="Trebuchet MS"/>
                <a:cs typeface="Trebuchet MS"/>
              </a:rPr>
              <a:t>http://</a:t>
            </a:r>
            <a:r>
              <a:rPr lang="sv-SE" sz="2000" dirty="0" err="1">
                <a:solidFill>
                  <a:srgbClr val="FFFFFF"/>
                </a:solidFill>
                <a:latin typeface="Trebuchet MS"/>
                <a:cs typeface="Trebuchet MS"/>
              </a:rPr>
              <a:t>creativecommons.org</a:t>
            </a:r>
            <a:r>
              <a:rPr lang="sv-SE" sz="2000" dirty="0">
                <a:solidFill>
                  <a:srgbClr val="FFFFFF"/>
                </a:solidFill>
                <a:latin typeface="Trebuchet MS"/>
                <a:cs typeface="Trebuchet MS"/>
              </a:rPr>
              <a:t>/</a:t>
            </a:r>
            <a:r>
              <a:rPr lang="sv-SE" sz="2000" dirty="0" err="1">
                <a:solidFill>
                  <a:srgbClr val="FFFFFF"/>
                </a:solidFill>
                <a:latin typeface="Trebuchet MS"/>
                <a:cs typeface="Trebuchet MS"/>
              </a:rPr>
              <a:t>licenses</a:t>
            </a:r>
            <a:r>
              <a:rPr lang="sv-SE" sz="2000" dirty="0">
                <a:solidFill>
                  <a:srgbClr val="FFFFFF"/>
                </a:solidFill>
                <a:latin typeface="Trebuchet MS"/>
                <a:cs typeface="Trebuchet MS"/>
              </a:rPr>
              <a:t>/by-</a:t>
            </a:r>
            <a:r>
              <a:rPr lang="sv-SE" sz="2000" dirty="0" err="1">
                <a:solidFill>
                  <a:srgbClr val="FFFFFF"/>
                </a:solidFill>
                <a:latin typeface="Trebuchet MS"/>
                <a:cs typeface="Trebuchet MS"/>
              </a:rPr>
              <a:t>nc</a:t>
            </a:r>
            <a:r>
              <a:rPr lang="sv-SE" sz="2000" dirty="0">
                <a:solidFill>
                  <a:srgbClr val="FFFFFF"/>
                </a:solidFill>
                <a:latin typeface="Trebuchet MS"/>
                <a:cs typeface="Trebuchet MS"/>
              </a:rPr>
              <a:t>-sa/3.0/</a:t>
            </a:r>
            <a:r>
              <a:rPr lang="sv-SE" sz="2000" dirty="0" err="1">
                <a:solidFill>
                  <a:srgbClr val="FFFFFF"/>
                </a:solidFill>
                <a:latin typeface="Trebuchet MS"/>
                <a:cs typeface="Trebuchet MS"/>
              </a:rPr>
              <a:t>deed.en_US</a:t>
            </a:r>
            <a:endParaRPr lang="sv-SE" sz="2000" dirty="0">
              <a:solidFill>
                <a:srgbClr val="FFFFFF"/>
              </a:solidFill>
              <a:latin typeface="Trebuchet MS"/>
              <a:cs typeface="Trebuchet MS"/>
            </a:endParaRPr>
          </a:p>
          <a:p>
            <a:endParaRPr lang="sv-SE" sz="2400" dirty="0">
              <a:solidFill>
                <a:srgbClr val="FFFFFF"/>
              </a:solidFill>
              <a:latin typeface="Trebuchet MS"/>
              <a:cs typeface="Trebuchet MS"/>
            </a:endParaRPr>
          </a:p>
          <a:p>
            <a:r>
              <a:rPr lang="sv-SE" sz="2400" dirty="0" err="1" smtClean="0">
                <a:solidFill>
                  <a:srgbClr val="FFFFFF"/>
                </a:solidFill>
                <a:latin typeface="Trebuchet MS"/>
                <a:cs typeface="Trebuchet MS"/>
              </a:rPr>
              <a:t>You</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can</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reach</a:t>
            </a:r>
            <a:r>
              <a:rPr lang="sv-SE" sz="2400" dirty="0" smtClean="0">
                <a:solidFill>
                  <a:srgbClr val="FFFFFF"/>
                </a:solidFill>
                <a:latin typeface="Trebuchet MS"/>
                <a:cs typeface="Trebuchet MS"/>
              </a:rPr>
              <a:t> </a:t>
            </a:r>
            <a:r>
              <a:rPr lang="sv-SE" sz="2400" dirty="0" err="1" smtClean="0">
                <a:solidFill>
                  <a:srgbClr val="FFFFFF"/>
                </a:solidFill>
                <a:latin typeface="Trebuchet MS"/>
                <a:cs typeface="Trebuchet MS"/>
              </a:rPr>
              <a:t>Jen</a:t>
            </a:r>
            <a:r>
              <a:rPr lang="sv-SE" sz="2400" dirty="0" smtClean="0">
                <a:solidFill>
                  <a:srgbClr val="FFFFFF"/>
                </a:solidFill>
                <a:latin typeface="Trebuchet MS"/>
                <a:cs typeface="Trebuchet MS"/>
              </a:rPr>
              <a:t> Waller at </a:t>
            </a:r>
            <a:r>
              <a:rPr lang="sv-SE" sz="2400" dirty="0" err="1" smtClean="0">
                <a:solidFill>
                  <a:srgbClr val="FFFFFF"/>
                </a:solidFill>
                <a:latin typeface="Trebuchet MS"/>
                <a:cs typeface="Trebuchet MS"/>
              </a:rPr>
              <a:t>jenwaller@miamioh.edu</a:t>
            </a:r>
            <a:r>
              <a:rPr lang="sv-SE" sz="2400" dirty="0" smtClean="0">
                <a:solidFill>
                  <a:srgbClr val="FFFFFF"/>
                </a:solidFill>
                <a:latin typeface="Trebuchet MS"/>
                <a:cs typeface="Trebuchet MS"/>
              </a:rPr>
              <a:t> or @</a:t>
            </a:r>
            <a:r>
              <a:rPr lang="sv-SE" sz="2400" dirty="0" err="1" smtClean="0">
                <a:solidFill>
                  <a:srgbClr val="FFFFFF"/>
                </a:solidFill>
                <a:latin typeface="Trebuchet MS"/>
                <a:cs typeface="Trebuchet MS"/>
              </a:rPr>
              <a:t>jenniferwaller</a:t>
            </a:r>
            <a:r>
              <a:rPr lang="sv-SE" sz="2400" dirty="0" smtClean="0">
                <a:solidFill>
                  <a:srgbClr val="FFFFFF"/>
                </a:solidFill>
                <a:latin typeface="Trebuchet MS"/>
                <a:cs typeface="Trebuchet MS"/>
              </a:rPr>
              <a:t> on </a:t>
            </a:r>
            <a:r>
              <a:rPr lang="sv-SE" sz="2400" dirty="0" err="1" smtClean="0">
                <a:solidFill>
                  <a:srgbClr val="FFFFFF"/>
                </a:solidFill>
                <a:latin typeface="Trebuchet MS"/>
                <a:cs typeface="Trebuchet MS"/>
              </a:rPr>
              <a:t>Twitter</a:t>
            </a:r>
            <a:endParaRPr lang="sv-SE" sz="2400" dirty="0" smtClean="0">
              <a:solidFill>
                <a:srgbClr val="FFFFFF"/>
              </a:solidFill>
              <a:latin typeface="Trebuchet MS"/>
              <a:cs typeface="Trebuchet MS"/>
            </a:endParaRPr>
          </a:p>
          <a:p>
            <a:endParaRPr lang="sv-SE" sz="2400" dirty="0">
              <a:solidFill>
                <a:srgbClr val="FFFFFF"/>
              </a:solidFill>
              <a:latin typeface="Trebuchet MS"/>
              <a:cs typeface="Trebuchet MS"/>
            </a:endParaRPr>
          </a:p>
          <a:p>
            <a:endParaRPr lang="sv-SE" dirty="0">
              <a:solidFill>
                <a:srgbClr val="FFFFFF"/>
              </a:solidFill>
              <a:latin typeface="Trebuchet MS"/>
              <a:cs typeface="Trebuchet MS"/>
            </a:endParaRPr>
          </a:p>
        </p:txBody>
      </p:sp>
    </p:spTree>
    <p:extLst>
      <p:ext uri="{BB962C8B-B14F-4D97-AF65-F5344CB8AC3E}">
        <p14:creationId xmlns:p14="http://schemas.microsoft.com/office/powerpoint/2010/main" val="1071346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lennIfIHadGlas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3543008"/>
          </a:xfrm>
          <a:prstGeom prst="rect">
            <a:avLst/>
          </a:prstGeom>
        </p:spPr>
      </p:pic>
      <p:pic>
        <p:nvPicPr>
          <p:cNvPr id="4" name="Picture 3" descr="JenIfIhadGlas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96047"/>
            <a:ext cx="9144000" cy="1987826"/>
          </a:xfrm>
          <a:prstGeom prst="rect">
            <a:avLst/>
          </a:prstGeom>
        </p:spPr>
      </p:pic>
    </p:spTree>
    <p:extLst>
      <p:ext uri="{BB962C8B-B14F-4D97-AF65-F5344CB8AC3E}">
        <p14:creationId xmlns:p14="http://schemas.microsoft.com/office/powerpoint/2010/main" val="161779066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formationOverloa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063258"/>
          </a:xfrm>
          <a:prstGeom prst="rect">
            <a:avLst/>
          </a:prstGeom>
        </p:spPr>
      </p:pic>
    </p:spTree>
    <p:extLst>
      <p:ext uri="{BB962C8B-B14F-4D97-AF65-F5344CB8AC3E}">
        <p14:creationId xmlns:p14="http://schemas.microsoft.com/office/powerpoint/2010/main" val="17698765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lassLoftChelsea.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713316"/>
          </a:xfrm>
          <a:prstGeom prst="rect">
            <a:avLst/>
          </a:prstGeom>
        </p:spPr>
      </p:pic>
    </p:spTree>
    <p:extLst>
      <p:ext uri="{BB962C8B-B14F-4D97-AF65-F5344CB8AC3E}">
        <p14:creationId xmlns:p14="http://schemas.microsoft.com/office/powerpoint/2010/main" val="30100042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oyHibbe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63600"/>
            <a:ext cx="9144000" cy="5128461"/>
          </a:xfrm>
          <a:prstGeom prst="rect">
            <a:avLst/>
          </a:prstGeom>
        </p:spPr>
      </p:pic>
    </p:spTree>
    <p:extLst>
      <p:ext uri="{BB962C8B-B14F-4D97-AF65-F5344CB8AC3E}">
        <p14:creationId xmlns:p14="http://schemas.microsoft.com/office/powerpoint/2010/main" val="187420443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xting1.jpg"/>
          <p:cNvPicPr>
            <a:picLocks noChangeAspect="1"/>
          </p:cNvPicPr>
          <p:nvPr/>
        </p:nvPicPr>
        <p:blipFill rotWithShape="1">
          <a:blip r:embed="rId3">
            <a:extLst>
              <a:ext uri="{28A0092B-C50C-407E-A947-70E740481C1C}">
                <a14:useLocalDpi xmlns:a14="http://schemas.microsoft.com/office/drawing/2010/main" val="0"/>
              </a:ext>
            </a:extLst>
          </a:blip>
          <a:srcRect r="44090"/>
          <a:stretch/>
        </p:blipFill>
        <p:spPr>
          <a:xfrm>
            <a:off x="508000" y="508000"/>
            <a:ext cx="2636589" cy="3382063"/>
          </a:xfrm>
          <a:prstGeom prst="rect">
            <a:avLst/>
          </a:prstGeom>
          <a:effectLst>
            <a:outerShdw blurRad="50800" dist="38100" dir="2100000" algn="tl" rotWithShape="0">
              <a:prstClr val="black">
                <a:alpha val="40000"/>
              </a:prstClr>
            </a:outerShdw>
          </a:effectLst>
        </p:spPr>
      </p:pic>
      <p:pic>
        <p:nvPicPr>
          <p:cNvPr id="3" name="Picture 2" descr="Texting2.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18681" y="212420"/>
            <a:ext cx="1512679" cy="1672046"/>
          </a:xfrm>
          <a:prstGeom prst="rect">
            <a:avLst/>
          </a:prstGeom>
          <a:effectLst>
            <a:outerShdw blurRad="50800" dist="38100" dir="2100000" algn="tl" rotWithShape="0">
              <a:prstClr val="black">
                <a:alpha val="40000"/>
              </a:prstClr>
            </a:outerShdw>
          </a:effectLst>
        </p:spPr>
      </p:pic>
      <p:pic>
        <p:nvPicPr>
          <p:cNvPr id="4" name="Picture 3" descr="Texting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26719" y="2592069"/>
            <a:ext cx="2636994" cy="3877932"/>
          </a:xfrm>
          <a:prstGeom prst="rect">
            <a:avLst/>
          </a:prstGeom>
          <a:effectLst>
            <a:outerShdw blurRad="50800" dist="38100" dir="2100000" algn="tl" rotWithShape="0">
              <a:prstClr val="black">
                <a:alpha val="40000"/>
              </a:prstClr>
            </a:outerShdw>
          </a:effectLst>
        </p:spPr>
      </p:pic>
      <p:pic>
        <p:nvPicPr>
          <p:cNvPr id="5" name="Picture 4" descr="Texting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1360" y="2196979"/>
            <a:ext cx="3890063" cy="3890063"/>
          </a:xfrm>
          <a:prstGeom prst="rect">
            <a:avLst/>
          </a:prstGeom>
          <a:effectLst>
            <a:outerShdw blurRad="50800" dist="38100" dir="2100000" algn="tl" rotWithShape="0">
              <a:prstClr val="black">
                <a:alpha val="40000"/>
              </a:prstClr>
            </a:outerShdw>
          </a:effectLst>
        </p:spPr>
      </p:pic>
      <p:pic>
        <p:nvPicPr>
          <p:cNvPr id="6" name="Picture 5" descr="Texting5.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5335" y="3317677"/>
            <a:ext cx="1921939" cy="2769365"/>
          </a:xfrm>
          <a:prstGeom prst="rect">
            <a:avLst/>
          </a:prstGeom>
          <a:effectLst>
            <a:outerShdw blurRad="50800" dist="38100" dir="2100000" algn="tl" rotWithShape="0">
              <a:prstClr val="black">
                <a:alpha val="40000"/>
              </a:prstClr>
            </a:outerShdw>
          </a:effectLst>
        </p:spPr>
      </p:pic>
      <p:pic>
        <p:nvPicPr>
          <p:cNvPr id="7" name="Picture 6" descr="Texting6.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24764" y="212420"/>
            <a:ext cx="2728048" cy="1811424"/>
          </a:xfrm>
          <a:prstGeom prst="rect">
            <a:avLst/>
          </a:prstGeom>
          <a:effectLst>
            <a:outerShdw blurRad="50800" dist="38100" dir="2100000" algn="tl" rotWithShape="0">
              <a:prstClr val="black">
                <a:alpha val="40000"/>
              </a:prstClr>
            </a:outerShdw>
          </a:effectLst>
        </p:spPr>
      </p:pic>
    </p:spTree>
    <p:extLst>
      <p:ext uri="{BB962C8B-B14F-4D97-AF65-F5344CB8AC3E}">
        <p14:creationId xmlns:p14="http://schemas.microsoft.com/office/powerpoint/2010/main" val="109358744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w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2696668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10228</TotalTime>
  <Words>3214</Words>
  <Application>Microsoft Macintosh PowerPoint</Application>
  <PresentationFormat>On-screen Show (4:3)</PresentationFormat>
  <Paragraphs>378</Paragraphs>
  <Slides>39</Slides>
  <Notes>35</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Photo Credits</vt:lpstr>
      <vt:lpstr>Photo Credits</vt:lpstr>
      <vt:lpstr>Photo Credits</vt:lpstr>
      <vt:lpstr>Photo Credits</vt:lpstr>
      <vt:lpstr>Et Cetera</vt:lpstr>
    </vt:vector>
  </TitlesOfParts>
  <Company>Miami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 Waller</dc:creator>
  <cp:lastModifiedBy>Jen Waller</cp:lastModifiedBy>
  <cp:revision>206</cp:revision>
  <dcterms:created xsi:type="dcterms:W3CDTF">2013-07-29T12:27:19Z</dcterms:created>
  <dcterms:modified xsi:type="dcterms:W3CDTF">2013-11-08T14:49:49Z</dcterms:modified>
</cp:coreProperties>
</file>