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3891200" cy="32918400"/>
  <p:notesSz cx="6858000" cy="9144000"/>
  <p:defaultText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t Center" initials="BC" lastIdx="1" clrIdx="0">
    <p:extLst/>
  </p:cmAuthor>
  <p:cmAuthor id="2" name="delriok" initials="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50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868" autoAdjust="0"/>
    <p:restoredTop sz="94660"/>
  </p:normalViewPr>
  <p:slideViewPr>
    <p:cSldViewPr snapToGrid="0">
      <p:cViewPr>
        <p:scale>
          <a:sx n="54" d="100"/>
          <a:sy n="54" d="100"/>
        </p:scale>
        <p:origin x="-3420" y="-382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BEA9E2-84A3-453F-84E5-9CE3B8470B0B}" type="datetimeFigureOut">
              <a:rPr lang="en-US" smtClean="0"/>
              <a:t>5/16/2016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C32B0C-B368-49F2-A48D-765B147D7B12}" type="slidenum">
              <a:rPr lang="en-US" smtClean="0"/>
              <a:t>‹#›</a:t>
            </a:fld>
            <a:endParaRPr lang="en-US" dirty="0"/>
          </a:p>
        </p:txBody>
      </p:sp>
    </p:spTree>
    <p:extLst>
      <p:ext uri="{BB962C8B-B14F-4D97-AF65-F5344CB8AC3E}">
        <p14:creationId xmlns:p14="http://schemas.microsoft.com/office/powerpoint/2010/main" val="3107673708"/>
      </p:ext>
    </p:extLst>
  </p:cSld>
  <p:clrMap bg1="lt1" tx1="dk1" bg2="lt2" tx2="dk2" accent1="accent1" accent2="accent2" accent3="accent3" accent4="accent4" accent5="accent5" accent6="accent6" hlink="hlink" folHlink="folHlink"/>
  <p:notesStyle>
    <a:lvl1pPr marL="0" algn="l" defTabSz="4389120" rtl="0" eaLnBrk="1" latinLnBrk="0" hangingPunct="1">
      <a:defRPr sz="5760" kern="1200">
        <a:solidFill>
          <a:schemeClr val="tx1"/>
        </a:solidFill>
        <a:latin typeface="+mn-lt"/>
        <a:ea typeface="+mn-ea"/>
        <a:cs typeface="+mn-cs"/>
      </a:defRPr>
    </a:lvl1pPr>
    <a:lvl2pPr marL="2194560" algn="l" defTabSz="4389120" rtl="0" eaLnBrk="1" latinLnBrk="0" hangingPunct="1">
      <a:defRPr sz="5760" kern="1200">
        <a:solidFill>
          <a:schemeClr val="tx1"/>
        </a:solidFill>
        <a:latin typeface="+mn-lt"/>
        <a:ea typeface="+mn-ea"/>
        <a:cs typeface="+mn-cs"/>
      </a:defRPr>
    </a:lvl2pPr>
    <a:lvl3pPr marL="4389120" algn="l" defTabSz="4389120" rtl="0" eaLnBrk="1" latinLnBrk="0" hangingPunct="1">
      <a:defRPr sz="5760" kern="1200">
        <a:solidFill>
          <a:schemeClr val="tx1"/>
        </a:solidFill>
        <a:latin typeface="+mn-lt"/>
        <a:ea typeface="+mn-ea"/>
        <a:cs typeface="+mn-cs"/>
      </a:defRPr>
    </a:lvl3pPr>
    <a:lvl4pPr marL="6583680" algn="l" defTabSz="4389120" rtl="0" eaLnBrk="1" latinLnBrk="0" hangingPunct="1">
      <a:defRPr sz="5760" kern="1200">
        <a:solidFill>
          <a:schemeClr val="tx1"/>
        </a:solidFill>
        <a:latin typeface="+mn-lt"/>
        <a:ea typeface="+mn-ea"/>
        <a:cs typeface="+mn-cs"/>
      </a:defRPr>
    </a:lvl4pPr>
    <a:lvl5pPr marL="8778240" algn="l" defTabSz="4389120" rtl="0" eaLnBrk="1" latinLnBrk="0" hangingPunct="1">
      <a:defRPr sz="5760" kern="1200">
        <a:solidFill>
          <a:schemeClr val="tx1"/>
        </a:solidFill>
        <a:latin typeface="+mn-lt"/>
        <a:ea typeface="+mn-ea"/>
        <a:cs typeface="+mn-cs"/>
      </a:defRPr>
    </a:lvl5pPr>
    <a:lvl6pPr marL="10972800" algn="l" defTabSz="4389120" rtl="0" eaLnBrk="1" latinLnBrk="0" hangingPunct="1">
      <a:defRPr sz="5760" kern="1200">
        <a:solidFill>
          <a:schemeClr val="tx1"/>
        </a:solidFill>
        <a:latin typeface="+mn-lt"/>
        <a:ea typeface="+mn-ea"/>
        <a:cs typeface="+mn-cs"/>
      </a:defRPr>
    </a:lvl6pPr>
    <a:lvl7pPr marL="13167360" algn="l" defTabSz="4389120" rtl="0" eaLnBrk="1" latinLnBrk="0" hangingPunct="1">
      <a:defRPr sz="5760" kern="1200">
        <a:solidFill>
          <a:schemeClr val="tx1"/>
        </a:solidFill>
        <a:latin typeface="+mn-lt"/>
        <a:ea typeface="+mn-ea"/>
        <a:cs typeface="+mn-cs"/>
      </a:defRPr>
    </a:lvl7pPr>
    <a:lvl8pPr marL="15361920" algn="l" defTabSz="4389120" rtl="0" eaLnBrk="1" latinLnBrk="0" hangingPunct="1">
      <a:defRPr sz="5760" kern="1200">
        <a:solidFill>
          <a:schemeClr val="tx1"/>
        </a:solidFill>
        <a:latin typeface="+mn-lt"/>
        <a:ea typeface="+mn-ea"/>
        <a:cs typeface="+mn-cs"/>
      </a:defRPr>
    </a:lvl8pPr>
    <a:lvl9pPr marL="17556480" algn="l" defTabSz="4389120" rtl="0" eaLnBrk="1" latinLnBrk="0" hangingPunct="1">
      <a:defRPr sz="5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C32B0C-B368-49F2-A48D-765B147D7B12}" type="slidenum">
              <a:rPr lang="en-US" smtClean="0"/>
              <a:t>1</a:t>
            </a:fld>
            <a:endParaRPr lang="en-US" dirty="0"/>
          </a:p>
        </p:txBody>
      </p:sp>
    </p:spTree>
    <p:extLst>
      <p:ext uri="{BB962C8B-B14F-4D97-AF65-F5344CB8AC3E}">
        <p14:creationId xmlns:p14="http://schemas.microsoft.com/office/powerpoint/2010/main" val="3813456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smtClean="0"/>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278591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3942562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2128277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3702205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smtClean="0"/>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1495573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3771508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2009964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1315002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1252181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70480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936FD-E3A9-40A1-8CAA-3042E23D1652}" type="datetimeFigureOut">
              <a:rPr lang="en-US" smtClean="0"/>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0A98C9-1164-423C-AB51-E5E5A0607E07}" type="slidenum">
              <a:rPr lang="en-US" smtClean="0"/>
              <a:t>‹#›</a:t>
            </a:fld>
            <a:endParaRPr lang="en-US" dirty="0"/>
          </a:p>
        </p:txBody>
      </p:sp>
    </p:spTree>
    <p:extLst>
      <p:ext uri="{BB962C8B-B14F-4D97-AF65-F5344CB8AC3E}">
        <p14:creationId xmlns:p14="http://schemas.microsoft.com/office/powerpoint/2010/main" val="30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F59936FD-E3A9-40A1-8CAA-3042E23D1652}" type="datetimeFigureOut">
              <a:rPr lang="en-US" smtClean="0"/>
              <a:t>5/16/2016</a:t>
            </a:fld>
            <a:endParaRPr lang="en-US" dirty="0"/>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9D0A98C9-1164-423C-AB51-E5E5A0607E07}" type="slidenum">
              <a:rPr lang="en-US" smtClean="0"/>
              <a:t>‹#›</a:t>
            </a:fld>
            <a:endParaRPr lang="en-US" dirty="0"/>
          </a:p>
        </p:txBody>
      </p:sp>
    </p:spTree>
    <p:extLst>
      <p:ext uri="{BB962C8B-B14F-4D97-AF65-F5344CB8AC3E}">
        <p14:creationId xmlns:p14="http://schemas.microsoft.com/office/powerpoint/2010/main" val="32445815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48443" y="740239"/>
            <a:ext cx="9901811" cy="4060361"/>
          </a:xfrm>
          <a:prstGeom prst="rect">
            <a:avLst/>
          </a:prstGeom>
        </p:spPr>
      </p:pic>
      <p:sp>
        <p:nvSpPr>
          <p:cNvPr id="54" name="Rectangle 53"/>
          <p:cNvSpPr/>
          <p:nvPr/>
        </p:nvSpPr>
        <p:spPr>
          <a:xfrm>
            <a:off x="691870" y="4977337"/>
            <a:ext cx="42550080" cy="27343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1453283" y="5600780"/>
            <a:ext cx="13216431" cy="26276968"/>
          </a:xfrm>
          <a:prstGeom prst="rect">
            <a:avLst/>
          </a:prstGeom>
          <a:solidFill>
            <a:srgbClr val="FFFFFF"/>
          </a:solid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7200" dirty="0"/>
              <a:t>50DMAm-b-25OEOA</a:t>
            </a:r>
            <a:endParaRPr lang="en-US" sz="7200" dirty="0" smtClean="0">
              <a:solidFill>
                <a:srgbClr val="C00000"/>
              </a:solidFill>
            </a:endParaRPr>
          </a:p>
        </p:txBody>
      </p:sp>
      <p:sp>
        <p:nvSpPr>
          <p:cNvPr id="4" name="TextBox 3"/>
          <p:cNvSpPr txBox="1"/>
          <p:nvPr/>
        </p:nvSpPr>
        <p:spPr>
          <a:xfrm>
            <a:off x="9797701" y="503282"/>
            <a:ext cx="33475472" cy="2677656"/>
          </a:xfrm>
          <a:prstGeom prst="rect">
            <a:avLst/>
          </a:prstGeom>
          <a:noFill/>
        </p:spPr>
        <p:txBody>
          <a:bodyPr wrap="square" rtlCol="0">
            <a:spAutoFit/>
          </a:bodyPr>
          <a:lstStyle/>
          <a:p>
            <a:pPr algn="ctr"/>
            <a:r>
              <a:rPr lang="en-US" sz="8200" u="dbl" cap="all" dirty="0" smtClean="0">
                <a:solidFill>
                  <a:srgbClr val="C00000"/>
                </a:solidFill>
                <a:latin typeface="Lucida Fax" panose="02060602050505020204" pitchFamily="18" charset="0"/>
              </a:rPr>
              <a:t>ANALYSIS OF POLYMERS THROUGH DIRECT DETECT Spectroscopy</a:t>
            </a:r>
            <a:endParaRPr lang="en-US" sz="8200" u="dbl" cap="all" dirty="0">
              <a:solidFill>
                <a:srgbClr val="C00000"/>
              </a:solidFill>
              <a:latin typeface="Lucida Fax" panose="02060602050505020204" pitchFamily="18" charset="0"/>
            </a:endParaRPr>
          </a:p>
        </p:txBody>
      </p:sp>
      <p:sp>
        <p:nvSpPr>
          <p:cNvPr id="5" name="Rectangle 4"/>
          <p:cNvSpPr/>
          <p:nvPr/>
        </p:nvSpPr>
        <p:spPr>
          <a:xfrm>
            <a:off x="670560" y="548640"/>
            <a:ext cx="42550080" cy="31760160"/>
          </a:xfrm>
          <a:prstGeom prst="rect">
            <a:avLst/>
          </a:prstGeom>
          <a:noFill/>
          <a:ln w="76200">
            <a:solidFill>
              <a:srgbClr val="C00000"/>
            </a:solid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p:nvCxnSpPr>
        <p:spPr>
          <a:xfrm>
            <a:off x="670560" y="4941803"/>
            <a:ext cx="42550080" cy="0"/>
          </a:xfrm>
          <a:prstGeom prst="line">
            <a:avLst/>
          </a:prstGeom>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1521379" y="3010211"/>
            <a:ext cx="29665268" cy="1938992"/>
          </a:xfrm>
          <a:prstGeom prst="rect">
            <a:avLst/>
          </a:prstGeom>
          <a:noFill/>
        </p:spPr>
        <p:txBody>
          <a:bodyPr wrap="square" rtlCol="0">
            <a:spAutoFit/>
          </a:bodyPr>
          <a:lstStyle/>
          <a:p>
            <a:pPr algn="ctr"/>
            <a:r>
              <a:rPr lang="en-US" sz="4000" dirty="0" smtClean="0"/>
              <a:t>Samantha Sloane</a:t>
            </a:r>
            <a:r>
              <a:rPr lang="en-US" sz="4000" baseline="30000" dirty="0" smtClean="0"/>
              <a:t>a</a:t>
            </a:r>
            <a:r>
              <a:rPr lang="en-US" sz="4000" dirty="0" smtClean="0"/>
              <a:t>, Dominik Konkolewicz</a:t>
            </a:r>
            <a:r>
              <a:rPr lang="en-US" sz="4000" baseline="30000" dirty="0"/>
              <a:t>a</a:t>
            </a:r>
            <a:r>
              <a:rPr lang="en-US" sz="4000" dirty="0" smtClean="0"/>
              <a:t>, Saadyah Averick</a:t>
            </a:r>
            <a:r>
              <a:rPr lang="en-US" sz="4000" baseline="30000" dirty="0"/>
              <a:t>b</a:t>
            </a:r>
            <a:endParaRPr lang="en-US" sz="4000" dirty="0" smtClean="0"/>
          </a:p>
          <a:p>
            <a:pPr algn="ctr"/>
            <a:r>
              <a:rPr lang="en-US" sz="4000" baseline="30000" dirty="0"/>
              <a:t>a</a:t>
            </a:r>
            <a:r>
              <a:rPr lang="en-US" sz="4000" baseline="30000" dirty="0" smtClean="0"/>
              <a:t> </a:t>
            </a:r>
            <a:r>
              <a:rPr lang="en-US" sz="4000" dirty="0" smtClean="0"/>
              <a:t>Department of Chemistry and Biochemistry, Miami University, Oxford, Ohio 45056</a:t>
            </a:r>
          </a:p>
          <a:p>
            <a:pPr algn="ctr"/>
            <a:r>
              <a:rPr lang="en-US" sz="4000" baseline="30000" dirty="0"/>
              <a:t>b</a:t>
            </a:r>
            <a:r>
              <a:rPr lang="en-US" sz="4000" baseline="30000" dirty="0" smtClean="0"/>
              <a:t> </a:t>
            </a:r>
            <a:r>
              <a:rPr lang="en-US" sz="4000" dirty="0" smtClean="0"/>
              <a:t>Laboratory for Biomolecular Medicine, Allegheny Health Network Research Institute, Pittsburgh, PA 15212</a:t>
            </a:r>
            <a:endParaRPr lang="en-US" sz="4000" dirty="0"/>
          </a:p>
        </p:txBody>
      </p:sp>
      <p:sp>
        <p:nvSpPr>
          <p:cNvPr id="38" name="TextBox 37"/>
          <p:cNvSpPr txBox="1"/>
          <p:nvPr/>
        </p:nvSpPr>
        <p:spPr>
          <a:xfrm>
            <a:off x="16173450" y="5505450"/>
            <a:ext cx="11163300" cy="1200329"/>
          </a:xfrm>
          <a:prstGeom prst="rect">
            <a:avLst/>
          </a:prstGeom>
          <a:noFill/>
        </p:spPr>
        <p:txBody>
          <a:bodyPr wrap="square" rtlCol="0">
            <a:spAutoFit/>
          </a:bodyPr>
          <a:lstStyle/>
          <a:p>
            <a:pPr algn="ctr"/>
            <a:r>
              <a:rPr lang="en-US" sz="7200" dirty="0" smtClean="0">
                <a:solidFill>
                  <a:srgbClr val="C00000"/>
                </a:solidFill>
              </a:rPr>
              <a:t>Methodology</a:t>
            </a:r>
            <a:endParaRPr lang="en-US" sz="7200" dirty="0">
              <a:solidFill>
                <a:srgbClr val="C00000"/>
              </a:solidFill>
            </a:endParaRPr>
          </a:p>
        </p:txBody>
      </p:sp>
      <p:cxnSp>
        <p:nvCxnSpPr>
          <p:cNvPr id="40" name="Straight Connector 39"/>
          <p:cNvCxnSpPr/>
          <p:nvPr/>
        </p:nvCxnSpPr>
        <p:spPr>
          <a:xfrm>
            <a:off x="15331021" y="6726263"/>
            <a:ext cx="1323996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15436480" y="5601290"/>
            <a:ext cx="13216431" cy="26276968"/>
          </a:xfrm>
          <a:prstGeom prst="rect">
            <a:avLst/>
          </a:prstGeom>
          <a:solidFill>
            <a:schemeClr val="bg1"/>
          </a:solid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smtClean="0">
              <a:solidFill>
                <a:srgbClr val="C00000"/>
              </a:solidFill>
            </a:endParaRPr>
          </a:p>
        </p:txBody>
      </p:sp>
      <p:sp>
        <p:nvSpPr>
          <p:cNvPr id="17" name="TextBox 16"/>
          <p:cNvSpPr txBox="1"/>
          <p:nvPr/>
        </p:nvSpPr>
        <p:spPr>
          <a:xfrm>
            <a:off x="1558207" y="6746143"/>
            <a:ext cx="12767720" cy="8094525"/>
          </a:xfrm>
          <a:prstGeom prst="rect">
            <a:avLst/>
          </a:prstGeom>
          <a:noFill/>
        </p:spPr>
        <p:txBody>
          <a:bodyPr wrap="square" rtlCol="0">
            <a:spAutoFit/>
          </a:bodyPr>
          <a:lstStyle/>
          <a:p>
            <a:pPr algn="ctr"/>
            <a:r>
              <a:rPr lang="en-US" sz="3600" dirty="0"/>
              <a:t>Polymers are very large molecules that are made up of repeating units of a monomer. </a:t>
            </a:r>
            <a:r>
              <a:rPr lang="is-IS" sz="3600" dirty="0"/>
              <a:t>This makes it challenging to determine the concentrations of polymers. However, a DirectDetect Spectrometer was found to be able to determine the concentrations much more </a:t>
            </a:r>
            <a:r>
              <a:rPr lang="is-IS" sz="3600" dirty="0" smtClean="0"/>
              <a:t>efficiently. </a:t>
            </a:r>
            <a:r>
              <a:rPr lang="is-IS" sz="3600" dirty="0"/>
              <a:t>This device works similarily to an IR Spectrometer in it’s power and accuracy. Its method is to measure the amide bonds in protein chains, where the polymers are attached to. It is predicted that the DD spectrometer will only be able to measure the concentrations of 2 out of 3 of the polymers made </a:t>
            </a:r>
            <a:r>
              <a:rPr lang="is-IS" sz="3600" dirty="0" smtClean="0"/>
              <a:t>because </a:t>
            </a:r>
            <a:r>
              <a:rPr lang="is-IS" sz="3600" dirty="0"/>
              <a:t>one does not contain amide </a:t>
            </a:r>
            <a:r>
              <a:rPr lang="is-IS" sz="3600" dirty="0" smtClean="0">
                <a:solidFill>
                  <a:srgbClr val="000000"/>
                </a:solidFill>
              </a:rPr>
              <a:t>bonds, as seen in figure 1. </a:t>
            </a:r>
          </a:p>
          <a:p>
            <a:pPr algn="ctr"/>
            <a:endParaRPr lang="is-IS" sz="3200" dirty="0"/>
          </a:p>
          <a:p>
            <a:pPr algn="ctr"/>
            <a:endParaRPr lang="is-IS" sz="3200" dirty="0" smtClean="0"/>
          </a:p>
          <a:p>
            <a:pPr algn="ctr"/>
            <a:endParaRPr lang="is-IS" sz="3200" dirty="0" smtClean="0"/>
          </a:p>
          <a:p>
            <a:pPr algn="ctr"/>
            <a:endParaRPr lang="is-IS" sz="3200" dirty="0"/>
          </a:p>
          <a:p>
            <a:pPr algn="ctr"/>
            <a:endParaRPr lang="is-IS" sz="3200" dirty="0"/>
          </a:p>
        </p:txBody>
      </p:sp>
      <p:sp>
        <p:nvSpPr>
          <p:cNvPr id="57" name="Rectangle 56"/>
          <p:cNvSpPr/>
          <p:nvPr/>
        </p:nvSpPr>
        <p:spPr>
          <a:xfrm>
            <a:off x="29289631" y="5604937"/>
            <a:ext cx="13216431" cy="26276968"/>
          </a:xfrm>
          <a:prstGeom prst="rect">
            <a:avLst/>
          </a:prstGeom>
          <a:solidFill>
            <a:srgbClr val="FFFFFF"/>
          </a:solid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smtClean="0">
              <a:solidFill>
                <a:srgbClr val="C00000"/>
              </a:solidFill>
            </a:endParaRPr>
          </a:p>
        </p:txBody>
      </p:sp>
      <p:sp>
        <p:nvSpPr>
          <p:cNvPr id="79" name="TextBox 78"/>
          <p:cNvSpPr txBox="1"/>
          <p:nvPr/>
        </p:nvSpPr>
        <p:spPr>
          <a:xfrm>
            <a:off x="29256084" y="28772792"/>
            <a:ext cx="13216431" cy="1015663"/>
          </a:xfrm>
          <a:prstGeom prst="rect">
            <a:avLst/>
          </a:prstGeom>
          <a:noFill/>
        </p:spPr>
        <p:txBody>
          <a:bodyPr wrap="square" rtlCol="0">
            <a:spAutoFit/>
          </a:bodyPr>
          <a:lstStyle/>
          <a:p>
            <a:pPr algn="ctr"/>
            <a:r>
              <a:rPr lang="en-US" sz="6000" dirty="0" smtClean="0">
                <a:solidFill>
                  <a:srgbClr val="C00000"/>
                </a:solidFill>
              </a:rPr>
              <a:t>REFERENCES AND ACKNOWLEDGEMENTS</a:t>
            </a:r>
            <a:endParaRPr lang="en-US" sz="6000" dirty="0">
              <a:solidFill>
                <a:srgbClr val="C00000"/>
              </a:solidFill>
            </a:endParaRPr>
          </a:p>
        </p:txBody>
      </p:sp>
      <p:sp>
        <p:nvSpPr>
          <p:cNvPr id="82" name="TextBox 81"/>
          <p:cNvSpPr txBox="1"/>
          <p:nvPr/>
        </p:nvSpPr>
        <p:spPr>
          <a:xfrm>
            <a:off x="29391834" y="29673796"/>
            <a:ext cx="12594564" cy="2176217"/>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t>Dr. Dominik Konkolewicz and Dr. Saadyah Averick for startup funds.</a:t>
            </a:r>
          </a:p>
          <a:p>
            <a:pPr marL="285750" indent="-285750">
              <a:buFont typeface="Arial" panose="020B0604020202020204" pitchFamily="34" charset="0"/>
              <a:buChar char="•"/>
            </a:pPr>
            <a:r>
              <a:rPr lang="en-US" sz="2600" dirty="0" smtClean="0"/>
              <a:t>Dr</a:t>
            </a:r>
            <a:r>
              <a:rPr lang="en-US" sz="2600" dirty="0"/>
              <a:t>. Saadyah Averick for </a:t>
            </a:r>
            <a:r>
              <a:rPr lang="en-US" sz="2600" dirty="0" smtClean="0"/>
              <a:t>usage of DD Spectrometer and help with analyzing results.</a:t>
            </a:r>
          </a:p>
          <a:p>
            <a:pPr marL="285750" indent="-285750">
              <a:buFont typeface="Arial" panose="020B0604020202020204" pitchFamily="34" charset="0"/>
              <a:buChar char="•"/>
            </a:pPr>
            <a:r>
              <a:rPr lang="en-US" sz="2600" dirty="0" smtClean="0"/>
              <a:t>Miami University Chapter of the American Chemical Society </a:t>
            </a:r>
          </a:p>
          <a:p>
            <a:pPr marL="285750" indent="-285750">
              <a:buFont typeface="Arial" panose="020B0604020202020204" pitchFamily="34" charset="0"/>
              <a:buChar char="•"/>
            </a:pPr>
            <a:r>
              <a:rPr lang="en-US" sz="2600" dirty="0" smtClean="0"/>
              <a:t>Miami University Department of Chemistry and Biochemistry for use of NMR and materials</a:t>
            </a:r>
          </a:p>
        </p:txBody>
      </p:sp>
      <p:cxnSp>
        <p:nvCxnSpPr>
          <p:cNvPr id="174" name="Straight Arrow Connector 173"/>
          <p:cNvCxnSpPr/>
          <p:nvPr/>
        </p:nvCxnSpPr>
        <p:spPr bwMode="auto">
          <a:xfrm flipH="1">
            <a:off x="25893160" y="25615900"/>
            <a:ext cx="255587" cy="217488"/>
          </a:xfrm>
          <a:prstGeom prst="straightConnector1">
            <a:avLst/>
          </a:prstGeom>
          <a:ln w="38100">
            <a:noFill/>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p:nvPr/>
        </p:nvCxnSpPr>
        <p:spPr bwMode="auto">
          <a:xfrm>
            <a:off x="22991210" y="25158700"/>
            <a:ext cx="344487" cy="152400"/>
          </a:xfrm>
          <a:prstGeom prst="straightConnector1">
            <a:avLst/>
          </a:prstGeom>
          <a:ln w="38100">
            <a:noFill/>
            <a:tailEnd type="arrow"/>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bwMode="auto">
          <a:xfrm>
            <a:off x="23545247" y="27998738"/>
            <a:ext cx="630238" cy="0"/>
          </a:xfrm>
          <a:prstGeom prst="straightConnector1">
            <a:avLst/>
          </a:prstGeom>
          <a:ln w="38100">
            <a:noFill/>
            <a:tailEnd type="arrow"/>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29296502" y="29738946"/>
            <a:ext cx="1321643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89" name="TextBox 288"/>
          <p:cNvSpPr txBox="1"/>
          <p:nvPr/>
        </p:nvSpPr>
        <p:spPr>
          <a:xfrm>
            <a:off x="29905934" y="23913182"/>
            <a:ext cx="11947872" cy="1107996"/>
          </a:xfrm>
          <a:prstGeom prst="rect">
            <a:avLst/>
          </a:prstGeom>
          <a:noFill/>
        </p:spPr>
        <p:txBody>
          <a:bodyPr wrap="square" rtlCol="0">
            <a:spAutoFit/>
          </a:bodyPr>
          <a:lstStyle/>
          <a:p>
            <a:pPr algn="ctr"/>
            <a:r>
              <a:rPr lang="en-US" sz="6600" dirty="0" smtClean="0">
                <a:solidFill>
                  <a:srgbClr val="C00000"/>
                </a:solidFill>
              </a:rPr>
              <a:t>CONCLUSIONS</a:t>
            </a:r>
            <a:endParaRPr lang="en-US" sz="7200" dirty="0">
              <a:solidFill>
                <a:srgbClr val="C00000"/>
              </a:solidFill>
            </a:endParaRPr>
          </a:p>
        </p:txBody>
      </p:sp>
      <p:sp>
        <p:nvSpPr>
          <p:cNvPr id="291" name="TextBox 290"/>
          <p:cNvSpPr txBox="1"/>
          <p:nvPr/>
        </p:nvSpPr>
        <p:spPr>
          <a:xfrm>
            <a:off x="29320833" y="24862597"/>
            <a:ext cx="12456764" cy="5232202"/>
          </a:xfrm>
          <a:prstGeom prst="rect">
            <a:avLst/>
          </a:prstGeom>
          <a:noFill/>
        </p:spPr>
        <p:txBody>
          <a:bodyPr wrap="square" rtlCol="0">
            <a:spAutoFit/>
          </a:bodyPr>
          <a:lstStyle/>
          <a:p>
            <a:r>
              <a:rPr lang="en-US" sz="2900" dirty="0" smtClean="0"/>
              <a:t>Each polymer was made to at least 95% conversion. The OEOA polymers were not able to be seen in the IR of the DD spectrometer because of their lack of amide bonds, as seen in table 2. However, homopolymers of both DMAm and Nipam absorbed with concentrations similar to the expected concentration. For the combination polymers, the block polymers </a:t>
            </a:r>
            <a:r>
              <a:rPr lang="is-IS" sz="2900" dirty="0" smtClean="0"/>
              <a:t>showed a ratio from NMR comparable to the theortical ratio of OEOA/DMAm. The random copolymers also showed the correct trend, with some dicrepancy between the expected and measured ratio, shown in table 3 and graph 6. The random polymers will continue to be analyzed and run again through DirectDetect Spectroscopy.</a:t>
            </a:r>
            <a:endParaRPr lang="is-IS" sz="2900" b="1" dirty="0"/>
          </a:p>
          <a:p>
            <a:endParaRPr lang="cs-CZ" sz="3200" b="1" dirty="0"/>
          </a:p>
          <a:p>
            <a:endParaRPr lang="en-US" sz="3200" dirty="0"/>
          </a:p>
        </p:txBody>
      </p:sp>
      <p:cxnSp>
        <p:nvCxnSpPr>
          <p:cNvPr id="235" name="Straight Connector 234"/>
          <p:cNvCxnSpPr/>
          <p:nvPr/>
        </p:nvCxnSpPr>
        <p:spPr>
          <a:xfrm>
            <a:off x="29282270" y="24951222"/>
            <a:ext cx="1321643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526656" y="19671646"/>
            <a:ext cx="496055" cy="571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6" name="Straight Connector 125"/>
          <p:cNvCxnSpPr/>
          <p:nvPr/>
        </p:nvCxnSpPr>
        <p:spPr>
          <a:xfrm>
            <a:off x="1444672" y="5632690"/>
            <a:ext cx="13216431"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226" name="Rectangle 225"/>
          <p:cNvSpPr/>
          <p:nvPr/>
        </p:nvSpPr>
        <p:spPr bwMode="auto">
          <a:xfrm>
            <a:off x="17173245" y="17048501"/>
            <a:ext cx="9240836" cy="708070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dirty="0">
              <a:solidFill>
                <a:srgbClr val="C00000"/>
              </a:solidFill>
            </a:endParaRPr>
          </a:p>
        </p:txBody>
      </p:sp>
      <p:grpSp>
        <p:nvGrpSpPr>
          <p:cNvPr id="22" name="Group 21"/>
          <p:cNvGrpSpPr/>
          <p:nvPr/>
        </p:nvGrpSpPr>
        <p:grpSpPr>
          <a:xfrm>
            <a:off x="1455459" y="5535907"/>
            <a:ext cx="27199204" cy="19141731"/>
            <a:chOff x="1493559" y="5578239"/>
            <a:chExt cx="27199204" cy="19141731"/>
          </a:xfrm>
        </p:grpSpPr>
        <p:sp>
          <p:nvSpPr>
            <p:cNvPr id="58" name="TextBox 57"/>
            <p:cNvSpPr txBox="1"/>
            <p:nvPr/>
          </p:nvSpPr>
          <p:spPr>
            <a:xfrm>
              <a:off x="1790257" y="23611974"/>
              <a:ext cx="12636021" cy="1107996"/>
            </a:xfrm>
            <a:prstGeom prst="rect">
              <a:avLst/>
            </a:prstGeom>
            <a:noFill/>
          </p:spPr>
          <p:txBody>
            <a:bodyPr wrap="square" rtlCol="0">
              <a:spAutoFit/>
            </a:bodyPr>
            <a:lstStyle/>
            <a:p>
              <a:pPr algn="ctr"/>
              <a:r>
                <a:rPr lang="en-US" sz="6600" dirty="0" smtClean="0">
                  <a:solidFill>
                    <a:srgbClr val="C00000"/>
                  </a:solidFill>
                </a:rPr>
                <a:t>METHODOLOGY</a:t>
              </a:r>
              <a:endParaRPr lang="en-US" sz="6600" dirty="0">
                <a:solidFill>
                  <a:srgbClr val="C00000"/>
                </a:solidFill>
              </a:endParaRPr>
            </a:p>
          </p:txBody>
        </p:sp>
        <p:sp>
          <p:nvSpPr>
            <p:cNvPr id="76" name="TextBox 75"/>
            <p:cNvSpPr txBox="1"/>
            <p:nvPr/>
          </p:nvSpPr>
          <p:spPr>
            <a:xfrm>
              <a:off x="15825850" y="5578239"/>
              <a:ext cx="12514098" cy="1107996"/>
            </a:xfrm>
            <a:prstGeom prst="rect">
              <a:avLst/>
            </a:prstGeom>
            <a:noFill/>
          </p:spPr>
          <p:txBody>
            <a:bodyPr wrap="square" rtlCol="0">
              <a:spAutoFit/>
            </a:bodyPr>
            <a:lstStyle/>
            <a:p>
              <a:pPr algn="ctr"/>
              <a:r>
                <a:rPr lang="en-US" sz="6600" dirty="0" smtClean="0">
                  <a:solidFill>
                    <a:srgbClr val="C00000"/>
                  </a:solidFill>
                </a:rPr>
                <a:t>RESULTS</a:t>
              </a:r>
              <a:endParaRPr lang="en-US" sz="7200" dirty="0">
                <a:solidFill>
                  <a:srgbClr val="C00000"/>
                </a:solidFill>
              </a:endParaRPr>
            </a:p>
          </p:txBody>
        </p:sp>
        <p:cxnSp>
          <p:nvCxnSpPr>
            <p:cNvPr id="78" name="Straight Connector 77"/>
            <p:cNvCxnSpPr/>
            <p:nvPr/>
          </p:nvCxnSpPr>
          <p:spPr>
            <a:xfrm>
              <a:off x="15482996" y="6706780"/>
              <a:ext cx="1320976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493559" y="23739888"/>
              <a:ext cx="1321080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237" name="Straight Connector 236"/>
          <p:cNvCxnSpPr/>
          <p:nvPr/>
        </p:nvCxnSpPr>
        <p:spPr>
          <a:xfrm>
            <a:off x="1448763" y="24637527"/>
            <a:ext cx="1321080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a:off x="15441559" y="5625938"/>
            <a:ext cx="1321080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a:off x="29293038" y="24108420"/>
            <a:ext cx="1321643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29288269" y="28928880"/>
            <a:ext cx="1321643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548737" y="24655890"/>
            <a:ext cx="12854515" cy="6986527"/>
          </a:xfrm>
          <a:prstGeom prst="rect">
            <a:avLst/>
          </a:prstGeom>
          <a:noFill/>
        </p:spPr>
        <p:txBody>
          <a:bodyPr wrap="square" rtlCol="0">
            <a:spAutoFit/>
          </a:bodyPr>
          <a:lstStyle/>
          <a:p>
            <a:pPr algn="ctr"/>
            <a:r>
              <a:rPr lang="en-US" sz="3200" dirty="0"/>
              <a:t>A total of 12 polymers were made. They were each made using a </a:t>
            </a:r>
            <a:r>
              <a:rPr lang="en-US" sz="3200" dirty="0" smtClean="0"/>
              <a:t>chain transferring agent, a monomer, a radical initiator, and a solvent. The chain transferring agent used was PAETC and the radical initiator used was AIBN. The solvent was ethanol. There were three different monomers used, </a:t>
            </a:r>
            <a:r>
              <a:rPr lang="is-IS" sz="3200" dirty="0" smtClean="0"/>
              <a:t>DiMethyl acrylamide (DMAm), N-Isopropylacrylamide (Nipam), and Oligo(ethylene oxide) methyl ether acrylate (OEOA). Each </a:t>
            </a:r>
            <a:r>
              <a:rPr lang="is-IS" sz="3200" dirty="0"/>
              <a:t>solution was then deoxygenated and stirred to completion overnight. The polymer was then precipitated into hexane to eliminate the excess ethanol. Each polymer was then run on NMR to confirm reaction completion and to confirm ratios of each monomer, for the random and block copolymers. The polymers were then run on GPC to determine total molecular weight and average molecular </a:t>
            </a:r>
            <a:r>
              <a:rPr lang="is-IS" sz="3200" dirty="0" smtClean="0"/>
              <a:t>weight and to compare the polymers with different degrees of polymerization. </a:t>
            </a:r>
            <a:r>
              <a:rPr lang="is-IS" sz="3200" dirty="0"/>
              <a:t>The DirectDetect </a:t>
            </a:r>
            <a:r>
              <a:rPr lang="is-IS" sz="3200" dirty="0" smtClean="0"/>
              <a:t>Spectrometer </a:t>
            </a:r>
            <a:r>
              <a:rPr lang="is-IS" sz="3200" dirty="0"/>
              <a:t>was also run on </a:t>
            </a:r>
            <a:r>
              <a:rPr lang="is-IS" sz="3200" dirty="0" smtClean="0"/>
              <a:t>each </a:t>
            </a:r>
            <a:r>
              <a:rPr lang="is-IS" sz="3200" dirty="0"/>
              <a:t>polymer. </a:t>
            </a:r>
            <a:endParaRPr lang="en-US" sz="3200" dirty="0"/>
          </a:p>
        </p:txBody>
      </p:sp>
      <p:sp>
        <p:nvSpPr>
          <p:cNvPr id="7" name="TextBox 6"/>
          <p:cNvSpPr txBox="1"/>
          <p:nvPr/>
        </p:nvSpPr>
        <p:spPr>
          <a:xfrm>
            <a:off x="16321766" y="13854289"/>
            <a:ext cx="5336992" cy="1077218"/>
          </a:xfrm>
          <a:prstGeom prst="rect">
            <a:avLst/>
          </a:prstGeom>
          <a:noFill/>
        </p:spPr>
        <p:txBody>
          <a:bodyPr wrap="square" rtlCol="0">
            <a:spAutoFit/>
          </a:bodyPr>
          <a:lstStyle/>
          <a:p>
            <a:pPr algn="ctr"/>
            <a:r>
              <a:rPr lang="en-US" sz="3200" i="1" dirty="0" smtClean="0"/>
              <a:t>Graph 1: GPC Results of varying MW DMAm polymers</a:t>
            </a:r>
            <a:endParaRPr lang="en-US" sz="3200" i="1" dirty="0"/>
          </a:p>
        </p:txBody>
      </p:sp>
      <p:sp>
        <p:nvSpPr>
          <p:cNvPr id="12" name="TextBox 11"/>
          <p:cNvSpPr txBox="1"/>
          <p:nvPr/>
        </p:nvSpPr>
        <p:spPr>
          <a:xfrm>
            <a:off x="22504716" y="13847322"/>
            <a:ext cx="5953662" cy="1077218"/>
          </a:xfrm>
          <a:prstGeom prst="rect">
            <a:avLst/>
          </a:prstGeom>
          <a:noFill/>
        </p:spPr>
        <p:txBody>
          <a:bodyPr wrap="square" rtlCol="0">
            <a:spAutoFit/>
          </a:bodyPr>
          <a:lstStyle/>
          <a:p>
            <a:pPr algn="ctr"/>
            <a:r>
              <a:rPr lang="en-US" sz="3200" i="1" dirty="0" smtClean="0"/>
              <a:t>Graph 2: GPC Results of Nipam, DMAm, and OEOA polymers</a:t>
            </a:r>
            <a:endParaRPr lang="en-US" sz="3200" i="1" dirty="0"/>
          </a:p>
        </p:txBody>
      </p:sp>
      <p:sp>
        <p:nvSpPr>
          <p:cNvPr id="13" name="TextBox 12"/>
          <p:cNvSpPr txBox="1"/>
          <p:nvPr/>
        </p:nvSpPr>
        <p:spPr>
          <a:xfrm>
            <a:off x="16462874" y="21236157"/>
            <a:ext cx="5686993" cy="1569660"/>
          </a:xfrm>
          <a:prstGeom prst="rect">
            <a:avLst/>
          </a:prstGeom>
          <a:noFill/>
        </p:spPr>
        <p:txBody>
          <a:bodyPr wrap="square" rtlCol="0">
            <a:spAutoFit/>
          </a:bodyPr>
          <a:lstStyle/>
          <a:p>
            <a:pPr algn="ctr"/>
            <a:r>
              <a:rPr lang="en-US" sz="3200" i="1" dirty="0" smtClean="0"/>
              <a:t>Graph 3: GPC Results of two random polymers with different ratios</a:t>
            </a:r>
            <a:endParaRPr lang="en-US" sz="3200" i="1" dirty="0"/>
          </a:p>
        </p:txBody>
      </p:sp>
      <p:sp>
        <p:nvSpPr>
          <p:cNvPr id="60" name="TextBox 59"/>
          <p:cNvSpPr txBox="1"/>
          <p:nvPr/>
        </p:nvSpPr>
        <p:spPr>
          <a:xfrm>
            <a:off x="29755000" y="5533432"/>
            <a:ext cx="12514098" cy="1107996"/>
          </a:xfrm>
          <a:prstGeom prst="rect">
            <a:avLst/>
          </a:prstGeom>
          <a:noFill/>
        </p:spPr>
        <p:txBody>
          <a:bodyPr wrap="square" rtlCol="0">
            <a:spAutoFit/>
          </a:bodyPr>
          <a:lstStyle/>
          <a:p>
            <a:pPr algn="ctr"/>
            <a:r>
              <a:rPr lang="en-US" sz="6600" dirty="0" smtClean="0">
                <a:solidFill>
                  <a:srgbClr val="C00000"/>
                </a:solidFill>
              </a:rPr>
              <a:t>RESULTS CONT.</a:t>
            </a:r>
            <a:endParaRPr lang="en-US" sz="7200" dirty="0">
              <a:solidFill>
                <a:srgbClr val="C00000"/>
              </a:solidFill>
            </a:endParaRPr>
          </a:p>
        </p:txBody>
      </p:sp>
      <p:cxnSp>
        <p:nvCxnSpPr>
          <p:cNvPr id="61" name="Straight Connector 60"/>
          <p:cNvCxnSpPr/>
          <p:nvPr/>
        </p:nvCxnSpPr>
        <p:spPr>
          <a:xfrm>
            <a:off x="29308405" y="6661973"/>
            <a:ext cx="1320976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784575" y="5533432"/>
            <a:ext cx="12514098" cy="1107996"/>
          </a:xfrm>
          <a:prstGeom prst="rect">
            <a:avLst/>
          </a:prstGeom>
          <a:noFill/>
        </p:spPr>
        <p:txBody>
          <a:bodyPr wrap="square" rtlCol="0">
            <a:spAutoFit/>
          </a:bodyPr>
          <a:lstStyle/>
          <a:p>
            <a:pPr algn="ctr"/>
            <a:r>
              <a:rPr lang="en-US" sz="6600" dirty="0" smtClean="0">
                <a:solidFill>
                  <a:srgbClr val="C00000"/>
                </a:solidFill>
              </a:rPr>
              <a:t>INTRODUCTION</a:t>
            </a:r>
            <a:endParaRPr lang="en-US" sz="7200" dirty="0">
              <a:solidFill>
                <a:srgbClr val="C00000"/>
              </a:solidFill>
            </a:endParaRPr>
          </a:p>
        </p:txBody>
      </p:sp>
      <p:cxnSp>
        <p:nvCxnSpPr>
          <p:cNvPr id="63" name="Straight Connector 62"/>
          <p:cNvCxnSpPr/>
          <p:nvPr/>
        </p:nvCxnSpPr>
        <p:spPr>
          <a:xfrm>
            <a:off x="1461880" y="6661973"/>
            <a:ext cx="1320976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9315884" y="5640224"/>
            <a:ext cx="1321080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9286076" y="23366808"/>
            <a:ext cx="7650758" cy="584776"/>
          </a:xfrm>
          <a:prstGeom prst="rect">
            <a:avLst/>
          </a:prstGeom>
          <a:noFill/>
        </p:spPr>
        <p:txBody>
          <a:bodyPr wrap="square" rtlCol="0">
            <a:spAutoFit/>
          </a:bodyPr>
          <a:lstStyle/>
          <a:p>
            <a:r>
              <a:rPr lang="en-US" sz="3200" i="1" dirty="0" smtClean="0"/>
              <a:t>Table 3: Estimated Molecular Weight Ratios</a:t>
            </a:r>
            <a:endParaRPr lang="en-US" sz="3200" i="1" dirty="0"/>
          </a:p>
        </p:txBody>
      </p:sp>
      <p:sp>
        <p:nvSpPr>
          <p:cNvPr id="18" name="TextBox 17"/>
          <p:cNvSpPr txBox="1"/>
          <p:nvPr/>
        </p:nvSpPr>
        <p:spPr>
          <a:xfrm>
            <a:off x="15766140" y="6836808"/>
            <a:ext cx="12823541" cy="1077218"/>
          </a:xfrm>
          <a:prstGeom prst="rect">
            <a:avLst/>
          </a:prstGeom>
          <a:noFill/>
        </p:spPr>
        <p:txBody>
          <a:bodyPr wrap="square" rtlCol="0">
            <a:spAutoFit/>
          </a:bodyPr>
          <a:lstStyle/>
          <a:p>
            <a:r>
              <a:rPr lang="en-US" sz="3200" dirty="0" smtClean="0"/>
              <a:t>Results showed that all polymers were reacted to at least 95% completion through NMR Spectroscopy. </a:t>
            </a:r>
            <a:endParaRPr lang="en-US" sz="3200" dirty="0"/>
          </a:p>
        </p:txBody>
      </p:sp>
      <p:pic>
        <p:nvPicPr>
          <p:cNvPr id="20" name="Picture 19" descr="Screen Shot 2016-03-06 at 9.11.11 PM.png"/>
          <p:cNvPicPr>
            <a:picLocks noChangeAspect="1"/>
          </p:cNvPicPr>
          <p:nvPr/>
        </p:nvPicPr>
        <p:blipFill rotWithShape="1">
          <a:blip r:embed="rId4">
            <a:extLst>
              <a:ext uri="{28A0092B-C50C-407E-A947-70E740481C1C}">
                <a14:useLocalDpi xmlns:a14="http://schemas.microsoft.com/office/drawing/2010/main" val="0"/>
              </a:ext>
            </a:extLst>
          </a:blip>
          <a:srcRect l="7678" t="5203" r="13712" b="12885"/>
          <a:stretch/>
        </p:blipFill>
        <p:spPr>
          <a:xfrm>
            <a:off x="15483601" y="15452535"/>
            <a:ext cx="6390406" cy="5923190"/>
          </a:xfrm>
          <a:prstGeom prst="rect">
            <a:avLst/>
          </a:prstGeom>
        </p:spPr>
      </p:pic>
      <p:pic>
        <p:nvPicPr>
          <p:cNvPr id="21" name="Picture 20" descr="Screen Shot 2016-03-06 at 9.11.01 PM.png"/>
          <p:cNvPicPr>
            <a:picLocks noChangeAspect="1"/>
          </p:cNvPicPr>
          <p:nvPr/>
        </p:nvPicPr>
        <p:blipFill rotWithShape="1">
          <a:blip r:embed="rId5">
            <a:extLst>
              <a:ext uri="{28A0092B-C50C-407E-A947-70E740481C1C}">
                <a14:useLocalDpi xmlns:a14="http://schemas.microsoft.com/office/drawing/2010/main" val="0"/>
              </a:ext>
            </a:extLst>
          </a:blip>
          <a:srcRect l="7593" t="4765" r="15131" b="9245"/>
          <a:stretch/>
        </p:blipFill>
        <p:spPr>
          <a:xfrm>
            <a:off x="22016124" y="8002821"/>
            <a:ext cx="6258491" cy="5995462"/>
          </a:xfrm>
          <a:prstGeom prst="rect">
            <a:avLst/>
          </a:prstGeom>
        </p:spPr>
      </p:pic>
      <p:pic>
        <p:nvPicPr>
          <p:cNvPr id="23" name="Picture 22" descr="Screen Shot 2016-03-06 at 9.10.53 PM.png"/>
          <p:cNvPicPr>
            <a:picLocks noChangeAspect="1"/>
          </p:cNvPicPr>
          <p:nvPr/>
        </p:nvPicPr>
        <p:blipFill rotWithShape="1">
          <a:blip r:embed="rId6">
            <a:extLst>
              <a:ext uri="{28A0092B-C50C-407E-A947-70E740481C1C}">
                <a14:useLocalDpi xmlns:a14="http://schemas.microsoft.com/office/drawing/2010/main" val="0"/>
              </a:ext>
            </a:extLst>
          </a:blip>
          <a:srcRect l="8778" t="3741" r="12470" b="8740"/>
          <a:stretch/>
        </p:blipFill>
        <p:spPr>
          <a:xfrm>
            <a:off x="15490025" y="7973197"/>
            <a:ext cx="6476154" cy="6018081"/>
          </a:xfrm>
          <a:prstGeom prst="rect">
            <a:avLst/>
          </a:prstGeom>
        </p:spPr>
      </p:pic>
      <p:pic>
        <p:nvPicPr>
          <p:cNvPr id="24" name="Picture 23" descr="Screen Shot 2016-03-06 at 9.10.37 PM.png"/>
          <p:cNvPicPr>
            <a:picLocks noChangeAspect="1"/>
          </p:cNvPicPr>
          <p:nvPr/>
        </p:nvPicPr>
        <p:blipFill rotWithShape="1">
          <a:blip r:embed="rId7">
            <a:extLst>
              <a:ext uri="{28A0092B-C50C-407E-A947-70E740481C1C}">
                <a14:useLocalDpi xmlns:a14="http://schemas.microsoft.com/office/drawing/2010/main" val="0"/>
              </a:ext>
            </a:extLst>
          </a:blip>
          <a:srcRect l="7436" t="7694" r="17242" b="8239"/>
          <a:stretch/>
        </p:blipFill>
        <p:spPr>
          <a:xfrm>
            <a:off x="21847422" y="15427112"/>
            <a:ext cx="6515760" cy="5934592"/>
          </a:xfrm>
          <a:prstGeom prst="rect">
            <a:avLst/>
          </a:prstGeom>
        </p:spPr>
      </p:pic>
      <p:sp>
        <p:nvSpPr>
          <p:cNvPr id="25" name="TextBox 24"/>
          <p:cNvSpPr txBox="1"/>
          <p:nvPr/>
        </p:nvSpPr>
        <p:spPr>
          <a:xfrm>
            <a:off x="22262618" y="21204211"/>
            <a:ext cx="6368555" cy="1569660"/>
          </a:xfrm>
          <a:prstGeom prst="rect">
            <a:avLst/>
          </a:prstGeom>
          <a:noFill/>
        </p:spPr>
        <p:txBody>
          <a:bodyPr wrap="square" rtlCol="0">
            <a:spAutoFit/>
          </a:bodyPr>
          <a:lstStyle/>
          <a:p>
            <a:pPr algn="ctr"/>
            <a:r>
              <a:rPr lang="en-US" sz="3200" i="1" dirty="0" smtClean="0"/>
              <a:t>Graph 4: GPC Results of two block polymers with different ratios compared to the primary polymer</a:t>
            </a:r>
            <a:endParaRPr lang="en-US" sz="3200" i="1" dirty="0"/>
          </a:p>
        </p:txBody>
      </p:sp>
      <p:graphicFrame>
        <p:nvGraphicFramePr>
          <p:cNvPr id="227" name="Table 226"/>
          <p:cNvGraphicFramePr>
            <a:graphicFrameLocks noGrp="1"/>
          </p:cNvGraphicFramePr>
          <p:nvPr>
            <p:extLst>
              <p:ext uri="{D42A27DB-BD31-4B8C-83A1-F6EECF244321}">
                <p14:modId xmlns:p14="http://schemas.microsoft.com/office/powerpoint/2010/main" val="407096911"/>
              </p:ext>
            </p:extLst>
          </p:nvPr>
        </p:nvGraphicFramePr>
        <p:xfrm>
          <a:off x="15545657" y="23177820"/>
          <a:ext cx="12974313" cy="7387645"/>
        </p:xfrm>
        <a:graphic>
          <a:graphicData uri="http://schemas.openxmlformats.org/drawingml/2006/table">
            <a:tbl>
              <a:tblPr/>
              <a:tblGrid>
                <a:gridCol w="3689894">
                  <a:extLst>
                    <a:ext uri="{9D8B030D-6E8A-4147-A177-3AD203B41FA5}">
                      <a16:colId xmlns:a16="http://schemas.microsoft.com/office/drawing/2014/main" val="20000"/>
                    </a:ext>
                  </a:extLst>
                </a:gridCol>
                <a:gridCol w="2298124">
                  <a:extLst>
                    <a:ext uri="{9D8B030D-6E8A-4147-A177-3AD203B41FA5}">
                      <a16:colId xmlns:a16="http://schemas.microsoft.com/office/drawing/2014/main" val="20001"/>
                    </a:ext>
                  </a:extLst>
                </a:gridCol>
                <a:gridCol w="2206199">
                  <a:extLst>
                    <a:ext uri="{9D8B030D-6E8A-4147-A177-3AD203B41FA5}">
                      <a16:colId xmlns:a16="http://schemas.microsoft.com/office/drawing/2014/main" val="20002"/>
                    </a:ext>
                  </a:extLst>
                </a:gridCol>
                <a:gridCol w="2527935">
                  <a:extLst>
                    <a:ext uri="{9D8B030D-6E8A-4147-A177-3AD203B41FA5}">
                      <a16:colId xmlns:a16="http://schemas.microsoft.com/office/drawing/2014/main" val="20003"/>
                    </a:ext>
                  </a:extLst>
                </a:gridCol>
                <a:gridCol w="2252161">
                  <a:extLst>
                    <a:ext uri="{9D8B030D-6E8A-4147-A177-3AD203B41FA5}">
                      <a16:colId xmlns:a16="http://schemas.microsoft.com/office/drawing/2014/main" val="20004"/>
                    </a:ext>
                  </a:extLst>
                </a:gridCol>
              </a:tblGrid>
              <a:tr h="2478921">
                <a:tc>
                  <a:txBody>
                    <a:bodyPr/>
                    <a:lstStyle/>
                    <a:p>
                      <a:pPr algn="l" fontAlgn="b"/>
                      <a:r>
                        <a:rPr lang="en-US" sz="3200" b="1" i="0" u="none" strike="noStrike" dirty="0" smtClean="0">
                          <a:solidFill>
                            <a:schemeClr val="tx1"/>
                          </a:solidFill>
                          <a:effectLst/>
                          <a:latin typeface="Calibri"/>
                        </a:rPr>
                        <a:t>Polymer </a:t>
                      </a:r>
                      <a:endParaRPr lang="en-U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l" fontAlgn="b"/>
                      <a:r>
                        <a:rPr lang="en-US" sz="3200" b="1" i="0" u="none" strike="noStrike" dirty="0" smtClean="0">
                          <a:solidFill>
                            <a:schemeClr val="tx1"/>
                          </a:solidFill>
                          <a:effectLst/>
                          <a:latin typeface="Calibri"/>
                        </a:rPr>
                        <a:t>Theoretical</a:t>
                      </a:r>
                      <a:r>
                        <a:rPr lang="en-US" sz="3200" b="1" i="0" u="none" strike="noStrike" baseline="0" dirty="0" smtClean="0">
                          <a:solidFill>
                            <a:schemeClr val="tx1"/>
                          </a:solidFill>
                          <a:effectLst/>
                          <a:latin typeface="Calibri"/>
                        </a:rPr>
                        <a:t>  OEOA/DMAm</a:t>
                      </a:r>
                      <a:r>
                        <a:rPr lang="en-US" sz="3200" b="1" i="0" u="none" strike="noStrike" baseline="30000" dirty="0" smtClean="0">
                          <a:solidFill>
                            <a:schemeClr val="tx1"/>
                          </a:solidFill>
                          <a:effectLst/>
                          <a:latin typeface="Calibri"/>
                        </a:rPr>
                        <a:t>a</a:t>
                      </a:r>
                      <a:endParaRPr lang="en-U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l" fontAlgn="b"/>
                      <a:r>
                        <a:rPr lang="en-US" sz="3200" b="1" i="0" u="none" strike="noStrike" dirty="0" smtClean="0">
                          <a:solidFill>
                            <a:schemeClr val="tx1"/>
                          </a:solidFill>
                          <a:effectLst/>
                          <a:latin typeface="Calibri"/>
                        </a:rPr>
                        <a:t>Ratios</a:t>
                      </a:r>
                      <a:r>
                        <a:rPr lang="en-US" sz="3200" b="1" i="0" u="none" strike="noStrike" baseline="0" dirty="0" smtClean="0">
                          <a:solidFill>
                            <a:schemeClr val="tx1"/>
                          </a:solidFill>
                          <a:effectLst/>
                          <a:latin typeface="Calibri"/>
                        </a:rPr>
                        <a:t> of DMAm/ OEOA</a:t>
                      </a:r>
                      <a:r>
                        <a:rPr lang="en-US" sz="3200" b="1" i="0" u="none" strike="noStrike" baseline="30000" dirty="0" smtClean="0">
                          <a:solidFill>
                            <a:schemeClr val="tx1"/>
                          </a:solidFill>
                          <a:effectLst/>
                          <a:latin typeface="Calibri"/>
                        </a:rPr>
                        <a:t>b</a:t>
                      </a:r>
                      <a:endParaRPr lang="en-U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l" fontAlgn="b"/>
                      <a:r>
                        <a:rPr lang="en-US" sz="3200" b="1" i="0" u="none" strike="noStrike" dirty="0" smtClean="0">
                          <a:solidFill>
                            <a:schemeClr val="tx1"/>
                          </a:solidFill>
                          <a:effectLst/>
                          <a:latin typeface="Calibri"/>
                        </a:rPr>
                        <a:t>Units</a:t>
                      </a:r>
                      <a:r>
                        <a:rPr lang="en-US" sz="3200" b="1" i="0" u="none" strike="noStrike" baseline="0" dirty="0" smtClean="0">
                          <a:solidFill>
                            <a:schemeClr val="tx1"/>
                          </a:solidFill>
                          <a:effectLst/>
                          <a:latin typeface="Calibri"/>
                        </a:rPr>
                        <a:t> of DMAm</a:t>
                      </a:r>
                      <a:r>
                        <a:rPr lang="en-US" sz="3200" b="1" i="0" u="none" strike="noStrike" baseline="30000" dirty="0" smtClean="0">
                          <a:solidFill>
                            <a:schemeClr val="tx1"/>
                          </a:solidFill>
                          <a:effectLst/>
                          <a:latin typeface="Calibri"/>
                        </a:rPr>
                        <a:t>a</a:t>
                      </a:r>
                      <a:endParaRPr lang="en-U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l" fontAlgn="b"/>
                      <a:r>
                        <a:rPr lang="en-US" sz="3200" b="1" i="0" u="none" strike="noStrike" dirty="0" smtClean="0">
                          <a:solidFill>
                            <a:schemeClr val="tx1"/>
                          </a:solidFill>
                          <a:effectLst/>
                          <a:latin typeface="Calibri"/>
                        </a:rPr>
                        <a:t>Units of OEOA</a:t>
                      </a:r>
                      <a:r>
                        <a:rPr lang="en-US" sz="3200" b="1" i="0" u="none" strike="noStrike" baseline="30000" dirty="0" smtClean="0">
                          <a:solidFill>
                            <a:schemeClr val="tx1"/>
                          </a:solidFill>
                          <a:effectLst/>
                          <a:latin typeface="Calibri"/>
                        </a:rPr>
                        <a:t>a,b</a:t>
                      </a:r>
                      <a:endParaRPr lang="en-U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1227181">
                <a:tc>
                  <a:txBody>
                    <a:bodyPr/>
                    <a:lstStyle/>
                    <a:p>
                      <a:pPr algn="r" fontAlgn="b"/>
                      <a:r>
                        <a:rPr lang="cs-CZ" sz="3200" b="1" i="0" u="none" strike="noStrike" dirty="0" smtClean="0">
                          <a:solidFill>
                            <a:schemeClr val="tx1"/>
                          </a:solidFill>
                          <a:effectLst/>
                          <a:latin typeface="Calibri"/>
                        </a:rPr>
                        <a:t>30DMAm-b-35OEOA</a:t>
                      </a:r>
                      <a:endParaRPr lang="cs-CZ"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200" b="0" i="0" u="none" strike="noStrike" dirty="0" smtClean="0">
                          <a:solidFill>
                            <a:schemeClr val="tx1"/>
                          </a:solidFill>
                          <a:effectLst/>
                          <a:latin typeface="Calibri"/>
                        </a:rPr>
                        <a:t>1.16</a:t>
                      </a:r>
                      <a:endParaRPr lang="hr-HR"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200" b="0" i="0" u="none" strike="noStrike" dirty="0" smtClean="0">
                          <a:solidFill>
                            <a:schemeClr val="tx1"/>
                          </a:solidFill>
                          <a:effectLst/>
                          <a:latin typeface="Calibri"/>
                        </a:rPr>
                        <a:t>1.2</a:t>
                      </a:r>
                      <a:r>
                        <a:rPr lang="hr-HR" sz="3200" b="0" i="0" u="none" strike="noStrike" dirty="0" smtClean="0">
                          <a:solidFill>
                            <a:schemeClr val="tx1"/>
                          </a:solidFill>
                          <a:effectLst/>
                          <a:latin typeface="+mn-lt"/>
                        </a:rPr>
                        <a:t>±0.1</a:t>
                      </a:r>
                      <a:endParaRPr lang="hr-HR"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marL="0" marR="0" indent="0" algn="r" defTabSz="4389120" rtl="0" eaLnBrk="1" fontAlgn="b" latinLnBrk="0" hangingPunct="1">
                        <a:lnSpc>
                          <a:spcPct val="100000"/>
                        </a:lnSpc>
                        <a:spcBef>
                          <a:spcPts val="0"/>
                        </a:spcBef>
                        <a:spcAft>
                          <a:spcPts val="0"/>
                        </a:spcAft>
                        <a:buClrTx/>
                        <a:buSzTx/>
                        <a:buFontTx/>
                        <a:buNone/>
                        <a:tabLst/>
                        <a:defRPr/>
                      </a:pPr>
                      <a:endParaRPr lang="hr-HR" sz="3200" b="0" i="0" u="none" strike="noStrike" dirty="0" smtClean="0">
                        <a:solidFill>
                          <a:schemeClr val="tx1"/>
                        </a:solidFill>
                        <a:effectLst/>
                        <a:latin typeface="+mn-lt"/>
                      </a:endParaRPr>
                    </a:p>
                    <a:p>
                      <a:pPr algn="r" fontAlgn="b"/>
                      <a:r>
                        <a:rPr lang="en-US" sz="3200" b="0" i="0" u="none" strike="noStrike" dirty="0" smtClean="0">
                          <a:solidFill>
                            <a:schemeClr val="tx1"/>
                          </a:solidFill>
                          <a:effectLst/>
                          <a:latin typeface="Calibri"/>
                        </a:rPr>
                        <a:t>30.0</a:t>
                      </a:r>
                      <a:r>
                        <a:rPr lang="hr-HR" sz="3200" b="0" i="0" u="none" strike="noStrike" dirty="0" smtClean="0">
                          <a:solidFill>
                            <a:schemeClr val="tx1"/>
                          </a:solidFill>
                          <a:effectLst/>
                          <a:latin typeface="+mn-lt"/>
                        </a:rPr>
                        <a:t>±</a:t>
                      </a:r>
                      <a:r>
                        <a:rPr lang="en-US" sz="3200" b="0" i="0" u="none" strike="noStrike" dirty="0" smtClean="0">
                          <a:solidFill>
                            <a:schemeClr val="tx1"/>
                          </a:solidFill>
                          <a:effectLst/>
                          <a:latin typeface="Calibri"/>
                        </a:rPr>
                        <a:t>0.2</a:t>
                      </a:r>
                      <a:endParaRPr lang="en-US"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200" b="0" i="0" u="none" strike="noStrike" dirty="0" smtClean="0">
                          <a:solidFill>
                            <a:schemeClr val="tx1"/>
                          </a:solidFill>
                          <a:effectLst/>
                          <a:latin typeface="Calibri"/>
                        </a:rPr>
                        <a:t>35</a:t>
                      </a:r>
                      <a:r>
                        <a:rPr lang="hr-HR" sz="3200" b="0" i="0" u="none" strike="noStrike" dirty="0">
                          <a:solidFill>
                            <a:schemeClr val="tx1"/>
                          </a:solidFill>
                          <a:effectLst/>
                          <a:latin typeface="Calibri"/>
                        </a:rPr>
                        <a:t>±</a:t>
                      </a:r>
                      <a:r>
                        <a:rPr lang="hr-HR" sz="3200" b="0" i="0" u="none" strike="noStrike" dirty="0" smtClean="0">
                          <a:solidFill>
                            <a:schemeClr val="tx1"/>
                          </a:solidFill>
                          <a:effectLst/>
                          <a:latin typeface="Calibri"/>
                        </a:rPr>
                        <a:t>3</a:t>
                      </a:r>
                      <a:endParaRPr lang="hr-HR"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227181">
                <a:tc>
                  <a:txBody>
                    <a:bodyPr/>
                    <a:lstStyle/>
                    <a:p>
                      <a:pPr algn="r" fontAlgn="b"/>
                      <a:r>
                        <a:rPr lang="is-IS" sz="3200" b="1" i="0" u="none" strike="noStrike" dirty="0" smtClean="0">
                          <a:solidFill>
                            <a:schemeClr val="tx1"/>
                          </a:solidFill>
                          <a:effectLst/>
                          <a:latin typeface="Calibri"/>
                        </a:rPr>
                        <a:t>50DMAm-b-25OEOA</a:t>
                      </a:r>
                      <a:endParaRPr lang="is-I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200" b="0" i="0" u="none" strike="noStrike" dirty="0" smtClean="0">
                          <a:solidFill>
                            <a:schemeClr val="tx1"/>
                          </a:solidFill>
                          <a:effectLst/>
                          <a:latin typeface="Calibri"/>
                        </a:rPr>
                        <a:t>0.50</a:t>
                      </a:r>
                      <a:endParaRPr lang="nb-NO"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200" b="0" i="0" u="none" strike="noStrike" dirty="0" smtClean="0">
                          <a:solidFill>
                            <a:schemeClr val="tx1"/>
                          </a:solidFill>
                          <a:effectLst/>
                          <a:latin typeface="Calibri"/>
                        </a:rPr>
                        <a:t>0.56</a:t>
                      </a:r>
                      <a:r>
                        <a:rPr lang="hr-HR" sz="3200" b="0" i="0" u="none" strike="noStrike" dirty="0" smtClean="0">
                          <a:solidFill>
                            <a:schemeClr val="tx1"/>
                          </a:solidFill>
                          <a:effectLst/>
                          <a:latin typeface="+mn-lt"/>
                        </a:rPr>
                        <a:t>±0.03</a:t>
                      </a:r>
                      <a:endParaRPr lang="nb-NO"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de-DE" sz="3200" b="0" i="0" u="none" strike="noStrike" dirty="0" smtClean="0">
                          <a:solidFill>
                            <a:schemeClr val="tx1"/>
                          </a:solidFill>
                          <a:effectLst/>
                          <a:latin typeface="Calibri"/>
                        </a:rPr>
                        <a:t>50.0</a:t>
                      </a:r>
                      <a:r>
                        <a:rPr lang="hr-HR" sz="3200" b="0" i="0" u="none" strike="noStrike" dirty="0" smtClean="0">
                          <a:solidFill>
                            <a:schemeClr val="tx1"/>
                          </a:solidFill>
                          <a:effectLst/>
                          <a:latin typeface="+mn-lt"/>
                        </a:rPr>
                        <a:t>±0.3</a:t>
                      </a:r>
                      <a:endParaRPr lang="de-DE"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200" b="0" i="0" u="none" strike="noStrike" dirty="0">
                          <a:solidFill>
                            <a:schemeClr val="tx1"/>
                          </a:solidFill>
                          <a:effectLst/>
                          <a:latin typeface="Calibri"/>
                        </a:rPr>
                        <a:t>28</a:t>
                      </a:r>
                      <a:r>
                        <a:rPr lang="nb-NO" sz="3200" b="0" i="0" u="none" strike="noStrike" dirty="0" smtClean="0">
                          <a:solidFill>
                            <a:schemeClr val="tx1"/>
                          </a:solidFill>
                          <a:effectLst/>
                          <a:latin typeface="Calibri"/>
                        </a:rPr>
                        <a:t>±2</a:t>
                      </a:r>
                      <a:endParaRPr lang="nb-NO"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227181">
                <a:tc>
                  <a:txBody>
                    <a:bodyPr/>
                    <a:lstStyle/>
                    <a:p>
                      <a:pPr algn="r" fontAlgn="b"/>
                      <a:r>
                        <a:rPr lang="is-IS" sz="3200" b="1" i="0" u="none" strike="noStrike" dirty="0" smtClean="0">
                          <a:solidFill>
                            <a:schemeClr val="tx1"/>
                          </a:solidFill>
                          <a:effectLst/>
                          <a:latin typeface="Calibri"/>
                        </a:rPr>
                        <a:t>30DMAm-r-35OEOA</a:t>
                      </a:r>
                      <a:endParaRPr lang="is-I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marL="0" marR="0" indent="0" algn="r" defTabSz="4389120" rtl="0" eaLnBrk="1" fontAlgn="b" latinLnBrk="0" hangingPunct="1">
                        <a:lnSpc>
                          <a:spcPct val="100000"/>
                        </a:lnSpc>
                        <a:spcBef>
                          <a:spcPts val="0"/>
                        </a:spcBef>
                        <a:spcAft>
                          <a:spcPts val="0"/>
                        </a:spcAft>
                        <a:buClrTx/>
                        <a:buSzTx/>
                        <a:buFontTx/>
                        <a:buNone/>
                        <a:tabLst/>
                        <a:defRPr/>
                      </a:pPr>
                      <a:r>
                        <a:rPr lang="hr-HR" sz="3200" b="0" i="0" u="none" strike="noStrike" dirty="0" smtClean="0">
                          <a:solidFill>
                            <a:schemeClr val="tx1"/>
                          </a:solidFill>
                          <a:effectLst/>
                          <a:latin typeface="+mn-lt"/>
                        </a:rPr>
                        <a:t>1.16</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200" b="0" i="0" u="none" strike="noStrike" dirty="0" smtClean="0">
                          <a:solidFill>
                            <a:schemeClr val="tx1"/>
                          </a:solidFill>
                          <a:effectLst/>
                          <a:latin typeface="Calibri"/>
                        </a:rPr>
                        <a:t>1.3</a:t>
                      </a:r>
                      <a:r>
                        <a:rPr lang="hr-HR" sz="3200" b="0" i="0" u="none" strike="noStrike" dirty="0" smtClean="0">
                          <a:solidFill>
                            <a:schemeClr val="tx1"/>
                          </a:solidFill>
                          <a:effectLst/>
                          <a:latin typeface="+mn-lt"/>
                        </a:rPr>
                        <a:t>±0.1</a:t>
                      </a:r>
                      <a:endParaRPr lang="hr-HR"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200" b="0" i="0" u="none" strike="noStrike" dirty="0" smtClean="0">
                          <a:solidFill>
                            <a:schemeClr val="tx1"/>
                          </a:solidFill>
                          <a:effectLst/>
                          <a:latin typeface="Calibri"/>
                        </a:rPr>
                        <a:t>30.0</a:t>
                      </a:r>
                      <a:r>
                        <a:rPr lang="hr-HR" sz="3200" b="0" i="0" u="none" strike="noStrike" dirty="0" smtClean="0">
                          <a:solidFill>
                            <a:schemeClr val="tx1"/>
                          </a:solidFill>
                          <a:effectLst/>
                          <a:latin typeface="+mn-lt"/>
                        </a:rPr>
                        <a:t>±0.2</a:t>
                      </a:r>
                      <a:endParaRPr lang="en-US"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200" b="0" i="0" u="none" strike="noStrike" dirty="0" smtClean="0">
                          <a:solidFill>
                            <a:schemeClr val="tx1"/>
                          </a:solidFill>
                          <a:effectLst/>
                          <a:latin typeface="Calibri"/>
                        </a:rPr>
                        <a:t>38±4</a:t>
                      </a:r>
                      <a:endParaRPr lang="hr-HR"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227181">
                <a:tc>
                  <a:txBody>
                    <a:bodyPr/>
                    <a:lstStyle/>
                    <a:p>
                      <a:pPr algn="r" fontAlgn="b"/>
                      <a:r>
                        <a:rPr lang="is-IS" sz="3200" b="1" i="0" u="none" strike="noStrike" dirty="0" smtClean="0">
                          <a:solidFill>
                            <a:schemeClr val="tx1"/>
                          </a:solidFill>
                          <a:effectLst/>
                          <a:latin typeface="Calibri"/>
                        </a:rPr>
                        <a:t>50DMAm-r-25OEOA</a:t>
                      </a:r>
                      <a:endParaRPr lang="is-IS" sz="3200" b="1"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200" b="0" i="0" u="none" strike="noStrike" dirty="0" smtClean="0">
                          <a:solidFill>
                            <a:schemeClr val="tx1"/>
                          </a:solidFill>
                          <a:effectLst/>
                          <a:latin typeface="Calibri"/>
                        </a:rPr>
                        <a:t>0.50</a:t>
                      </a:r>
                      <a:endParaRPr lang="nb-NO"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200" b="0" i="0" u="none" strike="noStrike" dirty="0" smtClean="0">
                          <a:solidFill>
                            <a:schemeClr val="tx1"/>
                          </a:solidFill>
                          <a:effectLst/>
                          <a:latin typeface="Calibri"/>
                        </a:rPr>
                        <a:t>0.6</a:t>
                      </a:r>
                      <a:r>
                        <a:rPr lang="hr-HR" sz="3200" b="0" i="0" u="none" strike="noStrike" dirty="0" smtClean="0">
                          <a:solidFill>
                            <a:schemeClr val="tx1"/>
                          </a:solidFill>
                          <a:effectLst/>
                          <a:latin typeface="+mn-lt"/>
                        </a:rPr>
                        <a:t>±0.1</a:t>
                      </a:r>
                      <a:endParaRPr lang="nb-NO"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de-DE" sz="3200" b="0" i="0" u="none" strike="noStrike" dirty="0" smtClean="0">
                          <a:solidFill>
                            <a:schemeClr val="tx1"/>
                          </a:solidFill>
                          <a:effectLst/>
                          <a:latin typeface="Calibri"/>
                        </a:rPr>
                        <a:t>50.0</a:t>
                      </a:r>
                      <a:r>
                        <a:rPr lang="hr-HR" sz="3200" b="0" i="0" u="none" strike="noStrike" dirty="0" smtClean="0">
                          <a:solidFill>
                            <a:schemeClr val="tx1"/>
                          </a:solidFill>
                          <a:effectLst/>
                          <a:latin typeface="+mn-lt"/>
                        </a:rPr>
                        <a:t>±0.3</a:t>
                      </a:r>
                      <a:endParaRPr lang="de-DE"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200" b="0" i="0" u="none" strike="noStrike" dirty="0" smtClean="0">
                          <a:solidFill>
                            <a:schemeClr val="tx1"/>
                          </a:solidFill>
                          <a:effectLst/>
                          <a:latin typeface="Calibri"/>
                        </a:rPr>
                        <a:t>30±5</a:t>
                      </a:r>
                      <a:endParaRPr lang="nb-NO" sz="3200" b="0" i="0" u="none" strike="noStrike" dirty="0">
                        <a:solidFill>
                          <a:schemeClr val="tx1"/>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71" name="TextBox 70"/>
          <p:cNvSpPr txBox="1"/>
          <p:nvPr/>
        </p:nvSpPr>
        <p:spPr>
          <a:xfrm>
            <a:off x="16881231" y="30559918"/>
            <a:ext cx="10438486" cy="1077218"/>
          </a:xfrm>
          <a:prstGeom prst="rect">
            <a:avLst/>
          </a:prstGeom>
          <a:noFill/>
          <a:ln>
            <a:noFill/>
          </a:ln>
        </p:spPr>
        <p:txBody>
          <a:bodyPr wrap="square" rtlCol="0">
            <a:spAutoFit/>
          </a:bodyPr>
          <a:lstStyle/>
          <a:p>
            <a:pPr algn="ctr"/>
            <a:r>
              <a:rPr lang="en-US" sz="3200" i="1" dirty="0" smtClean="0">
                <a:solidFill>
                  <a:srgbClr val="000000"/>
                </a:solidFill>
              </a:rPr>
              <a:t>Table 1: NMR Spectra Results</a:t>
            </a:r>
          </a:p>
          <a:p>
            <a:pPr algn="ctr"/>
            <a:r>
              <a:rPr lang="en-US" sz="3200" i="1" dirty="0" smtClean="0">
                <a:solidFill>
                  <a:srgbClr val="000000"/>
                </a:solidFill>
              </a:rPr>
              <a:t>a: from stoichiometry, b: from NMR</a:t>
            </a:r>
            <a:endParaRPr lang="en-US" sz="3200" i="1" dirty="0">
              <a:solidFill>
                <a:srgbClr val="000000"/>
              </a:solidFill>
            </a:endParaRPr>
          </a:p>
        </p:txBody>
      </p:sp>
      <p:graphicFrame>
        <p:nvGraphicFramePr>
          <p:cNvPr id="229" name="Table 228"/>
          <p:cNvGraphicFramePr>
            <a:graphicFrameLocks noGrp="1"/>
          </p:cNvGraphicFramePr>
          <p:nvPr>
            <p:extLst>
              <p:ext uri="{D42A27DB-BD31-4B8C-83A1-F6EECF244321}">
                <p14:modId xmlns:p14="http://schemas.microsoft.com/office/powerpoint/2010/main" val="4011326045"/>
              </p:ext>
            </p:extLst>
          </p:nvPr>
        </p:nvGraphicFramePr>
        <p:xfrm>
          <a:off x="29405647" y="15989494"/>
          <a:ext cx="6039829" cy="7436309"/>
        </p:xfrm>
        <a:graphic>
          <a:graphicData uri="http://schemas.openxmlformats.org/drawingml/2006/table">
            <a:tbl>
              <a:tblPr/>
              <a:tblGrid>
                <a:gridCol w="2020520">
                  <a:extLst>
                    <a:ext uri="{9D8B030D-6E8A-4147-A177-3AD203B41FA5}">
                      <a16:colId xmlns:a16="http://schemas.microsoft.com/office/drawing/2014/main" val="20000"/>
                    </a:ext>
                  </a:extLst>
                </a:gridCol>
                <a:gridCol w="1284103">
                  <a:extLst>
                    <a:ext uri="{9D8B030D-6E8A-4147-A177-3AD203B41FA5}">
                      <a16:colId xmlns:a16="http://schemas.microsoft.com/office/drawing/2014/main" val="20001"/>
                    </a:ext>
                  </a:extLst>
                </a:gridCol>
                <a:gridCol w="1183596">
                  <a:extLst>
                    <a:ext uri="{9D8B030D-6E8A-4147-A177-3AD203B41FA5}">
                      <a16:colId xmlns:a16="http://schemas.microsoft.com/office/drawing/2014/main" val="20002"/>
                    </a:ext>
                  </a:extLst>
                </a:gridCol>
                <a:gridCol w="1551610">
                  <a:extLst>
                    <a:ext uri="{9D8B030D-6E8A-4147-A177-3AD203B41FA5}">
                      <a16:colId xmlns:a16="http://schemas.microsoft.com/office/drawing/2014/main" val="20003"/>
                    </a:ext>
                  </a:extLst>
                </a:gridCol>
              </a:tblGrid>
              <a:tr h="2470237">
                <a:tc>
                  <a:txBody>
                    <a:bodyPr/>
                    <a:lstStyle/>
                    <a:p>
                      <a:pPr algn="l" fontAlgn="b"/>
                      <a:r>
                        <a:rPr lang="en-US" sz="3200" b="1" i="0" u="none" strike="noStrike" dirty="0" smtClean="0">
                          <a:solidFill>
                            <a:srgbClr val="000000"/>
                          </a:solidFill>
                          <a:effectLst/>
                          <a:latin typeface="Calibri"/>
                        </a:rPr>
                        <a:t>Polymer</a:t>
                      </a:r>
                      <a:endParaRPr lang="en-US" sz="32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l" fontAlgn="b"/>
                      <a:r>
                        <a:rPr lang="en-US" sz="3200" b="1" i="0" u="none" strike="noStrike" dirty="0">
                          <a:solidFill>
                            <a:srgbClr val="000000"/>
                          </a:solidFill>
                          <a:effectLst/>
                          <a:latin typeface="Calibri"/>
                        </a:rPr>
                        <a:t>DMAm</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l" fontAlgn="b"/>
                      <a:r>
                        <a:rPr lang="en-US" sz="3200" b="1" i="0" u="none" strike="noStrike" dirty="0">
                          <a:solidFill>
                            <a:srgbClr val="000000"/>
                          </a:solidFill>
                          <a:effectLst/>
                          <a:latin typeface="Calibri"/>
                        </a:rPr>
                        <a:t>OEOA</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l" fontAlgn="b"/>
                      <a:r>
                        <a:rPr lang="en-US" sz="3200" b="1" i="0" u="none" strike="noStrike" dirty="0">
                          <a:solidFill>
                            <a:srgbClr val="000000"/>
                          </a:solidFill>
                          <a:effectLst/>
                          <a:latin typeface="Calibri"/>
                        </a:rPr>
                        <a:t>Weight Ratio DMAm/(OEOA+DMAm)</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0000"/>
                  </a:ext>
                </a:extLst>
              </a:tr>
              <a:tr h="995774">
                <a:tc>
                  <a:txBody>
                    <a:bodyPr/>
                    <a:lstStyle/>
                    <a:p>
                      <a:pPr algn="r" fontAlgn="b"/>
                      <a:r>
                        <a:rPr lang="cs-CZ" sz="3200" b="1" i="0" u="none" strike="noStrike" dirty="0" smtClean="0">
                          <a:solidFill>
                            <a:srgbClr val="000000"/>
                          </a:solidFill>
                          <a:effectLst/>
                          <a:latin typeface="Calibri"/>
                        </a:rPr>
                        <a:t>30DMAm-b-35OEOA</a:t>
                      </a:r>
                      <a:endParaRPr lang="cs-CZ" sz="32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en-US" sz="3200" b="0" i="0" u="none" strike="noStrike" dirty="0">
                          <a:solidFill>
                            <a:srgbClr val="000000"/>
                          </a:solidFill>
                          <a:effectLst/>
                          <a:latin typeface="Calibri"/>
                        </a:rPr>
                        <a:t>30</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en-US" sz="3200" b="0" i="0" u="none" strike="noStrike" dirty="0">
                          <a:solidFill>
                            <a:srgbClr val="000000"/>
                          </a:solidFill>
                          <a:effectLst/>
                          <a:latin typeface="Calibri"/>
                        </a:rPr>
                        <a:t>35</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nb-NO" sz="3200" b="0" i="0" u="none" strike="noStrike" dirty="0">
                          <a:solidFill>
                            <a:srgbClr val="000000"/>
                          </a:solidFill>
                          <a:effectLst/>
                          <a:latin typeface="Calibri"/>
                        </a:rPr>
                        <a:t>0.15</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0001"/>
                  </a:ext>
                </a:extLst>
              </a:tr>
              <a:tr h="995774">
                <a:tc>
                  <a:txBody>
                    <a:bodyPr/>
                    <a:lstStyle/>
                    <a:p>
                      <a:pPr algn="r" fontAlgn="b"/>
                      <a:r>
                        <a:rPr lang="is-IS" sz="3200" b="1" i="0" u="none" strike="noStrike" dirty="0" smtClean="0">
                          <a:solidFill>
                            <a:srgbClr val="000000"/>
                          </a:solidFill>
                          <a:effectLst/>
                          <a:latin typeface="Calibri"/>
                        </a:rPr>
                        <a:t>50DMAm-b-25OEOA</a:t>
                      </a:r>
                      <a:endParaRPr lang="is-IS" sz="32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en-US" sz="3200" b="0" i="0" u="none" strike="noStrike" dirty="0">
                          <a:solidFill>
                            <a:srgbClr val="000000"/>
                          </a:solidFill>
                          <a:effectLst/>
                          <a:latin typeface="Calibri"/>
                        </a:rPr>
                        <a:t>50</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is-IS" sz="3200" b="0" i="0" u="none" strike="noStrike" dirty="0">
                          <a:solidFill>
                            <a:srgbClr val="000000"/>
                          </a:solidFill>
                          <a:effectLst/>
                          <a:latin typeface="Calibri"/>
                        </a:rPr>
                        <a:t>25</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nb-NO" sz="3200" b="0" i="0" u="none" strike="noStrike" dirty="0">
                          <a:solidFill>
                            <a:srgbClr val="000000"/>
                          </a:solidFill>
                          <a:effectLst/>
                          <a:latin typeface="Calibri"/>
                        </a:rPr>
                        <a:t>0.29</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0002"/>
                  </a:ext>
                </a:extLst>
              </a:tr>
              <a:tr h="1487262">
                <a:tc>
                  <a:txBody>
                    <a:bodyPr/>
                    <a:lstStyle/>
                    <a:p>
                      <a:pPr marL="0" marR="0" indent="0" algn="r" defTabSz="4389120" rtl="0" eaLnBrk="1" fontAlgn="b" latinLnBrk="0" hangingPunct="1">
                        <a:lnSpc>
                          <a:spcPct val="100000"/>
                        </a:lnSpc>
                        <a:spcBef>
                          <a:spcPts val="0"/>
                        </a:spcBef>
                        <a:spcAft>
                          <a:spcPts val="0"/>
                        </a:spcAft>
                        <a:buClrTx/>
                        <a:buSzTx/>
                        <a:buFontTx/>
                        <a:buNone/>
                        <a:tabLst/>
                        <a:defRPr/>
                      </a:pPr>
                      <a:r>
                        <a:rPr lang="cs-CZ" sz="3200" b="1" i="0" u="none" strike="noStrike" dirty="0" smtClean="0">
                          <a:solidFill>
                            <a:srgbClr val="000000"/>
                          </a:solidFill>
                          <a:effectLst/>
                          <a:latin typeface="+mn-lt"/>
                        </a:rPr>
                        <a:t>30DMAm-r-35OEOA</a:t>
                      </a:r>
                    </a:p>
                    <a:p>
                      <a:pPr algn="r" fontAlgn="b"/>
                      <a:endParaRPr lang="is-IS" sz="32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en-US" sz="3200" b="0" i="0" u="none" strike="noStrike" dirty="0">
                          <a:solidFill>
                            <a:srgbClr val="000000"/>
                          </a:solidFill>
                          <a:effectLst/>
                          <a:latin typeface="Calibri"/>
                        </a:rPr>
                        <a:t>30</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en-US" sz="3200" b="0" i="0" u="none" strike="noStrike" dirty="0">
                          <a:solidFill>
                            <a:srgbClr val="000000"/>
                          </a:solidFill>
                          <a:effectLst/>
                          <a:latin typeface="Calibri"/>
                        </a:rPr>
                        <a:t>35</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nb-NO" sz="3200" b="0" i="0" u="none" strike="noStrike" dirty="0">
                          <a:solidFill>
                            <a:srgbClr val="000000"/>
                          </a:solidFill>
                          <a:effectLst/>
                          <a:latin typeface="Calibri"/>
                        </a:rPr>
                        <a:t>0.15</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0003"/>
                  </a:ext>
                </a:extLst>
              </a:tr>
              <a:tr h="1487262">
                <a:tc>
                  <a:txBody>
                    <a:bodyPr/>
                    <a:lstStyle/>
                    <a:p>
                      <a:pPr marL="0" marR="0" indent="0" algn="r" defTabSz="4389120" rtl="0" eaLnBrk="1" fontAlgn="b" latinLnBrk="0" hangingPunct="1">
                        <a:lnSpc>
                          <a:spcPct val="100000"/>
                        </a:lnSpc>
                        <a:spcBef>
                          <a:spcPts val="0"/>
                        </a:spcBef>
                        <a:spcAft>
                          <a:spcPts val="0"/>
                        </a:spcAft>
                        <a:buClrTx/>
                        <a:buSzTx/>
                        <a:buFontTx/>
                        <a:buNone/>
                        <a:tabLst/>
                        <a:defRPr/>
                      </a:pPr>
                      <a:r>
                        <a:rPr lang="is-IS" sz="3200" b="1" i="0" u="none" strike="noStrike" dirty="0" smtClean="0">
                          <a:solidFill>
                            <a:srgbClr val="000000"/>
                          </a:solidFill>
                          <a:effectLst/>
                          <a:latin typeface="+mn-lt"/>
                        </a:rPr>
                        <a:t>50DMAm-r-25OEOA</a:t>
                      </a:r>
                    </a:p>
                    <a:p>
                      <a:pPr algn="r" fontAlgn="b"/>
                      <a:endParaRPr lang="is-IS" sz="32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en-US" sz="3200" b="0" i="0" u="none" strike="noStrike" dirty="0">
                          <a:solidFill>
                            <a:srgbClr val="000000"/>
                          </a:solidFill>
                          <a:effectLst/>
                          <a:latin typeface="Calibri"/>
                        </a:rPr>
                        <a:t>50</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is-IS" sz="3200" b="0" i="0" u="none" strike="noStrike">
                          <a:solidFill>
                            <a:srgbClr val="000000"/>
                          </a:solidFill>
                          <a:effectLst/>
                          <a:latin typeface="Calibri"/>
                        </a:rPr>
                        <a:t>25</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tc>
                  <a:txBody>
                    <a:bodyPr/>
                    <a:lstStyle/>
                    <a:p>
                      <a:pPr algn="r" fontAlgn="b"/>
                      <a:r>
                        <a:rPr lang="nb-NO" sz="3200" b="0" i="0" u="none" strike="noStrike" dirty="0">
                          <a:solidFill>
                            <a:srgbClr val="000000"/>
                          </a:solidFill>
                          <a:effectLst/>
                          <a:latin typeface="Calibri"/>
                        </a:rPr>
                        <a:t>0.29</a:t>
                      </a: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75" name="TextBox 74"/>
          <p:cNvSpPr txBox="1"/>
          <p:nvPr/>
        </p:nvSpPr>
        <p:spPr>
          <a:xfrm>
            <a:off x="36825226" y="13496304"/>
            <a:ext cx="4181589" cy="1569660"/>
          </a:xfrm>
          <a:prstGeom prst="rect">
            <a:avLst/>
          </a:prstGeom>
          <a:noFill/>
        </p:spPr>
        <p:txBody>
          <a:bodyPr wrap="square" rtlCol="0">
            <a:spAutoFit/>
          </a:bodyPr>
          <a:lstStyle/>
          <a:p>
            <a:r>
              <a:rPr lang="en-US" sz="3200" i="1" dirty="0" smtClean="0"/>
              <a:t>Graph 5: Direct Detect Raw Data of polymer 50DMAm-b-25OEOA</a:t>
            </a:r>
            <a:endParaRPr lang="en-US" sz="3200" i="1" dirty="0"/>
          </a:p>
        </p:txBody>
      </p:sp>
      <p:pic>
        <p:nvPicPr>
          <p:cNvPr id="230" name="Picture 229"/>
          <p:cNvPicPr>
            <a:picLocks noChangeAspect="1"/>
          </p:cNvPicPr>
          <p:nvPr/>
        </p:nvPicPr>
        <p:blipFill rotWithShape="1">
          <a:blip r:embed="rId8"/>
          <a:srcRect t="14885" b="14269"/>
          <a:stretch/>
        </p:blipFill>
        <p:spPr>
          <a:xfrm>
            <a:off x="9006120" y="12954000"/>
            <a:ext cx="5508992" cy="8086989"/>
          </a:xfrm>
          <a:prstGeom prst="rect">
            <a:avLst/>
          </a:prstGeom>
        </p:spPr>
      </p:pic>
      <p:sp>
        <p:nvSpPr>
          <p:cNvPr id="231" name="TextBox 230"/>
          <p:cNvSpPr txBox="1"/>
          <p:nvPr/>
        </p:nvSpPr>
        <p:spPr>
          <a:xfrm>
            <a:off x="9880941" y="21344453"/>
            <a:ext cx="3933791" cy="1077218"/>
          </a:xfrm>
          <a:prstGeom prst="rect">
            <a:avLst/>
          </a:prstGeom>
          <a:noFill/>
        </p:spPr>
        <p:txBody>
          <a:bodyPr wrap="square" rtlCol="0">
            <a:spAutoFit/>
          </a:bodyPr>
          <a:lstStyle/>
          <a:p>
            <a:r>
              <a:rPr lang="en-US" sz="3200" i="1" dirty="0" smtClean="0"/>
              <a:t>Figure 2: Direct Detect Spectrometer Device</a:t>
            </a:r>
            <a:endParaRPr lang="en-US" sz="3200" i="1" dirty="0"/>
          </a:p>
        </p:txBody>
      </p:sp>
      <p:sp>
        <p:nvSpPr>
          <p:cNvPr id="80" name="TextBox 79"/>
          <p:cNvSpPr txBox="1"/>
          <p:nvPr/>
        </p:nvSpPr>
        <p:spPr>
          <a:xfrm>
            <a:off x="1506152" y="22259326"/>
            <a:ext cx="6883400" cy="1077218"/>
          </a:xfrm>
          <a:prstGeom prst="rect">
            <a:avLst/>
          </a:prstGeom>
          <a:noFill/>
        </p:spPr>
        <p:txBody>
          <a:bodyPr wrap="square" rtlCol="0">
            <a:spAutoFit/>
          </a:bodyPr>
          <a:lstStyle/>
          <a:p>
            <a:pPr algn="ctr"/>
            <a:r>
              <a:rPr lang="en-US" sz="3200" i="1" dirty="0" smtClean="0">
                <a:solidFill>
                  <a:srgbClr val="000000"/>
                </a:solidFill>
              </a:rPr>
              <a:t>Figure </a:t>
            </a:r>
            <a:r>
              <a:rPr lang="en-US" sz="3200" i="1" dirty="0">
                <a:solidFill>
                  <a:srgbClr val="000000"/>
                </a:solidFill>
              </a:rPr>
              <a:t>1</a:t>
            </a:r>
            <a:r>
              <a:rPr lang="en-US" sz="3200" i="1" dirty="0" smtClean="0">
                <a:solidFill>
                  <a:srgbClr val="000000"/>
                </a:solidFill>
              </a:rPr>
              <a:t>: Monomer and Polymer Structures </a:t>
            </a:r>
            <a:endParaRPr lang="en-US" sz="3200" i="1" dirty="0">
              <a:solidFill>
                <a:srgbClr val="0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615069875"/>
              </p:ext>
            </p:extLst>
          </p:nvPr>
        </p:nvGraphicFramePr>
        <p:xfrm>
          <a:off x="29395020" y="6785506"/>
          <a:ext cx="4928498" cy="8326609"/>
        </p:xfrm>
        <a:graphic>
          <a:graphicData uri="http://schemas.openxmlformats.org/drawingml/2006/table">
            <a:tbl>
              <a:tblPr>
                <a:tableStyleId>{69CF1AB2-1976-4502-BF36-3FF5EA218861}</a:tableStyleId>
              </a:tblPr>
              <a:tblGrid>
                <a:gridCol w="1736411">
                  <a:extLst>
                    <a:ext uri="{9D8B030D-6E8A-4147-A177-3AD203B41FA5}">
                      <a16:colId xmlns:a16="http://schemas.microsoft.com/office/drawing/2014/main" val="20000"/>
                    </a:ext>
                  </a:extLst>
                </a:gridCol>
                <a:gridCol w="1613205">
                  <a:extLst>
                    <a:ext uri="{9D8B030D-6E8A-4147-A177-3AD203B41FA5}">
                      <a16:colId xmlns:a16="http://schemas.microsoft.com/office/drawing/2014/main" val="20001"/>
                    </a:ext>
                  </a:extLst>
                </a:gridCol>
                <a:gridCol w="1578882">
                  <a:extLst>
                    <a:ext uri="{9D8B030D-6E8A-4147-A177-3AD203B41FA5}">
                      <a16:colId xmlns:a16="http://schemas.microsoft.com/office/drawing/2014/main" val="20002"/>
                    </a:ext>
                  </a:extLst>
                </a:gridCol>
              </a:tblGrid>
              <a:tr h="1278109">
                <a:tc>
                  <a:txBody>
                    <a:bodyPr/>
                    <a:lstStyle/>
                    <a:p>
                      <a:pPr algn="l" fontAlgn="b"/>
                      <a:endParaRPr lang="en-US" sz="30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l" fontAlgn="b"/>
                      <a:r>
                        <a:rPr lang="en-US" sz="3000" b="1" u="none" strike="noStrike" dirty="0" smtClean="0">
                          <a:effectLst/>
                        </a:rPr>
                        <a:t>Theor.</a:t>
                      </a:r>
                    </a:p>
                    <a:p>
                      <a:pPr algn="l" fontAlgn="b"/>
                      <a:r>
                        <a:rPr lang="en-US" sz="3000" b="1" i="0" u="none" strike="noStrike" dirty="0" smtClean="0">
                          <a:solidFill>
                            <a:srgbClr val="000000"/>
                          </a:solidFill>
                          <a:effectLst/>
                          <a:latin typeface="Calibri"/>
                        </a:rPr>
                        <a:t>Concen.</a:t>
                      </a:r>
                      <a:endParaRPr lang="en-US" sz="30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l" fontAlgn="b"/>
                      <a:r>
                        <a:rPr lang="en-US" sz="3000" b="1" u="none" strike="noStrike" dirty="0" smtClean="0">
                          <a:effectLst/>
                        </a:rPr>
                        <a:t>Exp.</a:t>
                      </a:r>
                    </a:p>
                    <a:p>
                      <a:pPr algn="l" fontAlgn="b"/>
                      <a:r>
                        <a:rPr lang="en-US" sz="3000" b="1" i="0" u="none" strike="noStrike" dirty="0" smtClean="0">
                          <a:solidFill>
                            <a:srgbClr val="000000"/>
                          </a:solidFill>
                          <a:effectLst/>
                          <a:latin typeface="Calibri"/>
                        </a:rPr>
                        <a:t>Concen.</a:t>
                      </a:r>
                      <a:endParaRPr lang="en-US" sz="3000" b="1"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33854">
                <a:tc>
                  <a:txBody>
                    <a:bodyPr/>
                    <a:lstStyle/>
                    <a:p>
                      <a:pPr algn="l" fontAlgn="b"/>
                      <a:r>
                        <a:rPr lang="fi-FI" sz="3000" b="0" i="0" u="none" strike="noStrike" dirty="0" smtClean="0">
                          <a:solidFill>
                            <a:schemeClr val="dk1"/>
                          </a:solidFill>
                          <a:effectLst/>
                          <a:latin typeface="+mn-lt"/>
                        </a:rPr>
                        <a:t>200DMAm</a:t>
                      </a:r>
                      <a:endParaRPr lang="fi-FI"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7</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5.6</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3</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000" u="none" strike="noStrike" dirty="0" smtClean="0">
                          <a:effectLst/>
                        </a:rPr>
                        <a:t>2.5</a:t>
                      </a:r>
                      <a:endParaRPr lang="hr-HR"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1</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0.65</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33854">
                <a:tc>
                  <a:txBody>
                    <a:bodyPr/>
                    <a:lstStyle/>
                    <a:p>
                      <a:pPr algn="l" fontAlgn="b"/>
                      <a:r>
                        <a:rPr lang="fi-FI" sz="3000" b="0" i="0" u="none" strike="noStrike" dirty="0" smtClean="0">
                          <a:solidFill>
                            <a:schemeClr val="dk1"/>
                          </a:solidFill>
                          <a:effectLst/>
                          <a:latin typeface="+mn-lt"/>
                        </a:rPr>
                        <a:t>50DMAm</a:t>
                      </a:r>
                      <a:endParaRPr lang="fi-FI"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7</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000" u="none" strike="noStrike" dirty="0" smtClean="0">
                          <a:effectLst/>
                        </a:rPr>
                        <a:t>6.1</a:t>
                      </a:r>
                      <a:endParaRPr lang="hr-HR"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3</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000" u="none" strike="noStrike" dirty="0" smtClean="0">
                          <a:effectLst/>
                        </a:rPr>
                        <a:t>2.9</a:t>
                      </a:r>
                      <a:endParaRPr lang="hr-HR"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1</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0.56</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433854">
                <a:tc>
                  <a:txBody>
                    <a:bodyPr/>
                    <a:lstStyle/>
                    <a:p>
                      <a:pPr algn="l" fontAlgn="b"/>
                      <a:r>
                        <a:rPr lang="fi-FI" sz="3000" b="0" i="0" u="none" strike="noStrike" dirty="0" smtClean="0">
                          <a:solidFill>
                            <a:schemeClr val="dk1"/>
                          </a:solidFill>
                          <a:effectLst/>
                          <a:latin typeface="+mn-lt"/>
                        </a:rPr>
                        <a:t>100Nipam</a:t>
                      </a:r>
                      <a:endParaRPr lang="fi-FI"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7</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5.0</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3</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2.8</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1</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0.90</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433854">
                <a:tc>
                  <a:txBody>
                    <a:bodyPr/>
                    <a:lstStyle/>
                    <a:p>
                      <a:pPr algn="l" fontAlgn="b"/>
                      <a:r>
                        <a:rPr lang="fi-FI" sz="3000" b="0" i="0" u="none" strike="noStrike" dirty="0" smtClean="0">
                          <a:solidFill>
                            <a:schemeClr val="dk1"/>
                          </a:solidFill>
                          <a:effectLst/>
                          <a:latin typeface="+mn-lt"/>
                        </a:rPr>
                        <a:t>100OEOA</a:t>
                      </a:r>
                      <a:endParaRPr lang="fi-FI"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7</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0</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3</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0</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1</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0</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433854">
                <a:tc>
                  <a:txBody>
                    <a:bodyPr/>
                    <a:lstStyle/>
                    <a:p>
                      <a:pPr algn="l" fontAlgn="b"/>
                      <a:r>
                        <a:rPr lang="fi-FI" sz="3000" b="0" i="0" u="none" strike="noStrike" dirty="0" smtClean="0">
                          <a:solidFill>
                            <a:schemeClr val="dk1"/>
                          </a:solidFill>
                          <a:effectLst/>
                          <a:latin typeface="+mn-lt"/>
                        </a:rPr>
                        <a:t>100DMAm</a:t>
                      </a:r>
                      <a:endParaRPr lang="fi-FI"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7</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fi-FI" sz="3000" u="none" strike="noStrike" dirty="0" smtClean="0">
                          <a:effectLst/>
                        </a:rPr>
                        <a:t>6.9</a:t>
                      </a:r>
                      <a:endParaRPr lang="fi-FI"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3</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hr-HR" sz="3000" u="none" strike="noStrike" dirty="0">
                          <a:effectLst/>
                        </a:rPr>
                        <a:t>2.9</a:t>
                      </a:r>
                      <a:endParaRPr lang="hr-HR"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433854">
                <a:tc>
                  <a:txBody>
                    <a:bodyPr/>
                    <a:lstStyle/>
                    <a:p>
                      <a:pPr algn="l" fontAlgn="b"/>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en-US" sz="3000" u="none" strike="noStrike" dirty="0">
                          <a:effectLst/>
                        </a:rPr>
                        <a:t>1</a:t>
                      </a:r>
                      <a:endParaRPr lang="en-US"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tc>
                  <a:txBody>
                    <a:bodyPr/>
                    <a:lstStyle/>
                    <a:p>
                      <a:pPr algn="r" fontAlgn="b"/>
                      <a:r>
                        <a:rPr lang="nb-NO" sz="3000" u="none" strike="noStrike" dirty="0" smtClean="0">
                          <a:effectLst/>
                        </a:rPr>
                        <a:t>0.92</a:t>
                      </a:r>
                      <a:endParaRPr lang="nb-NO" sz="3000" b="0" i="0" u="none" strike="noStrike" dirty="0">
                        <a:solidFill>
                          <a:srgbClr val="000000"/>
                        </a:solidFill>
                        <a:effectLst/>
                        <a:latin typeface="Calibri"/>
                      </a:endParaRPr>
                    </a:p>
                  </a:txBody>
                  <a:tcPr marL="12700" marR="12700" marT="12700" marB="0" anchor="b">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bl>
          </a:graphicData>
        </a:graphic>
      </p:graphicFrame>
      <p:pic>
        <p:nvPicPr>
          <p:cNvPr id="14" name="Picture 13" descr="Screen Shot 2016-03-07 at 5.28.43 PM.png"/>
          <p:cNvPicPr>
            <a:picLocks noChangeAspect="1"/>
          </p:cNvPicPr>
          <p:nvPr/>
        </p:nvPicPr>
        <p:blipFill rotWithShape="1">
          <a:blip r:embed="rId9">
            <a:extLst>
              <a:ext uri="{28A0092B-C50C-407E-A947-70E740481C1C}">
                <a14:useLocalDpi xmlns:a14="http://schemas.microsoft.com/office/drawing/2010/main" val="0"/>
              </a:ext>
            </a:extLst>
          </a:blip>
          <a:srcRect l="5574" t="7390" r="10809" b="4724"/>
          <a:stretch/>
        </p:blipFill>
        <p:spPr>
          <a:xfrm>
            <a:off x="34492219" y="6845415"/>
            <a:ext cx="7881220" cy="6718185"/>
          </a:xfrm>
          <a:prstGeom prst="rect">
            <a:avLst/>
          </a:prstGeom>
        </p:spPr>
      </p:pic>
      <p:sp>
        <p:nvSpPr>
          <p:cNvPr id="65" name="TextBox 64"/>
          <p:cNvSpPr txBox="1"/>
          <p:nvPr/>
        </p:nvSpPr>
        <p:spPr>
          <a:xfrm>
            <a:off x="29277948" y="15060117"/>
            <a:ext cx="7182551" cy="584776"/>
          </a:xfrm>
          <a:prstGeom prst="rect">
            <a:avLst/>
          </a:prstGeom>
          <a:noFill/>
        </p:spPr>
        <p:txBody>
          <a:bodyPr wrap="square" rtlCol="0">
            <a:spAutoFit/>
          </a:bodyPr>
          <a:lstStyle/>
          <a:p>
            <a:r>
              <a:rPr lang="en-US" sz="3200" i="1" dirty="0" smtClean="0"/>
              <a:t>Table </a:t>
            </a:r>
            <a:r>
              <a:rPr lang="en-US" sz="3200" i="1" dirty="0"/>
              <a:t>2</a:t>
            </a:r>
            <a:r>
              <a:rPr lang="en-US" sz="3200" i="1" dirty="0" smtClean="0"/>
              <a:t>: Concentrations of </a:t>
            </a:r>
            <a:r>
              <a:rPr lang="en-US" sz="3200" i="1" dirty="0"/>
              <a:t>H</a:t>
            </a:r>
            <a:r>
              <a:rPr lang="en-US" sz="3200" i="1" dirty="0" smtClean="0"/>
              <a:t>omopolymers</a:t>
            </a:r>
            <a:endParaRPr lang="en-US" sz="3200" i="1" dirty="0"/>
          </a:p>
        </p:txBody>
      </p:sp>
      <p:sp>
        <p:nvSpPr>
          <p:cNvPr id="66" name="TextBox 65"/>
          <p:cNvSpPr txBox="1"/>
          <p:nvPr/>
        </p:nvSpPr>
        <p:spPr>
          <a:xfrm>
            <a:off x="36904637" y="22172849"/>
            <a:ext cx="5322825" cy="1892826"/>
          </a:xfrm>
          <a:prstGeom prst="rect">
            <a:avLst/>
          </a:prstGeom>
          <a:noFill/>
        </p:spPr>
        <p:txBody>
          <a:bodyPr wrap="square" rtlCol="0">
            <a:spAutoFit/>
          </a:bodyPr>
          <a:lstStyle/>
          <a:p>
            <a:pPr fontAlgn="b"/>
            <a:r>
              <a:rPr lang="en-US" sz="3100" i="1" dirty="0" smtClean="0">
                <a:solidFill>
                  <a:srgbClr val="000000"/>
                </a:solidFill>
              </a:rPr>
              <a:t>Graph 6: Polymers 30DMAm-</a:t>
            </a:r>
            <a:r>
              <a:rPr lang="en-US" sz="3100" i="1" dirty="0">
                <a:solidFill>
                  <a:srgbClr val="000000"/>
                </a:solidFill>
              </a:rPr>
              <a:t>b</a:t>
            </a:r>
            <a:r>
              <a:rPr lang="en-US" sz="3100" i="1" dirty="0" smtClean="0">
                <a:solidFill>
                  <a:srgbClr val="000000"/>
                </a:solidFill>
              </a:rPr>
              <a:t>-35OEOA and 50DMAm-</a:t>
            </a:r>
            <a:r>
              <a:rPr lang="en-US" sz="3100" i="1" dirty="0">
                <a:solidFill>
                  <a:srgbClr val="000000"/>
                </a:solidFill>
              </a:rPr>
              <a:t>b</a:t>
            </a:r>
            <a:r>
              <a:rPr lang="en-US" sz="3100" i="1" dirty="0" smtClean="0">
                <a:solidFill>
                  <a:srgbClr val="000000"/>
                </a:solidFill>
              </a:rPr>
              <a:t>-25OEOA Concentration on DD</a:t>
            </a:r>
          </a:p>
          <a:p>
            <a:pPr fontAlgn="b"/>
            <a:r>
              <a:rPr lang="en-US" sz="2400" i="1" dirty="0" smtClean="0">
                <a:solidFill>
                  <a:srgbClr val="000000"/>
                </a:solidFill>
              </a:rPr>
              <a:t>(Compared to Theoretical Concentration)</a:t>
            </a:r>
          </a:p>
        </p:txBody>
      </p:sp>
      <p:pic>
        <p:nvPicPr>
          <p:cNvPr id="19" name="Picture 18" descr="Screen Shot 2016-03-08 at 10.16.24 AM.png"/>
          <p:cNvPicPr>
            <a:picLocks noChangeAspect="1"/>
          </p:cNvPicPr>
          <p:nvPr/>
        </p:nvPicPr>
        <p:blipFill rotWithShape="1">
          <a:blip r:embed="rId10">
            <a:extLst>
              <a:ext uri="{28A0092B-C50C-407E-A947-70E740481C1C}">
                <a14:useLocalDpi xmlns:a14="http://schemas.microsoft.com/office/drawing/2010/main" val="0"/>
              </a:ext>
            </a:extLst>
          </a:blip>
          <a:srcRect l="7772" t="3699" r="10359" b="6026"/>
          <a:stretch/>
        </p:blipFill>
        <p:spPr>
          <a:xfrm>
            <a:off x="35775820" y="15724538"/>
            <a:ext cx="6709705" cy="6623645"/>
          </a:xfrm>
          <a:prstGeom prst="rect">
            <a:avLst/>
          </a:prstGeom>
        </p:spPr>
      </p:pic>
      <p:pic>
        <p:nvPicPr>
          <p:cNvPr id="26" name="Picture 25" descr="Screen Shot 2016-03-08 at 2.13.21 PM.png"/>
          <p:cNvPicPr>
            <a:picLocks noChangeAspect="1"/>
          </p:cNvPicPr>
          <p:nvPr/>
        </p:nvPicPr>
        <p:blipFill rotWithShape="1">
          <a:blip r:embed="rId11">
            <a:extLst>
              <a:ext uri="{28A0092B-C50C-407E-A947-70E740481C1C}">
                <a14:useLocalDpi xmlns:a14="http://schemas.microsoft.com/office/drawing/2010/main" val="0"/>
              </a:ext>
            </a:extLst>
          </a:blip>
          <a:srcRect l="22026" r="25110" b="12296"/>
          <a:stretch/>
        </p:blipFill>
        <p:spPr>
          <a:xfrm>
            <a:off x="1517763" y="12497249"/>
            <a:ext cx="2261156" cy="4267933"/>
          </a:xfrm>
          <a:prstGeom prst="rect">
            <a:avLst/>
          </a:prstGeom>
        </p:spPr>
      </p:pic>
      <p:pic>
        <p:nvPicPr>
          <p:cNvPr id="27" name="Picture 26" descr="Screen Shot 2016-03-08 at 2.13.37 PM.png"/>
          <p:cNvPicPr>
            <a:picLocks noChangeAspect="1"/>
          </p:cNvPicPr>
          <p:nvPr/>
        </p:nvPicPr>
        <p:blipFill rotWithShape="1">
          <a:blip r:embed="rId12">
            <a:extLst>
              <a:ext uri="{28A0092B-C50C-407E-A947-70E740481C1C}">
                <a14:useLocalDpi xmlns:a14="http://schemas.microsoft.com/office/drawing/2010/main" val="0"/>
              </a:ext>
            </a:extLst>
          </a:blip>
          <a:srcRect l="19844" r="22716" b="14809"/>
          <a:stretch/>
        </p:blipFill>
        <p:spPr>
          <a:xfrm>
            <a:off x="4181591" y="12520438"/>
            <a:ext cx="2107413" cy="4243562"/>
          </a:xfrm>
          <a:prstGeom prst="rect">
            <a:avLst/>
          </a:prstGeom>
        </p:spPr>
      </p:pic>
      <p:pic>
        <p:nvPicPr>
          <p:cNvPr id="28" name="Picture 27" descr="Screen Shot 2016-03-08 at 2.13.57 PM.png"/>
          <p:cNvPicPr>
            <a:picLocks noChangeAspect="1"/>
          </p:cNvPicPr>
          <p:nvPr/>
        </p:nvPicPr>
        <p:blipFill rotWithShape="1">
          <a:blip r:embed="rId13">
            <a:extLst>
              <a:ext uri="{28A0092B-C50C-407E-A947-70E740481C1C}">
                <a14:useLocalDpi xmlns:a14="http://schemas.microsoft.com/office/drawing/2010/main" val="0"/>
              </a:ext>
            </a:extLst>
          </a:blip>
          <a:srcRect b="7958"/>
          <a:stretch/>
        </p:blipFill>
        <p:spPr>
          <a:xfrm>
            <a:off x="6245024" y="12324512"/>
            <a:ext cx="2398703" cy="4388688"/>
          </a:xfrm>
          <a:prstGeom prst="rect">
            <a:avLst/>
          </a:prstGeom>
        </p:spPr>
      </p:pic>
      <p:pic>
        <p:nvPicPr>
          <p:cNvPr id="29" name="Picture 28" descr="Screen Shot 2016-03-08 at 2.14.05 PM.png"/>
          <p:cNvPicPr>
            <a:picLocks noChangeAspect="1"/>
          </p:cNvPicPr>
          <p:nvPr/>
        </p:nvPicPr>
        <p:blipFill rotWithShape="1">
          <a:blip r:embed="rId14">
            <a:extLst>
              <a:ext uri="{28A0092B-C50C-407E-A947-70E740481C1C}">
                <a14:useLocalDpi xmlns:a14="http://schemas.microsoft.com/office/drawing/2010/main" val="0"/>
              </a:ext>
            </a:extLst>
          </a:blip>
          <a:srcRect l="24062" t="5035" r="4540"/>
          <a:stretch/>
        </p:blipFill>
        <p:spPr>
          <a:xfrm>
            <a:off x="5257800" y="16922266"/>
            <a:ext cx="3574258" cy="5030382"/>
          </a:xfrm>
          <a:prstGeom prst="rect">
            <a:avLst/>
          </a:prstGeom>
        </p:spPr>
      </p:pic>
      <p:pic>
        <p:nvPicPr>
          <p:cNvPr id="30" name="Picture 29" descr="Screen Shot 2016-03-08 at 2.14.19 PM.png"/>
          <p:cNvPicPr>
            <a:picLocks noChangeAspect="1"/>
          </p:cNvPicPr>
          <p:nvPr/>
        </p:nvPicPr>
        <p:blipFill rotWithShape="1">
          <a:blip r:embed="rId15">
            <a:extLst>
              <a:ext uri="{28A0092B-C50C-407E-A947-70E740481C1C}">
                <a14:useLocalDpi xmlns:a14="http://schemas.microsoft.com/office/drawing/2010/main" val="0"/>
              </a:ext>
            </a:extLst>
          </a:blip>
          <a:srcRect r="8601"/>
          <a:stretch/>
        </p:blipFill>
        <p:spPr>
          <a:xfrm>
            <a:off x="1535634" y="16875822"/>
            <a:ext cx="3747566" cy="5229266"/>
          </a:xfrm>
          <a:prstGeom prst="rect">
            <a:avLst/>
          </a:prstGeom>
        </p:spPr>
      </p:pic>
    </p:spTree>
    <p:extLst>
      <p:ext uri="{BB962C8B-B14F-4D97-AF65-F5344CB8AC3E}">
        <p14:creationId xmlns:p14="http://schemas.microsoft.com/office/powerpoint/2010/main" val="1766709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7228</TotalTime>
  <Words>752</Words>
  <Application>Microsoft Office PowerPoint</Application>
  <PresentationFormat>Custom</PresentationFormat>
  <Paragraphs>122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Lucida Fax</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Brant Center</dc:creator>
  <cp:lastModifiedBy>Johnson, Eric O. Mr.</cp:lastModifiedBy>
  <cp:revision>203</cp:revision>
  <cp:lastPrinted>2016-03-09T03:31:35Z</cp:lastPrinted>
  <dcterms:created xsi:type="dcterms:W3CDTF">2014-03-07T21:27:18Z</dcterms:created>
  <dcterms:modified xsi:type="dcterms:W3CDTF">2016-05-16T15:12:36Z</dcterms:modified>
</cp:coreProperties>
</file>