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7"/>
  </p:notesMasterIdLst>
  <p:sldIdLst>
    <p:sldId id="256" r:id="rId2"/>
    <p:sldId id="257" r:id="rId3"/>
    <p:sldId id="285" r:id="rId4"/>
    <p:sldId id="286" r:id="rId5"/>
    <p:sldId id="287" r:id="rId6"/>
    <p:sldId id="288" r:id="rId7"/>
    <p:sldId id="290" r:id="rId8"/>
    <p:sldId id="259" r:id="rId9"/>
    <p:sldId id="260" r:id="rId10"/>
    <p:sldId id="262" r:id="rId11"/>
    <p:sldId id="289"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93" r:id="rId28"/>
    <p:sldId id="292" r:id="rId29"/>
    <p:sldId id="279" r:id="rId30"/>
    <p:sldId id="294" r:id="rId31"/>
    <p:sldId id="291" r:id="rId32"/>
    <p:sldId id="280" r:id="rId33"/>
    <p:sldId id="281" r:id="rId34"/>
    <p:sldId id="282" r:id="rId35"/>
    <p:sldId id="283" r:id="rId3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041" autoAdjust="0"/>
  </p:normalViewPr>
  <p:slideViewPr>
    <p:cSldViewPr snapToGrid="0">
      <p:cViewPr varScale="1">
        <p:scale>
          <a:sx n="59" d="100"/>
          <a:sy n="59" d="100"/>
        </p:scale>
        <p:origin x="133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D11D19"/>
              </a:solidFill>
              <a:ln w="28575">
                <a:solidFill>
                  <a:schemeClr val="tx1"/>
                </a:solidFill>
              </a:ln>
            </c:spPr>
          </c:dPt>
          <c:dPt>
            <c:idx val="1"/>
            <c:bubble3D val="0"/>
            <c:spPr>
              <a:solidFill>
                <a:srgbClr val="F19F27"/>
              </a:solidFill>
              <a:ln w="28575">
                <a:solidFill>
                  <a:schemeClr val="tx1"/>
                </a:solidFill>
              </a:ln>
            </c:spPr>
          </c:dPt>
          <c:dPt>
            <c:idx val="2"/>
            <c:bubble3D val="0"/>
            <c:explosion val="11"/>
            <c:spPr>
              <a:solidFill>
                <a:srgbClr val="5DB21E"/>
              </a:solidFill>
              <a:ln>
                <a:solidFill>
                  <a:schemeClr val="tx1"/>
                </a:solidFill>
              </a:ln>
            </c:spPr>
          </c:dPt>
          <c:dLbls>
            <c:dLbl>
              <c:idx val="0"/>
              <c:layout>
                <c:manualLayout>
                  <c:x val="-0.17053757417933968"/>
                  <c:y val="8.247749160768629E-2"/>
                </c:manualLayout>
              </c:layout>
              <c:tx>
                <c:rich>
                  <a:bodyPr wrap="square" lIns="38100" tIns="19050" rIns="38100" bIns="19050" anchor="ctr">
                    <a:spAutoFit/>
                  </a:bodyPr>
                  <a:lstStyle/>
                  <a:p>
                    <a:pPr>
                      <a:defRPr baseline="0">
                        <a:solidFill>
                          <a:schemeClr val="bg1"/>
                        </a:solidFill>
                      </a:defRPr>
                    </a:pPr>
                    <a:r>
                      <a:rPr lang="en-US" b="0" baseline="0" dirty="0">
                        <a:solidFill>
                          <a:schemeClr val="bg1"/>
                        </a:solidFill>
                      </a:rPr>
                      <a:t>Very</a:t>
                    </a:r>
                    <a:r>
                      <a:rPr lang="en-US" b="1" baseline="0" dirty="0">
                        <a:solidFill>
                          <a:schemeClr val="bg1"/>
                        </a:solidFill>
                      </a:rPr>
                      <a:t> </a:t>
                    </a:r>
                    <a:r>
                      <a:rPr lang="en-US" b="0" baseline="0" dirty="0">
                        <a:solidFill>
                          <a:schemeClr val="bg1"/>
                        </a:solidFill>
                      </a:rPr>
                      <a:t>significant</a:t>
                    </a:r>
                    <a:r>
                      <a:rPr lang="en-US" b="1" baseline="0" dirty="0">
                        <a:solidFill>
                          <a:schemeClr val="bg1"/>
                        </a:solidFill>
                      </a:rPr>
                      <a:t>
36%</a:t>
                    </a:r>
                  </a:p>
                </c:rich>
              </c:tx>
              <c:spPr>
                <a:noFill/>
                <a:ln>
                  <a:noFill/>
                </a:ln>
                <a:effectLst/>
              </c:spPr>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18340982992416333"/>
                  <c:y val="-0.21579682867480959"/>
                </c:manualLayout>
              </c:layout>
              <c:tx>
                <c:rich>
                  <a:bodyPr wrap="square" lIns="38100" tIns="19050" rIns="38100" bIns="19050" anchor="ctr">
                    <a:spAutoFit/>
                  </a:bodyPr>
                  <a:lstStyle/>
                  <a:p>
                    <a:pPr>
                      <a:defRPr baseline="0">
                        <a:solidFill>
                          <a:schemeClr val="bg1"/>
                        </a:solidFill>
                      </a:defRPr>
                    </a:pPr>
                    <a:r>
                      <a:rPr lang="en-US" b="0" baseline="0" dirty="0">
                        <a:solidFill>
                          <a:schemeClr val="bg1"/>
                        </a:solidFill>
                      </a:rPr>
                      <a:t>Fairly</a:t>
                    </a:r>
                    <a:r>
                      <a:rPr lang="en-US" b="1" baseline="0" dirty="0">
                        <a:solidFill>
                          <a:schemeClr val="bg1"/>
                        </a:solidFill>
                      </a:rPr>
                      <a:t> </a:t>
                    </a:r>
                    <a:r>
                      <a:rPr lang="en-US" b="0" baseline="0" dirty="0">
                        <a:solidFill>
                          <a:schemeClr val="bg1"/>
                        </a:solidFill>
                      </a:rPr>
                      <a:t>significant</a:t>
                    </a:r>
                    <a:r>
                      <a:rPr lang="en-US" b="1" baseline="0" dirty="0">
                        <a:solidFill>
                          <a:schemeClr val="bg1"/>
                        </a:solidFill>
                      </a:rPr>
                      <a:t>
55%</a:t>
                    </a:r>
                  </a:p>
                </c:rich>
              </c:tx>
              <c:spPr>
                <a:noFill/>
                <a:ln>
                  <a:noFill/>
                </a:ln>
                <a:effectLst/>
              </c:spPr>
              <c:showLegendKey val="0"/>
              <c:showVal val="0"/>
              <c:showCatName val="1"/>
              <c:showSerName val="0"/>
              <c:showPercent val="1"/>
              <c:showBubbleSize val="0"/>
              <c:extLst>
                <c:ext xmlns:c15="http://schemas.microsoft.com/office/drawing/2012/chart" uri="{CE6537A1-D6FC-4f65-9D91-7224C49458BB}">
                  <c15:layout/>
                </c:ext>
              </c:extLst>
            </c:dLbl>
            <c:dLbl>
              <c:idx val="2"/>
              <c:delete val="1"/>
              <c:extLst>
                <c:ext xmlns:c15="http://schemas.microsoft.com/office/drawing/2012/chart" uri="{CE6537A1-D6FC-4f65-9D91-7224C49458BB}"/>
              </c:extLst>
            </c:dLbl>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Sheet1!$A$2:$A$4</c:f>
              <c:strCache>
                <c:ptCount val="3"/>
                <c:pt idx="0">
                  <c:v>Very significant</c:v>
                </c:pt>
                <c:pt idx="1">
                  <c:v>Fairly significant</c:v>
                </c:pt>
                <c:pt idx="2">
                  <c:v>Not significant</c:v>
                </c:pt>
              </c:strCache>
            </c:strRef>
          </c:cat>
          <c:val>
            <c:numRef>
              <c:f>Sheet1!$B$2:$B$4</c:f>
              <c:numCache>
                <c:formatCode>General</c:formatCode>
                <c:ptCount val="3"/>
                <c:pt idx="0">
                  <c:v>36.4</c:v>
                </c:pt>
                <c:pt idx="1">
                  <c:v>55</c:v>
                </c:pt>
                <c:pt idx="2">
                  <c:v>8.6</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Column2</c:v>
                </c:pt>
              </c:strCache>
            </c:strRef>
          </c:tx>
          <c:spPr>
            <a:solidFill>
              <a:srgbClr val="D11D19"/>
            </a:solidFill>
          </c:spPr>
          <c:invertIfNegative val="0"/>
          <c:cat>
            <c:strRef>
              <c:f>Sheet1!$A$2</c:f>
              <c:strCache>
                <c:ptCount val="1"/>
                <c:pt idx="0">
                  <c:v>x</c:v>
                </c:pt>
              </c:strCache>
            </c:strRef>
          </c:cat>
          <c:val>
            <c:numRef>
              <c:f>Sheet1!$B$2</c:f>
              <c:numCache>
                <c:formatCode>General</c:formatCode>
                <c:ptCount val="1"/>
                <c:pt idx="0">
                  <c:v>39.700000000000003</c:v>
                </c:pt>
              </c:numCache>
            </c:numRef>
          </c:val>
        </c:ser>
        <c:ser>
          <c:idx val="1"/>
          <c:order val="1"/>
          <c:tx>
            <c:strRef>
              <c:f>Sheet1!$C$1</c:f>
              <c:strCache>
                <c:ptCount val="1"/>
                <c:pt idx="0">
                  <c:v>Column3</c:v>
                </c:pt>
              </c:strCache>
            </c:strRef>
          </c:tx>
          <c:spPr>
            <a:solidFill>
              <a:srgbClr val="CBCBCB"/>
            </a:solidFill>
          </c:spPr>
          <c:invertIfNegative val="0"/>
          <c:cat>
            <c:strRef>
              <c:f>Sheet1!$A$2</c:f>
              <c:strCache>
                <c:ptCount val="1"/>
                <c:pt idx="0">
                  <c:v>x</c:v>
                </c:pt>
              </c:strCache>
            </c:strRef>
          </c:cat>
          <c:val>
            <c:numRef>
              <c:f>Sheet1!$C$2</c:f>
              <c:numCache>
                <c:formatCode>General</c:formatCode>
                <c:ptCount val="1"/>
                <c:pt idx="0">
                  <c:v>60.3</c:v>
                </c:pt>
              </c:numCache>
            </c:numRef>
          </c:val>
        </c:ser>
        <c:dLbls>
          <c:showLegendKey val="0"/>
          <c:showVal val="0"/>
          <c:showCatName val="0"/>
          <c:showSerName val="0"/>
          <c:showPercent val="0"/>
          <c:showBubbleSize val="0"/>
        </c:dLbls>
        <c:gapWidth val="150"/>
        <c:overlap val="100"/>
        <c:axId val="427469488"/>
        <c:axId val="427466744"/>
      </c:barChart>
      <c:catAx>
        <c:axId val="427469488"/>
        <c:scaling>
          <c:orientation val="minMax"/>
        </c:scaling>
        <c:delete val="1"/>
        <c:axPos val="l"/>
        <c:numFmt formatCode="General" sourceLinked="1"/>
        <c:majorTickMark val="out"/>
        <c:minorTickMark val="none"/>
        <c:tickLblPos val="none"/>
        <c:crossAx val="427466744"/>
        <c:crosses val="autoZero"/>
        <c:auto val="1"/>
        <c:lblAlgn val="ctr"/>
        <c:lblOffset val="100"/>
        <c:noMultiLvlLbl val="0"/>
      </c:catAx>
      <c:valAx>
        <c:axId val="427466744"/>
        <c:scaling>
          <c:orientation val="minMax"/>
        </c:scaling>
        <c:delete val="1"/>
        <c:axPos val="b"/>
        <c:numFmt formatCode="0%" sourceLinked="1"/>
        <c:majorTickMark val="out"/>
        <c:minorTickMark val="none"/>
        <c:tickLblPos val="none"/>
        <c:crossAx val="427469488"/>
        <c:crosses val="autoZero"/>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0.40698</cdr:x>
      <cdr:y>0.30769</cdr:y>
    </cdr:from>
    <cdr:to>
      <cdr:x>0.97674</cdr:x>
      <cdr:y>0.73837</cdr:y>
    </cdr:to>
    <cdr:sp macro="" textlink="">
      <cdr:nvSpPr>
        <cdr:cNvPr id="2" name="TextBox 1"/>
        <cdr:cNvSpPr txBox="1"/>
      </cdr:nvSpPr>
      <cdr:spPr>
        <a:xfrm xmlns:a="http://schemas.openxmlformats.org/drawingml/2006/main">
          <a:off x="2520280" y="576064"/>
          <a:ext cx="3528346" cy="80632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2000" b="1" dirty="0" smtClean="0">
              <a:solidFill>
                <a:srgbClr val="D11D19"/>
              </a:solidFill>
            </a:rPr>
            <a:t>39.7% have often experienced problems</a:t>
          </a:r>
          <a:endParaRPr lang="en-GB" sz="2000" b="1" dirty="0">
            <a:solidFill>
              <a:srgbClr val="D11D19"/>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0909592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dirty="0"/>
              <a:t>J</a:t>
            </a:r>
            <a:r>
              <a:rPr lang="en-US" sz="1200" b="0" i="0" u="none" strike="noStrike" cap="none" dirty="0">
                <a:solidFill>
                  <a:schemeClr val="dk1"/>
                </a:solidFill>
                <a:latin typeface="Calibri"/>
                <a:ea typeface="Calibri"/>
                <a:cs typeface="Calibri"/>
                <a:sym typeface="Calibri"/>
              </a:rPr>
              <a:t>ennifer </a:t>
            </a:r>
            <a:r>
              <a:rPr lang="en-US" sz="1200" b="0" i="0" u="none" strike="noStrike" cap="none" dirty="0" err="1">
                <a:solidFill>
                  <a:schemeClr val="dk1"/>
                </a:solidFill>
                <a:latin typeface="Calibri"/>
                <a:ea typeface="Calibri"/>
                <a:cs typeface="Calibri"/>
                <a:sym typeface="Calibri"/>
              </a:rPr>
              <a:t>Bazeley</a:t>
            </a:r>
            <a:r>
              <a:rPr lang="en-US" sz="1200" b="0" i="0" u="none" strike="noStrike" cap="none" dirty="0">
                <a:solidFill>
                  <a:schemeClr val="dk1"/>
                </a:solidFill>
                <a:latin typeface="Calibri"/>
                <a:ea typeface="Calibri"/>
                <a:cs typeface="Calibri"/>
                <a:sym typeface="Calibri"/>
              </a:rPr>
              <a:t> and </a:t>
            </a:r>
            <a:r>
              <a:rPr lang="en-US" sz="1200" b="0" i="0" u="none" strike="noStrike" cap="none" dirty="0" smtClean="0">
                <a:solidFill>
                  <a:schemeClr val="dk1"/>
                </a:solidFill>
                <a:latin typeface="Calibri"/>
                <a:ea typeface="Calibri"/>
                <a:cs typeface="Calibri"/>
                <a:sym typeface="Calibri"/>
              </a:rPr>
              <a:t>I</a:t>
            </a:r>
            <a:r>
              <a:rPr lang="en-US" dirty="0" smtClean="0"/>
              <a:t> </a:t>
            </a:r>
            <a:r>
              <a:rPr lang="en-US" dirty="0"/>
              <a:t>are both</a:t>
            </a:r>
            <a:r>
              <a:rPr lang="en-US" sz="1200" b="0" i="0" u="none" strike="noStrike" cap="none" dirty="0">
                <a:solidFill>
                  <a:schemeClr val="dk1"/>
                </a:solidFill>
                <a:latin typeface="Calibri"/>
                <a:ea typeface="Calibri"/>
                <a:cs typeface="Calibri"/>
                <a:sym typeface="Calibri"/>
              </a:rPr>
              <a:t> members of the Transfer Code of Practice standing committee. </a:t>
            </a:r>
            <a:r>
              <a:rPr lang="en-US" dirty="0"/>
              <a:t>We’re </a:t>
            </a:r>
            <a:r>
              <a:rPr lang="en-US" sz="1200" b="0" i="0" u="none" strike="noStrike" cap="none" dirty="0">
                <a:solidFill>
                  <a:schemeClr val="dk1"/>
                </a:solidFill>
                <a:latin typeface="Calibri"/>
                <a:ea typeface="Calibri"/>
                <a:cs typeface="Calibri"/>
                <a:sym typeface="Calibri"/>
              </a:rPr>
              <a:t>here today to talk about the Transfer Code of Practice, which</a:t>
            </a:r>
            <a:r>
              <a:rPr lang="en-US" dirty="0"/>
              <a:t> </a:t>
            </a:r>
            <a:r>
              <a:rPr lang="en-US" sz="1200" b="0" i="0" u="none" strike="noStrike" cap="none" dirty="0">
                <a:solidFill>
                  <a:schemeClr val="dk1"/>
                </a:solidFill>
                <a:latin typeface="Calibri"/>
                <a:ea typeface="Calibri"/>
                <a:cs typeface="Calibri"/>
                <a:sym typeface="Calibri"/>
              </a:rPr>
              <a:t>is a NISO recommended practice,</a:t>
            </a:r>
            <a:r>
              <a:rPr lang="en-US" dirty="0"/>
              <a:t> and to give some updates on Transfer.</a:t>
            </a:r>
          </a:p>
        </p:txBody>
      </p:sp>
      <p:sp>
        <p:nvSpPr>
          <p:cNvPr id="103" name="Shape 103"/>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0040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r>
              <a:rPr lang="en-US"/>
              <a:t>Elizabeth</a:t>
            </a:r>
          </a:p>
        </p:txBody>
      </p:sp>
      <p:sp>
        <p:nvSpPr>
          <p:cNvPr id="148" name="Shape 148"/>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10</a:t>
            </a:fld>
            <a:endParaRPr lang="en-US"/>
          </a:p>
        </p:txBody>
      </p:sp>
    </p:spTree>
    <p:extLst>
      <p:ext uri="{BB962C8B-B14F-4D97-AF65-F5344CB8AC3E}">
        <p14:creationId xmlns:p14="http://schemas.microsoft.com/office/powerpoint/2010/main" val="3964236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1" name="Shape 16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a:t>Thanks Elizabeth. I’m going to talk about the transfer alerting service, which we refer to as TAS. The URL for TAS is on this slide if you would like to take a look at the site yourself. I’ll be addressing what TAS provides, how to access the information that resides in the TAS database, and some potential workflows for using TAS notifications in your daily work.</a:t>
            </a: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The transfer alerting service is</a:t>
            </a:r>
            <a:r>
              <a:rPr lang="en-US"/>
              <a:t> </a:t>
            </a:r>
            <a:r>
              <a:rPr lang="en-US" sz="1200" b="0" i="0" u="none" strike="noStrike" cap="none">
                <a:solidFill>
                  <a:schemeClr val="dk1"/>
                </a:solidFill>
                <a:latin typeface="Calibri"/>
                <a:ea typeface="Calibri"/>
                <a:cs typeface="Calibri"/>
                <a:sym typeface="Calibri"/>
              </a:rPr>
              <a:t>a database of journal transfer information created by publishers and vendors who submit</a:t>
            </a:r>
            <a:r>
              <a:rPr lang="en-US"/>
              <a:t> journal transfer information for titles they are responsible for.</a:t>
            </a:r>
            <a:r>
              <a:rPr lang="en-US" sz="1200" b="0" i="0" u="none" strike="noStrike" cap="none">
                <a:solidFill>
                  <a:schemeClr val="dk1"/>
                </a:solidFill>
                <a:latin typeface="Calibri"/>
                <a:ea typeface="Calibri"/>
                <a:cs typeface="Calibri"/>
                <a:sym typeface="Calibri"/>
              </a:rPr>
              <a:t> </a:t>
            </a:r>
            <a:r>
              <a:rPr lang="en-US"/>
              <a:t>The database currently includes information about approximately 1,000 transfers made between 2009 and the present. </a:t>
            </a:r>
            <a:r>
              <a:rPr lang="en-US" sz="1200" b="0" i="0" u="none" strike="noStrike" cap="none">
                <a:solidFill>
                  <a:schemeClr val="dk1"/>
                </a:solidFill>
                <a:latin typeface="Calibri"/>
                <a:ea typeface="Calibri"/>
                <a:cs typeface="Calibri"/>
                <a:sym typeface="Calibri"/>
              </a:rPr>
              <a:t>Transfer compliant publishers submit basic metadata about transferring journals to the </a:t>
            </a:r>
            <a:r>
              <a:rPr lang="en-US"/>
              <a:t>TAS database</a:t>
            </a:r>
            <a:r>
              <a:rPr lang="en-US" sz="1200" b="0" i="0" u="none" strike="noStrike" cap="none">
                <a:solidFill>
                  <a:schemeClr val="dk1"/>
                </a:solidFill>
                <a:latin typeface="Calibri"/>
                <a:ea typeface="Calibri"/>
                <a:cs typeface="Calibri"/>
                <a:sym typeface="Calibri"/>
              </a:rPr>
              <a:t>. Submissions can be done through this site on a title by title basis or through a bulk upload process. This metadata is stored in </a:t>
            </a:r>
            <a:r>
              <a:rPr lang="en-US"/>
              <a:t>the TAS database</a:t>
            </a:r>
            <a:r>
              <a:rPr lang="en-US" sz="1200" b="0" i="0" u="none" strike="noStrike" cap="none">
                <a:solidFill>
                  <a:schemeClr val="dk1"/>
                </a:solidFill>
                <a:latin typeface="Calibri"/>
                <a:ea typeface="Calibri"/>
                <a:cs typeface="Calibri"/>
                <a:sym typeface="Calibri"/>
              </a:rPr>
              <a:t> and can be accessed in three ways--through the online data</a:t>
            </a:r>
            <a:r>
              <a:rPr lang="en-US"/>
              <a:t>base, via an RSS feed, or via an email listserv</a:t>
            </a:r>
            <a:r>
              <a:rPr lang="en-US" sz="1200" b="0" i="0" u="none" strike="noStrike" cap="none">
                <a:solidFill>
                  <a:schemeClr val="dk1"/>
                </a:solidFill>
                <a:latin typeface="Calibri"/>
                <a:ea typeface="Calibri"/>
                <a:cs typeface="Calibri"/>
                <a:sym typeface="Calibri"/>
              </a:rPr>
              <a:t>. </a:t>
            </a:r>
            <a:r>
              <a:rPr lang="en-US"/>
              <a:t>The TAS home page displayed on this slide will provide you with links for browsing and searching the database as well as a link to the RSS feed. The link to the TAS listserv is not on this page, but is on NISO’s Transfer home page, and I’ll talk about that in more detail later. </a:t>
            </a:r>
          </a:p>
        </p:txBody>
      </p:sp>
      <p:sp>
        <p:nvSpPr>
          <p:cNvPr id="162" name="Shape 16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84971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9" name="Shape 16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The first and most direct method of accessing transfer notifications is to browse or search the TAS database online.</a:t>
            </a:r>
          </a:p>
          <a:p>
            <a:pPr marL="0" marR="0" lvl="0" indent="0" algn="l" rtl="0">
              <a:spcBef>
                <a:spcPts val="0"/>
              </a:spcBef>
              <a:buSzPct val="25000"/>
              <a:buNone/>
            </a:pPr>
            <a:r>
              <a:rPr lang="en-US"/>
              <a:t>In order to browse s</a:t>
            </a:r>
            <a:r>
              <a:rPr lang="en-US" sz="1200" b="0" i="0" u="none" strike="noStrike" cap="none">
                <a:solidFill>
                  <a:schemeClr val="dk1"/>
                </a:solidFill>
                <a:latin typeface="Calibri"/>
                <a:ea typeface="Calibri"/>
                <a:cs typeface="Calibri"/>
                <a:sym typeface="Calibri"/>
              </a:rPr>
              <a:t>ubmitted </a:t>
            </a:r>
            <a:r>
              <a:rPr lang="en-US"/>
              <a:t>T</a:t>
            </a:r>
            <a:r>
              <a:rPr lang="en-US" sz="1200" b="0" i="0" u="none" strike="noStrike" cap="none">
                <a:solidFill>
                  <a:schemeClr val="dk1"/>
                </a:solidFill>
                <a:latin typeface="Calibri"/>
                <a:ea typeface="Calibri"/>
                <a:cs typeface="Calibri"/>
                <a:sym typeface="Calibri"/>
              </a:rPr>
              <a:t>AS entries in the database, click the </a:t>
            </a:r>
            <a:r>
              <a:rPr lang="en-US"/>
              <a:t>“Transfer Notifications” link, circled in red on this slide. </a:t>
            </a:r>
            <a:r>
              <a:rPr lang="en-US" sz="1200" b="0" i="0" u="none" strike="noStrike" cap="none">
                <a:solidFill>
                  <a:schemeClr val="dk1"/>
                </a:solidFill>
                <a:latin typeface="Calibri"/>
                <a:ea typeface="Calibri"/>
                <a:cs typeface="Calibri"/>
                <a:sym typeface="Calibri"/>
              </a:rPr>
              <a:t>Browsing TAS allows you to see all submitted transfer</a:t>
            </a:r>
            <a:r>
              <a:rPr lang="en-US"/>
              <a:t>s.</a:t>
            </a:r>
            <a:r>
              <a:rPr lang="en-US" sz="1200" b="0" i="0" u="none" strike="noStrike" cap="none">
                <a:solidFill>
                  <a:schemeClr val="dk1"/>
                </a:solidFill>
                <a:latin typeface="Calibri"/>
                <a:ea typeface="Calibri"/>
                <a:cs typeface="Calibri"/>
                <a:sym typeface="Calibri"/>
              </a:rPr>
              <a:t> Viewing options include the ability to limit the date range of transfers, and </a:t>
            </a:r>
            <a:r>
              <a:rPr lang="en-US"/>
              <a:t>to sort </a:t>
            </a:r>
            <a:r>
              <a:rPr lang="en-US" sz="1200" b="0" i="0" u="none" strike="noStrike" cap="none">
                <a:solidFill>
                  <a:schemeClr val="dk1"/>
                </a:solidFill>
                <a:latin typeface="Calibri"/>
                <a:ea typeface="Calibri"/>
                <a:cs typeface="Calibri"/>
                <a:sym typeface="Calibri"/>
              </a:rPr>
              <a:t>transfers by date created, by effective transfer date, or </a:t>
            </a:r>
            <a:r>
              <a:rPr lang="en-US"/>
              <a:t>alphabetically by title</a:t>
            </a:r>
            <a:r>
              <a:rPr lang="en-US" sz="1200" b="0" i="0" u="none" strike="noStrike" cap="none">
                <a:solidFill>
                  <a:schemeClr val="dk1"/>
                </a:solidFill>
                <a:latin typeface="Calibri"/>
                <a:ea typeface="Calibri"/>
                <a:cs typeface="Calibri"/>
                <a:sym typeface="Calibri"/>
              </a:rPr>
              <a:t>. </a:t>
            </a:r>
            <a:r>
              <a:rPr lang="en-US"/>
              <a:t>The browse results screen displays brief entries. C</a:t>
            </a:r>
            <a:r>
              <a:rPr lang="en-US" sz="1200" b="0" i="0" u="none" strike="noStrike" cap="none">
                <a:solidFill>
                  <a:schemeClr val="dk1"/>
                </a:solidFill>
                <a:latin typeface="Calibri"/>
                <a:ea typeface="Calibri"/>
                <a:cs typeface="Calibri"/>
                <a:sym typeface="Calibri"/>
              </a:rPr>
              <a:t>licking on the title link for each entry takes you to </a:t>
            </a:r>
            <a:r>
              <a:rPr lang="en-US"/>
              <a:t>the more </a:t>
            </a:r>
            <a:r>
              <a:rPr lang="en-US" sz="1200" b="0" i="0" u="none" strike="noStrike" cap="none">
                <a:solidFill>
                  <a:schemeClr val="dk1"/>
                </a:solidFill>
                <a:latin typeface="Calibri"/>
                <a:ea typeface="Calibri"/>
                <a:cs typeface="Calibri"/>
                <a:sym typeface="Calibri"/>
              </a:rPr>
              <a:t>detailed entry for the submission</a:t>
            </a:r>
            <a:r>
              <a:rPr lang="en-US"/>
              <a:t>.</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70" name="Shape 17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658340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6" name="Shape 17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This is a typical TAS database record. A t</a:t>
            </a:r>
            <a:r>
              <a:rPr lang="en-US" sz="1200" b="0" i="0" u="none" strike="noStrike" cap="none">
                <a:solidFill>
                  <a:schemeClr val="dk1"/>
                </a:solidFill>
                <a:latin typeface="Calibri"/>
                <a:ea typeface="Calibri"/>
                <a:cs typeface="Calibri"/>
                <a:sym typeface="Calibri"/>
              </a:rPr>
              <a:t>ypical </a:t>
            </a:r>
            <a:r>
              <a:rPr lang="en-US"/>
              <a:t>record</a:t>
            </a:r>
            <a:r>
              <a:rPr lang="en-US" sz="1200" b="0" i="0" u="none" strike="noStrike" cap="none">
                <a:solidFill>
                  <a:schemeClr val="dk1"/>
                </a:solidFill>
                <a:latin typeface="Calibri"/>
                <a:ea typeface="Calibri"/>
                <a:cs typeface="Calibri"/>
                <a:sym typeface="Calibri"/>
              </a:rPr>
              <a:t> for a</a:t>
            </a:r>
            <a:r>
              <a:rPr lang="en-US"/>
              <a:t> transferred journal has 5 sections of information.</a:t>
            </a:r>
          </a:p>
          <a:p>
            <a:pPr marL="0" marR="0" lvl="0" indent="0" algn="l" rtl="0">
              <a:spcBef>
                <a:spcPts val="0"/>
              </a:spcBef>
              <a:buSzPct val="25000"/>
              <a:buNone/>
            </a:pPr>
            <a:r>
              <a:rPr lang="en-US"/>
              <a:t>As you can see, contact information for both the receiving and transferring publishers are provided. These contacts are useful when there are transfer questions that can’t be answered by the information in this database. Entries also indicate whether or not the publishers are Transfer-compliant. </a:t>
            </a:r>
          </a:p>
          <a:p>
            <a:pPr marL="0" marR="0" lvl="0" indent="0" algn="l" rtl="0">
              <a:spcBef>
                <a:spcPts val="0"/>
              </a:spcBef>
              <a:buSzPct val="25000"/>
              <a:buNone/>
            </a:pPr>
            <a:r>
              <a:rPr lang="en-US"/>
              <a:t>Journal information provided includes journal title, the name of the society or publisher of the title, print and online ISSNs, DOIs when available, and the journal’s frequency.</a:t>
            </a:r>
          </a:p>
          <a:p>
            <a:pPr marL="0" marR="0" lvl="0" indent="0" algn="l" rtl="0">
              <a:spcBef>
                <a:spcPts val="0"/>
              </a:spcBef>
              <a:buSzPct val="25000"/>
              <a:buNone/>
            </a:pPr>
            <a:r>
              <a:rPr lang="en-US"/>
              <a:t>The t</a:t>
            </a:r>
            <a:r>
              <a:rPr lang="en-US" sz="1200" b="0" i="0" u="none" strike="noStrike" cap="none">
                <a:solidFill>
                  <a:schemeClr val="dk1"/>
                </a:solidFill>
                <a:latin typeface="Calibri"/>
                <a:ea typeface="Calibri"/>
                <a:cs typeface="Calibri"/>
                <a:sym typeface="Calibri"/>
              </a:rPr>
              <a:t>ransfer details section should include the new URL for the title, the effective date of the transfer, and the first volume or issue affected</a:t>
            </a:r>
            <a:r>
              <a:rPr lang="en-US"/>
              <a:t> by the transfer.</a:t>
            </a:r>
            <a:r>
              <a:rPr lang="en-US" sz="1200" b="0" i="0" u="none" strike="noStrike" cap="none">
                <a:solidFill>
                  <a:schemeClr val="dk1"/>
                </a:solidFill>
                <a:latin typeface="Calibri"/>
                <a:ea typeface="Calibri"/>
                <a:cs typeface="Calibri"/>
                <a:sym typeface="Calibri"/>
              </a:rPr>
              <a:t> </a:t>
            </a:r>
            <a:r>
              <a:rPr lang="en-US"/>
              <a:t>This section also provides a space for publishers to note any special circumstances associated with the transfer. Finally, the perpetual access section should indicate which digital preservation agreements (such as LOCKSS or Portico) the title is covered under as well as the publisher’s perpetual access policies. This section often includes a link to the Keepers Registry, which is an initiative hosted at the University of Edinburgh that monitors archiving arrangements for electronic journals.</a:t>
            </a:r>
          </a:p>
          <a:p>
            <a:pPr marL="0" marR="0" lvl="0" indent="0" algn="l" rtl="0">
              <a:spcBef>
                <a:spcPts val="0"/>
              </a:spcBef>
              <a:buSzPct val="25000"/>
              <a:buNone/>
            </a:pPr>
            <a:r>
              <a:rPr lang="en-US"/>
              <a:t>It’s important to remember when looking at these entries that this information is submitted to the database by publishers and vendors without mediation. The information for any given journal transfer may include more or fewer details than what you see in the example I’ve provided here.</a:t>
            </a:r>
          </a:p>
        </p:txBody>
      </p:sp>
      <p:sp>
        <p:nvSpPr>
          <p:cNvPr id="177" name="Shape 17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66510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3" name="Shape 183"/>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The TAS database is also searchable. Clicking on the “Search Transfers” link (circled in red) takes you to the database search page. Here you can search by title, publisher, or ISSN. Transfer dates can be narrowed by month and year, and you can elect to sort results by relevance (which is the default), by effective transfer date, or alphabetically by title. The search box can accommodate Boolean searching with and, or, and not, as well as phrase searching using quotation marks around a phrase. Wildcard searches are also possible by using an asterisk in place of a letter or letters in a word. Search examples are provided on the site, as you can see.</a:t>
            </a:r>
          </a:p>
          <a:p>
            <a:pPr marL="0" marR="0" lvl="0" indent="0" algn="l" rtl="0">
              <a:spcBef>
                <a:spcPts val="0"/>
              </a:spcBef>
              <a:buSzPct val="25000"/>
              <a:buNone/>
            </a:pPr>
            <a:r>
              <a:rPr lang="en-US"/>
              <a:t>As an example, I performed a phrase search for “oxford university press”.</a:t>
            </a:r>
          </a:p>
          <a:p>
            <a:pPr marL="0" marR="0" lvl="0" indent="0" algn="l" rtl="0">
              <a:spcBef>
                <a:spcPts val="0"/>
              </a:spcBef>
              <a:buSzPct val="25000"/>
              <a:buNone/>
            </a:pPr>
            <a:endParaRPr/>
          </a:p>
        </p:txBody>
      </p:sp>
      <p:sp>
        <p:nvSpPr>
          <p:cNvPr id="184" name="Shape 184"/>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2104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0" name="Shape 190"/>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The database search results list displays the brief entries for each title with “oxford university press” as the receiving or transferring publisher. Like the browse display, I can click on an individual title to view a full entry. Search results also offer an added functionality--from this screen, I can export my search results as a csv file and open it in Excel.</a:t>
            </a:r>
          </a:p>
        </p:txBody>
      </p:sp>
      <p:sp>
        <p:nvSpPr>
          <p:cNvPr id="191" name="Shape 191"/>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80364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7" name="Shape 197"/>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The export feature allows you to download a csv file and create a spreadsheet with all the detailed information from the Transfer entries. This allows you to work on multiple transfers at once rather than on a title by title basis through listserv emails or RSS feeds, which I’m going to talk about shortly. </a:t>
            </a:r>
          </a:p>
          <a:p>
            <a:pPr marL="0" marR="0" lvl="0" indent="0" algn="l" rtl="0">
              <a:spcBef>
                <a:spcPts val="0"/>
              </a:spcBef>
              <a:buSzPct val="25000"/>
              <a:buNone/>
            </a:pPr>
            <a:endParaRPr/>
          </a:p>
        </p:txBody>
      </p:sp>
      <p:sp>
        <p:nvSpPr>
          <p:cNvPr id="198" name="Shape 198"/>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341538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4" name="Shape 20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The second method of accessing TAS notifications is via </a:t>
            </a:r>
            <a:r>
              <a:rPr lang="en-US" sz="1200" b="0" i="0" u="none" strike="noStrike" cap="none">
                <a:solidFill>
                  <a:schemeClr val="dk1"/>
                </a:solidFill>
                <a:latin typeface="Calibri"/>
                <a:ea typeface="Calibri"/>
                <a:cs typeface="Calibri"/>
                <a:sym typeface="Calibri"/>
              </a:rPr>
              <a:t>an RSS feed.</a:t>
            </a:r>
            <a:r>
              <a:rPr lang="en-US"/>
              <a:t> </a:t>
            </a:r>
            <a:r>
              <a:rPr lang="en-US" sz="1200" b="0" i="0" u="none" strike="noStrike" cap="none">
                <a:solidFill>
                  <a:schemeClr val="dk1"/>
                </a:solidFill>
                <a:latin typeface="Calibri"/>
                <a:ea typeface="Calibri"/>
                <a:cs typeface="Calibri"/>
                <a:sym typeface="Calibri"/>
              </a:rPr>
              <a:t>By using the </a:t>
            </a:r>
            <a:r>
              <a:rPr lang="en-US"/>
              <a:t>T</a:t>
            </a:r>
            <a:r>
              <a:rPr lang="en-US" sz="1200" b="0" i="0" u="none" strike="noStrike" cap="none">
                <a:solidFill>
                  <a:schemeClr val="dk1"/>
                </a:solidFill>
                <a:latin typeface="Calibri"/>
                <a:ea typeface="Calibri"/>
                <a:cs typeface="Calibri"/>
                <a:sym typeface="Calibri"/>
              </a:rPr>
              <a:t>AS RSS feed, users who prefer not to browse or search the database manually can have TAS notifications delivered to the feed reader of their choice.</a:t>
            </a:r>
            <a:r>
              <a:rPr lang="en-US"/>
              <a:t> This slide illustrates an </a:t>
            </a:r>
            <a:r>
              <a:rPr lang="en-US" sz="1200" b="0" i="0" u="none" strike="noStrike" cap="none">
                <a:solidFill>
                  <a:schemeClr val="dk1"/>
                </a:solidFill>
                <a:latin typeface="Calibri"/>
                <a:ea typeface="Calibri"/>
                <a:cs typeface="Calibri"/>
                <a:sym typeface="Calibri"/>
              </a:rPr>
              <a:t>example of what Transfer notifications look like when they arrive in my Feedly </a:t>
            </a:r>
            <a:r>
              <a:rPr lang="en-US"/>
              <a:t>feed reader</a:t>
            </a:r>
            <a:r>
              <a:rPr lang="en-US" sz="1200" b="0" i="0" u="none" strike="noStrike" cap="none">
                <a:solidFill>
                  <a:schemeClr val="dk1"/>
                </a:solidFill>
                <a:latin typeface="Calibri"/>
                <a:ea typeface="Calibri"/>
                <a:cs typeface="Calibri"/>
                <a:sym typeface="Calibri"/>
              </a:rPr>
              <a:t>. Feedly is a free RSS reader (with some premium paid options also availa</a:t>
            </a:r>
            <a:r>
              <a:rPr lang="en-US"/>
              <a:t>ble). I like it because I can sign into it via Google, and Miami is a Google apps school. This means that my Feedly account is accessible with my university unique ID and password, which is convenient for me.</a:t>
            </a:r>
          </a:p>
          <a:p>
            <a:pPr marL="0" marR="0" lvl="0" indent="0" algn="l" rtl="0">
              <a:spcBef>
                <a:spcPts val="0"/>
              </a:spcBef>
              <a:buSzPct val="25000"/>
              <a:buNone/>
            </a:pPr>
            <a:r>
              <a:rPr lang="en-US"/>
              <a:t>In most RSS feed readers, you can save, highlight, or bookmark entries that are important to you. So if I subscribed to any of these titles, I would mark them as “saved” in my Feedly account, so that I could easily identify them later.</a:t>
            </a:r>
          </a:p>
        </p:txBody>
      </p:sp>
      <p:sp>
        <p:nvSpPr>
          <p:cNvPr id="205" name="Shape 20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732510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1" name="Shape 211"/>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The RSS entries differ from the TAS database entries we looked at earlier in that clicking on the title doesn’t provide the same detailed view that it does in the TAS database. Instead, the feed reader provides a link to the TAS database site, which is in the center of the slide, circled in red. However, the feed reader does offer you additional options and tools that are not present in the TAS database. If </a:t>
            </a:r>
            <a:r>
              <a:rPr lang="en-US" sz="1200" b="0" i="0" u="none" strike="noStrike" cap="none">
                <a:solidFill>
                  <a:schemeClr val="dk1"/>
                </a:solidFill>
                <a:latin typeface="Calibri"/>
                <a:ea typeface="Calibri"/>
                <a:cs typeface="Calibri"/>
                <a:sym typeface="Calibri"/>
              </a:rPr>
              <a:t>you use tools like Microsoft OneNote or EverNote (</a:t>
            </a:r>
            <a:r>
              <a:rPr lang="en-US"/>
              <a:t>also noted with</a:t>
            </a:r>
            <a:r>
              <a:rPr lang="en-US" sz="1200" b="0" i="0" u="none" strike="noStrike" cap="none">
                <a:solidFill>
                  <a:schemeClr val="dk1"/>
                </a:solidFill>
                <a:latin typeface="Calibri"/>
                <a:ea typeface="Calibri"/>
                <a:cs typeface="Calibri"/>
                <a:sym typeface="Calibri"/>
              </a:rPr>
              <a:t> red), you can </a:t>
            </a:r>
            <a:r>
              <a:rPr lang="en-US"/>
              <a:t>populate </a:t>
            </a:r>
            <a:r>
              <a:rPr lang="en-US" sz="1200" b="0" i="0" u="none" strike="noStrike" cap="none">
                <a:solidFill>
                  <a:schemeClr val="dk1"/>
                </a:solidFill>
                <a:latin typeface="Calibri"/>
                <a:ea typeface="Calibri"/>
                <a:cs typeface="Calibri"/>
                <a:sym typeface="Calibri"/>
              </a:rPr>
              <a:t>this entry to those tool</a:t>
            </a:r>
            <a:r>
              <a:rPr lang="en-US"/>
              <a:t>s directly, via links that you can customize to appear either in the top left of the entry or in the dropdown menu on the right. You can also email this entry to yourself, which would allow you to adopt a workflow through your email’s inbox.</a:t>
            </a:r>
          </a:p>
        </p:txBody>
      </p:sp>
      <p:sp>
        <p:nvSpPr>
          <p:cNvPr id="212" name="Shape 212"/>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88361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8" name="Shape 218"/>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lvl="0" rtl="0">
              <a:spcBef>
                <a:spcPts val="0"/>
              </a:spcBef>
              <a:buClr>
                <a:schemeClr val="dk1"/>
              </a:buClr>
              <a:buSzPct val="25000"/>
              <a:buFont typeface="Calibri"/>
              <a:buNone/>
            </a:pPr>
            <a:r>
              <a:rPr lang="en-US"/>
              <a:t>The third method for accessing transfer notifications is through the Transfer listserv. This is probably the most popular method of accessing notifications because it allows you to receive TAS notifications directly in your email inbox. The listserv alerting service has more than 600 registered recipients, mostly librarians. The simplest way to get to the notification listserv site is to Google Transfer and NISO. The first search result should be the Transfer homepage, which you see on this slide. The link you see with the red arrow appears in the middle of the page and will take you to the listserv site where you can subscribe.</a:t>
            </a:r>
          </a:p>
          <a:p>
            <a:pPr lvl="0" rtl="0">
              <a:spcBef>
                <a:spcPts val="0"/>
              </a:spcBef>
              <a:buClr>
                <a:schemeClr val="dk1"/>
              </a:buClr>
              <a:buSzPct val="25000"/>
              <a:buFont typeface="Arial"/>
              <a:buNone/>
            </a:pPr>
            <a:r>
              <a:rPr lang="en-US"/>
              <a:t>Personally, I like the listserv emails the best because I find that much of my e-resource workflow revolves around my email, and I use a combination of email tools and task manager tools to manage my journal transfers.</a:t>
            </a:r>
          </a:p>
          <a:p>
            <a:pPr lvl="0" rtl="0">
              <a:spcBef>
                <a:spcPts val="0"/>
              </a:spcBef>
              <a:buClr>
                <a:schemeClr val="dk1"/>
              </a:buClr>
              <a:buSzPct val="25000"/>
              <a:buFont typeface="Arial"/>
              <a:buNone/>
            </a:pPr>
            <a:r>
              <a:rPr lang="en-US"/>
              <a:t>If you prefer to get notifications in your inbox, you can sign up for the Transfer listserv and you’ll receive an email like this each time a publisher submits a transfer to the database, or you can elect to receive a “digest” version of the listserv emails. It includes the same information as the RSS feeds and the TAS database entries that I showed you earlier.</a:t>
            </a:r>
          </a:p>
          <a:p>
            <a:pPr lvl="0" rtl="0">
              <a:spcBef>
                <a:spcPts val="0"/>
              </a:spcBef>
              <a:buClr>
                <a:schemeClr val="dk1"/>
              </a:buClr>
              <a:buSzPct val="25000"/>
              <a:buFont typeface="Arial"/>
              <a:buNone/>
            </a:pPr>
            <a:endParaRPr/>
          </a:p>
          <a:p>
            <a:pPr marL="0" marR="0" lvl="0" indent="0" algn="l" rtl="0">
              <a:spcBef>
                <a:spcPts val="0"/>
              </a:spcBef>
              <a:buSzPct val="25000"/>
              <a:buNone/>
            </a:pPr>
            <a:endParaRPr/>
          </a:p>
        </p:txBody>
      </p:sp>
      <p:sp>
        <p:nvSpPr>
          <p:cNvPr id="219" name="Shape 219"/>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66457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1" name="Shape 11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What is Transfer?</a:t>
            </a: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A voluntary code of practice</a:t>
            </a:r>
            <a:r>
              <a:rPr lang="en-US" dirty="0"/>
              <a:t> </a:t>
            </a:r>
            <a:r>
              <a:rPr lang="en-US" sz="1200" b="0" i="0" u="none" strike="noStrike" cap="none" dirty="0">
                <a:solidFill>
                  <a:schemeClr val="dk1"/>
                </a:solidFill>
                <a:latin typeface="Calibri"/>
                <a:ea typeface="Calibri"/>
                <a:cs typeface="Calibri"/>
                <a:sym typeface="Calibri"/>
              </a:rPr>
              <a:t>for journal publishers containing</a:t>
            </a:r>
            <a:r>
              <a:rPr lang="en-US" dirty="0"/>
              <a:t> guidelines</a:t>
            </a:r>
            <a:r>
              <a:rPr lang="en-US" sz="1200" b="0" i="0" u="none" strike="noStrike" cap="none" dirty="0">
                <a:solidFill>
                  <a:schemeClr val="dk1"/>
                </a:solidFill>
                <a:latin typeface="Calibri"/>
                <a:ea typeface="Calibri"/>
                <a:cs typeface="Calibri"/>
                <a:sym typeface="Calibri"/>
              </a:rPr>
              <a:t> for key steps to</a:t>
            </a:r>
            <a:r>
              <a:rPr lang="en-US" dirty="0"/>
              <a:t> take when</a:t>
            </a:r>
            <a:r>
              <a:rPr lang="en-US" sz="1200" b="0" i="0" u="none" strike="noStrike" cap="none" dirty="0">
                <a:solidFill>
                  <a:schemeClr val="dk1"/>
                </a:solidFill>
                <a:latin typeface="Calibri"/>
                <a:ea typeface="Calibri"/>
                <a:cs typeface="Calibri"/>
                <a:sym typeface="Calibri"/>
              </a:rPr>
              <a:t> transferring and receiving </a:t>
            </a:r>
            <a:r>
              <a:rPr lang="en-US" sz="1200" b="0" i="0" u="none" strike="noStrike" cap="none" dirty="0" smtClean="0">
                <a:solidFill>
                  <a:schemeClr val="dk1"/>
                </a:solidFill>
                <a:latin typeface="Calibri"/>
                <a:ea typeface="Calibri"/>
                <a:cs typeface="Calibri"/>
                <a:sym typeface="Calibri"/>
              </a:rPr>
              <a:t>journals.</a:t>
            </a:r>
          </a:p>
          <a:p>
            <a:pPr marL="0" marR="0" lvl="0" indent="0" algn="l" rtl="0">
              <a:lnSpc>
                <a:spcPct val="100000"/>
              </a:lnSpc>
              <a:spcBef>
                <a:spcPts val="0"/>
              </a:spcBef>
              <a:spcAft>
                <a:spcPts val="0"/>
              </a:spcAft>
              <a:buClr>
                <a:schemeClr val="dk1"/>
              </a:buClr>
              <a:buSzPct val="25000"/>
              <a:buFont typeface="Calibri"/>
              <a:buNone/>
            </a:pPr>
            <a:endParaRPr sz="1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dirty="0" smtClean="0">
                <a:solidFill>
                  <a:schemeClr val="dk1"/>
                </a:solidFill>
                <a:latin typeface="Calibri"/>
                <a:ea typeface="Calibri"/>
                <a:cs typeface="Calibri"/>
                <a:sym typeface="Calibri"/>
              </a:rPr>
              <a:t>Transfer </a:t>
            </a:r>
            <a:r>
              <a:rPr lang="en-US" sz="1200" b="0" i="0" u="none" strike="noStrike" cap="none" dirty="0">
                <a:solidFill>
                  <a:schemeClr val="dk1"/>
                </a:solidFill>
                <a:latin typeface="Calibri"/>
                <a:ea typeface="Calibri"/>
                <a:cs typeface="Calibri"/>
                <a:sym typeface="Calibri"/>
              </a:rPr>
              <a:t>is governed by a standing committee which currently includes 9 publishers, 5 librarians and 7 intermediaries. The group is led by two co-chairs, one who is a publisher </a:t>
            </a:r>
            <a:r>
              <a:rPr lang="en-US" sz="1200" b="0" i="0" u="none" strike="noStrike" cap="none" dirty="0" smtClean="0">
                <a:solidFill>
                  <a:schemeClr val="dk1"/>
                </a:solidFill>
                <a:latin typeface="Calibri"/>
                <a:ea typeface="Calibri"/>
                <a:cs typeface="Calibri"/>
                <a:sym typeface="Calibri"/>
              </a:rPr>
              <a:t>(Alison Mitchell of Springer Nature) and </a:t>
            </a:r>
            <a:r>
              <a:rPr lang="en-US" sz="1200" b="0" i="0" u="none" strike="noStrike" cap="none" dirty="0">
                <a:solidFill>
                  <a:schemeClr val="dk1"/>
                </a:solidFill>
                <a:latin typeface="Calibri"/>
                <a:ea typeface="Calibri"/>
                <a:cs typeface="Calibri"/>
                <a:sym typeface="Calibri"/>
              </a:rPr>
              <a:t>one who is a </a:t>
            </a:r>
            <a:r>
              <a:rPr lang="en-US" sz="1200" b="0" i="0" u="none" strike="noStrike" cap="none" dirty="0" smtClean="0">
                <a:solidFill>
                  <a:schemeClr val="dk1"/>
                </a:solidFill>
                <a:latin typeface="Calibri"/>
                <a:ea typeface="Calibri"/>
                <a:cs typeface="Calibri"/>
                <a:sym typeface="Calibri"/>
              </a:rPr>
              <a:t>librarian (myself), </a:t>
            </a:r>
            <a:r>
              <a:rPr lang="en-US" sz="1200" b="0" i="0" u="none" strike="noStrike" cap="none" dirty="0">
                <a:solidFill>
                  <a:schemeClr val="dk1"/>
                </a:solidFill>
                <a:latin typeface="Calibri"/>
                <a:ea typeface="Calibri"/>
                <a:cs typeface="Calibri"/>
                <a:sym typeface="Calibri"/>
              </a:rPr>
              <a:t>and meets every two months.</a:t>
            </a:r>
          </a:p>
          <a:p>
            <a:pPr marL="0" marR="0" lvl="0" indent="0" algn="l" rtl="0">
              <a:lnSpc>
                <a:spcPct val="100000"/>
              </a:lnSpc>
              <a:spcBef>
                <a:spcPts val="0"/>
              </a:spcBef>
              <a:spcAft>
                <a:spcPts val="0"/>
              </a:spcAft>
              <a:buClr>
                <a:schemeClr val="dk1"/>
              </a:buClr>
              <a:buSzPct val="25000"/>
              <a:buFont typeface="Calibri"/>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To date, the Transfer code of practice has more than 60 endorsing publishers, including CUP, Elsevier, NPG, OUP, Springer, T&amp;F, Wiley.</a:t>
            </a: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112" name="Shape 11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618804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5" name="Shape 225"/>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Once you are subscribed to the listserv and you log in here, you can access all of the listserv functions you are probably already familiar with.</a:t>
            </a:r>
          </a:p>
          <a:p>
            <a:pPr marL="0" marR="0" lvl="0" indent="0" algn="l" rtl="0">
              <a:spcBef>
                <a:spcPts val="0"/>
              </a:spcBef>
              <a:buSzPct val="25000"/>
              <a:buNone/>
            </a:pPr>
            <a:r>
              <a:rPr lang="en-US"/>
              <a:t>Here you can change your subscription settings, browse the Transfer notification archives by month, access the RSS Feeds, and search the archives for specific titles or publishers.</a:t>
            </a:r>
          </a:p>
        </p:txBody>
      </p:sp>
      <p:sp>
        <p:nvSpPr>
          <p:cNvPr id="226" name="Shape 226"/>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517068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32" name="Shape 232"/>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lvl="0" rtl="0">
              <a:spcBef>
                <a:spcPts val="0"/>
              </a:spcBef>
              <a:buClr>
                <a:schemeClr val="dk1"/>
              </a:buClr>
              <a:buSzPct val="25000"/>
              <a:buFont typeface="Arial"/>
              <a:buNone/>
            </a:pPr>
            <a:r>
              <a:rPr lang="en-US"/>
              <a:t>As I mentioned earlier, the listserv emails are my preferred method of accessing Transfer notifications. I route the Transfer listserv emails into a Transfer-specific folder in my inbox. To do this, I set up a filter in gmail that pushes Transfer messages out of my primary inbox and into my Transfer folder. This allows me to look at them when I have time instead of letting them languish in my inbox for months. If a notification is for a title we don’t subscribe to, I simply delete the email. If we do subscribe, I push the notification into my workflow.</a:t>
            </a:r>
          </a:p>
        </p:txBody>
      </p:sp>
      <p:sp>
        <p:nvSpPr>
          <p:cNvPr id="233" name="Shape 233"/>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68096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40" name="Shape 240"/>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This is what an email notification looks like. It provides the same detailed entry as the TAS database entries. This slide illustrates how I manage Transfer notifications for titles I subscribe to. I use a free tool called Sortd that integrates with Gmail. Using this tool, I am able to add these emails to my Sortd “to do” list as well as set up a reminder that arrives in my inbox on the day of my choice. The email on the top is the original Transfer notification email and the email on the bottom is the Sortd reminder that arrived in my inbox on the date I selected.</a:t>
            </a:r>
          </a:p>
          <a:p>
            <a:pPr marL="0" marR="0" lvl="0" indent="0" algn="l" rtl="0">
              <a:spcBef>
                <a:spcPts val="0"/>
              </a:spcBef>
              <a:buSzPct val="25000"/>
              <a:buNone/>
            </a:pPr>
            <a:r>
              <a:rPr lang="en-US"/>
              <a:t>At this point in the workflow, you could also set up a filter to push these task reminders to a colleague or colleagues with whom you might be sharing this work. </a:t>
            </a:r>
          </a:p>
        </p:txBody>
      </p:sp>
      <p:sp>
        <p:nvSpPr>
          <p:cNvPr id="241" name="Shape 241"/>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220415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47" name="Shape 247"/>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The final part of my workflow is to regularly check my Sortd Serials &amp; E-Resources to do list, which you can see here includes a Transfer email entry notification at the top. Because I set a reminder date of March 9 on this particular email, it popped back into my inbox on March 9 so that I could address the transfer as part of my day to day workflow. Once the transfer is complete and I’ve updated all of my records, I mark this as complete in my Sortd to do list.</a:t>
            </a:r>
          </a:p>
          <a:p>
            <a:pPr marL="0" marR="0" lvl="0" indent="0" algn="l" rtl="0">
              <a:spcBef>
                <a:spcPts val="0"/>
              </a:spcBef>
              <a:buSzPct val="25000"/>
              <a:buNone/>
            </a:pPr>
            <a:r>
              <a:rPr lang="en-US"/>
              <a:t>Most other task managers offer similar functionality, so if you’re using a different tool, look for email and reminder functionality.</a:t>
            </a:r>
          </a:p>
          <a:p>
            <a:pPr marL="0" marR="0" lvl="0" indent="0" algn="l" rtl="0">
              <a:spcBef>
                <a:spcPts val="0"/>
              </a:spcBef>
              <a:buSzPct val="25000"/>
              <a:buNone/>
            </a:pPr>
            <a:endParaRPr/>
          </a:p>
          <a:p>
            <a:pPr marL="0" marR="0" lvl="0" indent="0" algn="l" rtl="0">
              <a:spcBef>
                <a:spcPts val="0"/>
              </a:spcBef>
              <a:buSzPct val="25000"/>
              <a:buNone/>
            </a:pPr>
            <a:r>
              <a:rPr lang="en-US"/>
              <a:t>Now that we’ve talked more in depth about the Transfer alerting service, we’re going to switch gears slightly. Elizabeth is going to discuss feedback from our users that resulted from our most recent Transfer user survey.</a:t>
            </a:r>
          </a:p>
        </p:txBody>
      </p:sp>
      <p:sp>
        <p:nvSpPr>
          <p:cNvPr id="248" name="Shape 248"/>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864361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4" name="Shape 25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r>
              <a:rPr lang="en-US" dirty="0" smtClean="0"/>
              <a:t>Goals were to see how well the TAS was being used</a:t>
            </a:r>
            <a:r>
              <a:rPr lang="en-US" baseline="0" dirty="0" smtClean="0"/>
              <a:t> and received, and what we can do to improve it going forward. </a:t>
            </a:r>
            <a:endParaRPr lang="en-US" dirty="0"/>
          </a:p>
        </p:txBody>
      </p:sp>
      <p:sp>
        <p:nvSpPr>
          <p:cNvPr id="255" name="Shape 25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25</a:t>
            </a:fld>
            <a:endParaRPr lang="en-US"/>
          </a:p>
        </p:txBody>
      </p:sp>
    </p:spTree>
    <p:extLst>
      <p:ext uri="{BB962C8B-B14F-4D97-AF65-F5344CB8AC3E}">
        <p14:creationId xmlns:p14="http://schemas.microsoft.com/office/powerpoint/2010/main" val="3917209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1" name="Shape 26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lang="en-US" dirty="0"/>
          </a:p>
        </p:txBody>
      </p:sp>
      <p:sp>
        <p:nvSpPr>
          <p:cNvPr id="262" name="Shape 262"/>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26</a:t>
            </a:fld>
            <a:endParaRPr lang="en-US"/>
          </a:p>
        </p:txBody>
      </p:sp>
    </p:spTree>
    <p:extLst>
      <p:ext uri="{BB962C8B-B14F-4D97-AF65-F5344CB8AC3E}">
        <p14:creationId xmlns:p14="http://schemas.microsoft.com/office/powerpoint/2010/main" val="40101911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8" name="Shape 26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r>
              <a:rPr lang="en-US"/>
              <a:t>Elizabeth</a:t>
            </a:r>
          </a:p>
        </p:txBody>
      </p:sp>
      <p:sp>
        <p:nvSpPr>
          <p:cNvPr id="269" name="Shape 269"/>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29</a:t>
            </a:fld>
            <a:endParaRPr lang="en-US"/>
          </a:p>
        </p:txBody>
      </p:sp>
    </p:spTree>
    <p:extLst>
      <p:ext uri="{BB962C8B-B14F-4D97-AF65-F5344CB8AC3E}">
        <p14:creationId xmlns:p14="http://schemas.microsoft.com/office/powerpoint/2010/main" val="24898952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75" name="Shape 275"/>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Here are a few links to Transfer materials that you may find useful:</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The first link goes to the NISO Transfer home page. This can also be found easily by Googling NISO and Transfer.</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The second link will direct you to information about the three types of Transfer notifications I discussed today.</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The final link provides a list of the publishers who currently endorse the Transfer code of practice. If you com</a:t>
            </a:r>
            <a:r>
              <a:rPr lang="en-US"/>
              <a:t>e across a publisher who is on the list but does not appear to be complying with the Transfer code, please contact the Transfer standing committee and we will investigate. We also encourage you to mention Transfer to publishers or vendors that you may have contact with who are not yet Transfer compliant. </a:t>
            </a:r>
          </a:p>
        </p:txBody>
      </p:sp>
      <p:sp>
        <p:nvSpPr>
          <p:cNvPr id="276" name="Shape 276"/>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32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278485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82" name="Shape 282"/>
          <p:cNvSpPr txBox="1">
            <a:spLocks noGrp="1"/>
          </p:cNvSpPr>
          <p:nvPr>
            <p:ph type="body" idx="1"/>
          </p:nvPr>
        </p:nvSpPr>
        <p:spPr>
          <a:xfrm>
            <a:off x="685800" y="4400550"/>
            <a:ext cx="5486400" cy="360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As Elizabeth mentioned earlier, the Transfer standing committee works hard to educate our librarian and publisher users through presentations and publications. If you’re interested in further details on the history of Transfer as well as the surveys we’ve done on the project, please take a look at the articles on this slide. </a:t>
            </a:r>
          </a:p>
        </p:txBody>
      </p:sp>
      <p:sp>
        <p:nvSpPr>
          <p:cNvPr id="283" name="Shape 283"/>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33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364952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89" name="Shape 28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We have time now for questions. We received a lot of feedback from registrants in advance of today’s webinar, and we tried to address some of the questions we saw in that feedback with our presentation. If you have other questions for us, please type them into the Q&amp;A box in the webinar window.</a:t>
            </a:r>
          </a:p>
        </p:txBody>
      </p:sp>
      <p:sp>
        <p:nvSpPr>
          <p:cNvPr id="290" name="Shape 29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34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70672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dirty="0" smtClean="0">
                <a:solidFill>
                  <a:schemeClr val="dk1"/>
                </a:solidFill>
                <a:latin typeface="Calibri"/>
                <a:ea typeface="Calibri"/>
                <a:cs typeface="Calibri"/>
                <a:sym typeface="Calibri"/>
              </a:rPr>
              <a:t>The Code helps publishers to ensure that journal content remains accessible by librarians and readers when there is a transfer between parties, and ensures that the transfer process occurs with minimum disruption. Publishers who register as Transfer-compliant are asked to endorse the Code, and to abide by its principles wherever it is commercially reasonable to do so.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dirty="0" smtClean="0">
                <a:solidFill>
                  <a:schemeClr val="dk1"/>
                </a:solidFill>
                <a:latin typeface="Calibri"/>
                <a:ea typeface="Calibri"/>
                <a:cs typeface="Calibri"/>
                <a:sym typeface="Calibri"/>
              </a:rPr>
              <a:t>This minimizes those unpleasant</a:t>
            </a:r>
            <a:r>
              <a:rPr lang="en-US" sz="1200" b="0" i="0" u="none" strike="noStrike" cap="none" baseline="0" dirty="0" smtClean="0">
                <a:solidFill>
                  <a:schemeClr val="dk1"/>
                </a:solidFill>
                <a:latin typeface="Calibri"/>
                <a:ea typeface="Calibri"/>
                <a:cs typeface="Calibri"/>
                <a:sym typeface="Calibri"/>
              </a:rPr>
              <a:t> surprises when journal content doesn’t appear where it is expected to.</a:t>
            </a:r>
            <a:endParaRPr lang="en-US" sz="1200" b="0" i="0" u="none" strike="noStrike" cap="none" dirty="0" smtClean="0">
              <a:solidFill>
                <a:schemeClr val="dk1"/>
              </a:solidFill>
              <a:latin typeface="Calibri"/>
              <a:ea typeface="Calibri"/>
              <a:cs typeface="Calibri"/>
              <a:sym typeface="Calibri"/>
            </a:endParaRPr>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365128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96" name="Shape 29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Thank you for taking the time to attend the webinar and learn more about Transfer. </a:t>
            </a:r>
            <a:r>
              <a:rPr lang="en-US" sz="1200" b="0" i="0" u="none" strike="noStrike" cap="none">
                <a:solidFill>
                  <a:schemeClr val="dk1"/>
                </a:solidFill>
                <a:latin typeface="Calibri"/>
                <a:ea typeface="Calibri"/>
                <a:cs typeface="Calibri"/>
                <a:sym typeface="Calibri"/>
              </a:rPr>
              <a:t>If you’re a librarian, </a:t>
            </a:r>
            <a:r>
              <a:rPr lang="en-US"/>
              <a:t>we</a:t>
            </a:r>
            <a:r>
              <a:rPr lang="en-US" sz="1200" b="0" i="0" u="none" strike="noStrike" cap="none">
                <a:solidFill>
                  <a:schemeClr val="dk1"/>
                </a:solidFill>
                <a:latin typeface="Calibri"/>
                <a:ea typeface="Calibri"/>
                <a:cs typeface="Calibri"/>
                <a:sym typeface="Calibri"/>
              </a:rPr>
              <a:t> encourage you to try the transfer alerting service through any of the methods we discussed today. Please also feel free</a:t>
            </a:r>
            <a:r>
              <a:rPr lang="en-US"/>
              <a:t> to contact</a:t>
            </a:r>
            <a:r>
              <a:rPr lang="en-US" sz="1200" b="0" i="0" u="none" strike="noStrike" cap="none">
                <a:solidFill>
                  <a:schemeClr val="dk1"/>
                </a:solidFill>
                <a:latin typeface="Calibri"/>
                <a:ea typeface="Calibri"/>
                <a:cs typeface="Calibri"/>
                <a:sym typeface="Calibri"/>
              </a:rPr>
              <a:t> </a:t>
            </a:r>
            <a:r>
              <a:rPr lang="en-US"/>
              <a:t>myself or Elizabeth </a:t>
            </a:r>
            <a:r>
              <a:rPr lang="en-US" sz="1200" b="0" i="0" u="none" strike="noStrike" cap="none">
                <a:solidFill>
                  <a:schemeClr val="dk1"/>
                </a:solidFill>
                <a:latin typeface="Calibri"/>
                <a:ea typeface="Calibri"/>
                <a:cs typeface="Calibri"/>
                <a:sym typeface="Calibri"/>
              </a:rPr>
              <a:t>with any questions.</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If you’re a publisher interested in becoming Transfer-compliant, please feel free to contact one of </a:t>
            </a:r>
            <a:r>
              <a:rPr lang="en-US"/>
              <a:t>us </a:t>
            </a:r>
            <a:r>
              <a:rPr lang="en-US" sz="1200" b="0" i="0" u="none" strike="noStrike" cap="none">
                <a:solidFill>
                  <a:schemeClr val="dk1"/>
                </a:solidFill>
                <a:latin typeface="Calibri"/>
                <a:ea typeface="Calibri"/>
                <a:cs typeface="Calibri"/>
                <a:sym typeface="Calibri"/>
              </a:rPr>
              <a:t>for further information on becoming compliant.</a:t>
            </a:r>
          </a:p>
          <a:p>
            <a:pPr marL="0" marR="0" lvl="0" indent="0" algn="l" rtl="0">
              <a:spcBef>
                <a:spcPts val="0"/>
              </a:spcBef>
              <a:buSzPct val="25000"/>
              <a:buNone/>
            </a:pPr>
            <a:endParaRPr/>
          </a:p>
          <a:p>
            <a:pPr marL="0" marR="0" lvl="0" indent="0" algn="l" rtl="0">
              <a:spcBef>
                <a:spcPts val="0"/>
              </a:spcBef>
              <a:buSzPct val="25000"/>
              <a:buNone/>
            </a:pPr>
            <a:r>
              <a:rPr lang="en-US"/>
              <a:t>Thank you.</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97" name="Shape 29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35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86921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nSpc>
                <a:spcPct val="80000"/>
              </a:lnSpc>
              <a:buFontTx/>
              <a:buNone/>
            </a:pPr>
            <a:r>
              <a:rPr lang="en-GB" altLang="en-US" sz="1200" b="0" i="1" dirty="0" smtClean="0">
                <a:latin typeface="Calibri" panose="020F0502020204030204" pitchFamily="34" charset="0"/>
              </a:rPr>
              <a:t>*ICOLC/Transfer survey, May 2011</a:t>
            </a:r>
          </a:p>
          <a:p>
            <a:pPr>
              <a:lnSpc>
                <a:spcPct val="80000"/>
              </a:lnSpc>
              <a:buFontTx/>
              <a:buNone/>
            </a:pPr>
            <a:r>
              <a:rPr lang="en-GB" altLang="en-US" sz="1200" b="0" i="1" dirty="0" smtClean="0">
                <a:latin typeface="Calibri" panose="020F0502020204030204" pitchFamily="34" charset="0"/>
              </a:rPr>
              <a:t>164 respondents</a:t>
            </a:r>
          </a:p>
          <a:p>
            <a:pPr>
              <a:lnSpc>
                <a:spcPct val="80000"/>
              </a:lnSpc>
              <a:buFontTx/>
              <a:buNone/>
            </a:pPr>
            <a:r>
              <a:rPr lang="en-GB" altLang="en-US" sz="1200" b="0" i="1" dirty="0" smtClean="0">
                <a:latin typeface="Calibri" panose="020F0502020204030204" pitchFamily="34" charset="0"/>
              </a:rPr>
              <a:t>65% North America, 14% Europe, 14.5% Asia-Pacific</a:t>
            </a:r>
          </a:p>
          <a:p>
            <a:pPr>
              <a:lnSpc>
                <a:spcPct val="80000"/>
              </a:lnSpc>
            </a:pPr>
            <a:endParaRPr lang="en-GB" altLang="en-US" sz="1200" dirty="0" smtClean="0">
              <a:latin typeface="Calibri" panose="020F0502020204030204" pitchFamily="34" charset="0"/>
            </a:endParaRPr>
          </a:p>
          <a:p>
            <a:pPr>
              <a:lnSpc>
                <a:spcPct val="80000"/>
              </a:lnSpc>
            </a:pPr>
            <a:r>
              <a:rPr lang="en-GB" altLang="en-US" sz="1200" dirty="0" smtClean="0">
                <a:latin typeface="Calibri" panose="020F0502020204030204" pitchFamily="34" charset="0"/>
              </a:rPr>
              <a:t>91.4% of librarians surveyed* feel that the transfer of journals between publishers causes them “very” or “fairly” significant problems</a:t>
            </a:r>
          </a:p>
          <a:p>
            <a:pPr>
              <a:lnSpc>
                <a:spcPct val="80000"/>
              </a:lnSpc>
            </a:pPr>
            <a:endParaRPr lang="en-GB" altLang="en-US" sz="1200" dirty="0" smtClean="0">
              <a:latin typeface="Calibri" panose="020F0502020204030204" pitchFamily="34" charset="0"/>
            </a:endParaRPr>
          </a:p>
          <a:p>
            <a:pPr>
              <a:lnSpc>
                <a:spcPct val="80000"/>
              </a:lnSpc>
            </a:pPr>
            <a:r>
              <a:rPr lang="en-GB" altLang="en-US" sz="1200" dirty="0" smtClean="0">
                <a:latin typeface="Calibri" panose="020F0502020204030204" pitchFamily="34" charset="0"/>
              </a:rPr>
              <a:t>Almost 50% of respondents spend a lot of time amending serials management systems and internal records as the result of a transfer</a:t>
            </a:r>
          </a:p>
          <a:p>
            <a:pPr>
              <a:lnSpc>
                <a:spcPct val="80000"/>
              </a:lnSpc>
            </a:pPr>
            <a:endParaRPr lang="en-GB" altLang="en-US" sz="1200" dirty="0" smtClean="0">
              <a:latin typeface="Calibri" panose="020F0502020204030204" pitchFamily="34" charset="0"/>
            </a:endParaRPr>
          </a:p>
          <a:p>
            <a:pPr>
              <a:lnSpc>
                <a:spcPct val="80000"/>
              </a:lnSpc>
            </a:pPr>
            <a:r>
              <a:rPr lang="en-GB" altLang="en-US" sz="1200" dirty="0" smtClean="0">
                <a:latin typeface="Calibri" panose="020F0502020204030204" pitchFamily="34" charset="0"/>
              </a:rPr>
              <a:t>Problems for publishers,</a:t>
            </a:r>
            <a:r>
              <a:rPr lang="en-GB" altLang="en-US" sz="1200" baseline="0" dirty="0" smtClean="0">
                <a:latin typeface="Calibri" panose="020F0502020204030204" pitchFamily="34" charset="0"/>
              </a:rPr>
              <a:t> too:</a:t>
            </a:r>
            <a:endParaRPr lang="en-GB" altLang="en-US" sz="1200" dirty="0" smtClean="0">
              <a:latin typeface="Calibri" panose="020F0502020204030204" pitchFamily="34" charset="0"/>
            </a:endParaRPr>
          </a:p>
          <a:p>
            <a:pPr>
              <a:lnSpc>
                <a:spcPct val="80000"/>
              </a:lnSpc>
            </a:pPr>
            <a:endParaRPr lang="en-GB" altLang="en-US" sz="1200" dirty="0" smtClean="0">
              <a:latin typeface="Calibri" panose="020F0502020204030204" pitchFamily="34" charset="0"/>
            </a:endParaRPr>
          </a:p>
          <a:p>
            <a:pPr>
              <a:lnSpc>
                <a:spcPct val="80000"/>
              </a:lnSpc>
            </a:pPr>
            <a:r>
              <a:rPr lang="en-GB" altLang="en-US" sz="1200" dirty="0" smtClean="0">
                <a:latin typeface="Calibri" panose="020F0502020204030204" pitchFamily="34" charset="0"/>
              </a:rPr>
              <a:t>Publishers were surveyed* in their roles as both ‘Transferring’ and ‘Receiving’ Publishers</a:t>
            </a:r>
          </a:p>
          <a:p>
            <a:pPr>
              <a:lnSpc>
                <a:spcPct val="80000"/>
              </a:lnSpc>
            </a:pPr>
            <a:r>
              <a:rPr lang="en-GB" altLang="en-US" sz="1200" dirty="0" smtClean="0">
                <a:latin typeface="Calibri" panose="020F0502020204030204" pitchFamily="34" charset="0"/>
              </a:rPr>
              <a:t>The area where the highest percentage of Transferring Publishers had often experienced problems was in the transfer of subscriber information. Over 70% of respondents sometimes or often had problems in this area</a:t>
            </a:r>
          </a:p>
          <a:p>
            <a:pPr>
              <a:lnSpc>
                <a:spcPct val="80000"/>
              </a:lnSpc>
            </a:pPr>
            <a:r>
              <a:rPr lang="en-GB" altLang="en-US" sz="1200" dirty="0" smtClean="0">
                <a:latin typeface="Calibri" panose="020F0502020204030204" pitchFamily="34" charset="0"/>
              </a:rPr>
              <a:t>Many Transferring Publishers did not know whether there had been communication with a large number of third-party organisations, including A&amp;I services and link resolver companies</a:t>
            </a:r>
          </a:p>
          <a:p>
            <a:pPr>
              <a:lnSpc>
                <a:spcPct val="80000"/>
              </a:lnSpc>
            </a:pPr>
            <a:r>
              <a:rPr lang="en-GB" altLang="en-US" sz="1200" dirty="0" smtClean="0">
                <a:latin typeface="Calibri" panose="020F0502020204030204" pitchFamily="34" charset="0"/>
              </a:rPr>
              <a:t>The areas where the highest percentage of Receiving Publishers had often experienced problems were the receipt of subscriber information and content files</a:t>
            </a:r>
          </a:p>
          <a:p>
            <a:pPr>
              <a:lnSpc>
                <a:spcPct val="80000"/>
              </a:lnSpc>
            </a:pPr>
            <a:r>
              <a:rPr lang="en-GB" altLang="en-US" sz="1200" dirty="0" smtClean="0">
                <a:latin typeface="Calibri" panose="020F0502020204030204" pitchFamily="34" charset="0"/>
              </a:rPr>
              <a:t>55% of Receiving publishers grace online access to existing subscribers for one month or more</a:t>
            </a:r>
          </a:p>
          <a:p>
            <a:pPr>
              <a:lnSpc>
                <a:spcPct val="80000"/>
              </a:lnSpc>
            </a:pPr>
            <a:r>
              <a:rPr lang="en-GB" altLang="en-US" sz="1200" dirty="0" smtClean="0">
                <a:latin typeface="Calibri" panose="020F0502020204030204" pitchFamily="34" charset="0"/>
              </a:rPr>
              <a:t>60% of respondents did not have a central coordinator responsible for overseeing the transfer of journal publishing arrangements</a:t>
            </a:r>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40056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nSpc>
                <a:spcPct val="80000"/>
              </a:lnSpc>
            </a:pPr>
            <a:r>
              <a:rPr lang="en-GB" altLang="en-US" sz="1200" dirty="0" smtClean="0">
                <a:latin typeface="Calibri" panose="020F0502020204030204" pitchFamily="34" charset="0"/>
              </a:rPr>
              <a:t>The area where the highest percentage of respondents said they have often experienced problems was “subscription information” (delays in data being transferred to the new publishers, intermediaries not being informed)</a:t>
            </a:r>
          </a:p>
          <a:p>
            <a:pPr>
              <a:lnSpc>
                <a:spcPct val="80000"/>
              </a:lnSpc>
            </a:pPr>
            <a:endParaRPr lang="en-GB" altLang="en-US" sz="1200" dirty="0" smtClean="0">
              <a:latin typeface="Calibri" panose="020F0502020204030204" pitchFamily="34" charset="0"/>
            </a:endParaRPr>
          </a:p>
          <a:p>
            <a:pPr>
              <a:lnSpc>
                <a:spcPct val="80000"/>
              </a:lnSpc>
            </a:pPr>
            <a:r>
              <a:rPr lang="en-GB" altLang="en-US" sz="1200" dirty="0" smtClean="0">
                <a:latin typeface="Calibri" panose="020F0502020204030204" pitchFamily="34" charset="0"/>
              </a:rPr>
              <a:t>When asked to list the two most significant transfer issues that cause them problems, librarians mainly cited access to current content and the time required to amend their systems. </a:t>
            </a:r>
          </a:p>
          <a:p>
            <a:pPr>
              <a:lnSpc>
                <a:spcPct val="80000"/>
              </a:lnSpc>
            </a:pPr>
            <a:endParaRPr lang="en-GB" altLang="en-US" sz="1200" dirty="0" smtClean="0">
              <a:latin typeface="Calibri" panose="020F0502020204030204" pitchFamily="34" charset="0"/>
            </a:endParaRPr>
          </a:p>
          <a:p>
            <a:pPr>
              <a:lnSpc>
                <a:spcPct val="80000"/>
              </a:lnSpc>
            </a:pPr>
            <a:r>
              <a:rPr lang="en-GB" altLang="en-US" sz="1200" dirty="0" smtClean="0">
                <a:latin typeface="Calibri" panose="020F0502020204030204" pitchFamily="34" charset="0"/>
              </a:rPr>
              <a:t>Access to archives/</a:t>
            </a:r>
            <a:r>
              <a:rPr lang="en-GB" altLang="en-US" sz="1200" dirty="0" err="1" smtClean="0">
                <a:latin typeface="Calibri" panose="020F0502020204030204" pitchFamily="34" charset="0"/>
              </a:rPr>
              <a:t>backfiles</a:t>
            </a:r>
            <a:r>
              <a:rPr lang="en-GB" altLang="en-US" sz="1200" dirty="0" smtClean="0">
                <a:latin typeface="Calibri" panose="020F0502020204030204" pitchFamily="34" charset="0"/>
              </a:rPr>
              <a:t>, big deals, and pricing were also cited</a:t>
            </a:r>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6841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cap="none" dirty="0" smtClean="0">
                <a:solidFill>
                  <a:schemeClr val="tx1"/>
                </a:solidFill>
                <a:latin typeface="Calibri"/>
                <a:ea typeface="Calibri"/>
                <a:cs typeface="Calibri"/>
                <a:sym typeface="Calibri"/>
              </a:rPr>
              <a:t>We followed-up the May 2011 survey of librarians with one that June aimed at publishers.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cap="none" dirty="0" smtClean="0">
              <a:solidFill>
                <a:schemeClr val="tx1"/>
              </a:solidFill>
              <a:latin typeface="Calibri"/>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r>
              <a:rPr lang="en-GB" sz="1200" b="0" i="0" u="none" strike="noStrike" kern="1200" cap="none" dirty="0" smtClean="0">
                <a:solidFill>
                  <a:schemeClr val="tx1"/>
                </a:solidFill>
                <a:latin typeface="Calibri"/>
                <a:ea typeface="Calibri"/>
                <a:cs typeface="Calibri"/>
                <a:sym typeface="Calibri"/>
              </a:rPr>
              <a:t>We had </a:t>
            </a:r>
            <a:r>
              <a:rPr lang="en-GB" sz="1200" b="1" i="0" u="none" strike="noStrike" kern="1200" cap="none" dirty="0" smtClean="0">
                <a:solidFill>
                  <a:schemeClr val="tx1"/>
                </a:solidFill>
                <a:latin typeface="Calibri"/>
                <a:ea typeface="Calibri"/>
                <a:cs typeface="Calibri"/>
                <a:sym typeface="Calibri"/>
              </a:rPr>
              <a:t>151</a:t>
            </a:r>
            <a:r>
              <a:rPr lang="en-GB" sz="1200" b="0" i="0" u="none" strike="noStrike" kern="1200" cap="none" dirty="0" smtClean="0">
                <a:solidFill>
                  <a:schemeClr val="tx1"/>
                </a:solidFill>
                <a:latin typeface="Calibri"/>
                <a:ea typeface="Calibri"/>
                <a:cs typeface="Calibri"/>
                <a:sym typeface="Calibri"/>
              </a:rPr>
              <a:t> respondents, and where they indicated the nature of their business, the </a:t>
            </a:r>
            <a:r>
              <a:rPr lang="en-GB" sz="1200" b="1" i="0" u="none" strike="noStrike" kern="1200" cap="none" dirty="0" smtClean="0">
                <a:solidFill>
                  <a:schemeClr val="tx1"/>
                </a:solidFill>
                <a:latin typeface="Calibri"/>
                <a:ea typeface="Calibri"/>
                <a:cs typeface="Calibri"/>
                <a:sym typeface="Calibri"/>
              </a:rPr>
              <a:t>majority</a:t>
            </a:r>
            <a:r>
              <a:rPr lang="en-GB" sz="1200" b="0" i="0" u="none" strike="noStrike" kern="1200" cap="none" dirty="0" smtClean="0">
                <a:solidFill>
                  <a:schemeClr val="tx1"/>
                </a:solidFill>
                <a:latin typeface="Calibri"/>
                <a:ea typeface="Calibri"/>
                <a:cs typeface="Calibri"/>
                <a:sym typeface="Calibri"/>
              </a:rPr>
              <a:t> were </a:t>
            </a:r>
            <a:r>
              <a:rPr lang="en-GB" sz="1200" b="1" i="0" u="none" strike="noStrike" kern="1200" cap="none" dirty="0" smtClean="0">
                <a:solidFill>
                  <a:schemeClr val="tx1"/>
                </a:solidFill>
                <a:latin typeface="Calibri"/>
                <a:ea typeface="Calibri"/>
                <a:cs typeface="Calibri"/>
                <a:sym typeface="Calibri"/>
              </a:rPr>
              <a:t>commercial</a:t>
            </a:r>
            <a:r>
              <a:rPr lang="en-GB" sz="1200" b="0" i="0" u="none" strike="noStrike" kern="1200" cap="none" dirty="0" smtClean="0">
                <a:solidFill>
                  <a:schemeClr val="tx1"/>
                </a:solidFill>
                <a:latin typeface="Calibri"/>
                <a:ea typeface="Calibri"/>
                <a:cs typeface="Calibri"/>
                <a:sym typeface="Calibri"/>
              </a:rPr>
              <a:t> publishers (as opposed to self-publishing societies, not-for-profits, or university presses).</a:t>
            </a:r>
          </a:p>
          <a:p>
            <a:r>
              <a:rPr lang="en-GB" sz="1200" b="0" i="0" u="none" strike="noStrike" kern="1200" cap="none" dirty="0" smtClean="0">
                <a:solidFill>
                  <a:schemeClr val="tx1"/>
                </a:solidFill>
                <a:latin typeface="Calibri"/>
                <a:ea typeface="Calibri"/>
                <a:cs typeface="Calibri"/>
                <a:sym typeface="Calibri"/>
              </a:rPr>
              <a:t>The area where the highest percentage of transferring publishers had often experienced problems was with subscription information</a:t>
            </a:r>
          </a:p>
          <a:p>
            <a:r>
              <a:rPr lang="en-GB" sz="1200" b="0" i="0" u="none" strike="noStrike" kern="1200" cap="none" dirty="0" smtClean="0">
                <a:solidFill>
                  <a:schemeClr val="tx1"/>
                </a:solidFill>
                <a:latin typeface="Calibri"/>
                <a:ea typeface="Calibri"/>
                <a:cs typeface="Calibri"/>
                <a:sym typeface="Calibri"/>
              </a:rPr>
              <a:t>and over 70% ‘often’ or ‘sometimes’ had problems in this area.</a:t>
            </a:r>
          </a:p>
          <a:p>
            <a:r>
              <a:rPr lang="en-GB" sz="1200" b="0" i="0" u="none" strike="noStrike" kern="1200" cap="none" dirty="0" smtClean="0">
                <a:solidFill>
                  <a:schemeClr val="tx1"/>
                </a:solidFill>
                <a:latin typeface="Calibri"/>
                <a:ea typeface="Calibri"/>
                <a:cs typeface="Calibri"/>
                <a:sym typeface="Calibri"/>
              </a:rPr>
              <a:t>Subscription information was also the most problematic area for publishers receiving journals.</a:t>
            </a:r>
          </a:p>
          <a:p>
            <a:r>
              <a:rPr lang="en-GB" sz="1200" b="0" i="0" u="none" strike="noStrike" kern="1200" cap="none" dirty="0" smtClean="0">
                <a:solidFill>
                  <a:schemeClr val="tx1"/>
                </a:solidFill>
                <a:latin typeface="Calibri"/>
                <a:ea typeface="Calibri"/>
                <a:cs typeface="Calibri"/>
                <a:sym typeface="Calibri"/>
              </a:rPr>
              <a:t>and 80% ‘often’ or ‘sometimes’</a:t>
            </a:r>
            <a:r>
              <a:rPr lang="en-GB" sz="1200" b="0" i="0" u="none" strike="noStrike" kern="1200" cap="none" baseline="0" dirty="0" smtClean="0">
                <a:solidFill>
                  <a:schemeClr val="tx1"/>
                </a:solidFill>
                <a:latin typeface="Calibri"/>
                <a:ea typeface="Calibri"/>
                <a:cs typeface="Calibri"/>
                <a:sym typeface="Calibri"/>
              </a:rPr>
              <a:t> had problems.</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66820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b="0" i="0" u="none" strike="noStrike" kern="1200" cap="none" dirty="0" smtClean="0">
                <a:solidFill>
                  <a:schemeClr val="tx1"/>
                </a:solidFill>
                <a:latin typeface="Calibri"/>
                <a:ea typeface="Calibri"/>
                <a:cs typeface="Calibri"/>
                <a:sym typeface="Calibri"/>
              </a:rPr>
              <a:t>60% of responding publishers did not have a central coordinator responsible for overseeing the transfer of journal publishing arrangements.</a:t>
            </a:r>
          </a:p>
          <a:p>
            <a:endParaRPr lang="en-GB" sz="1200" b="0" i="0" u="none" strike="noStrike" kern="1200" cap="none" dirty="0" smtClean="0">
              <a:solidFill>
                <a:schemeClr val="tx1"/>
              </a:solidFill>
              <a:latin typeface="Calibri"/>
              <a:ea typeface="Calibri"/>
              <a:cs typeface="Calibri"/>
              <a:sym typeface="Calibri"/>
            </a:endParaRPr>
          </a:p>
          <a:p>
            <a:r>
              <a:rPr lang="en-GB" sz="1200" b="0" i="0" u="none" strike="noStrike" kern="1200" cap="none" dirty="0" smtClean="0">
                <a:solidFill>
                  <a:schemeClr val="tx1"/>
                </a:solidFill>
                <a:latin typeface="Calibri"/>
                <a:ea typeface="Calibri"/>
                <a:cs typeface="Calibri"/>
                <a:sym typeface="Calibri"/>
              </a:rPr>
              <a:t>And, perhaps related to this, many (</a:t>
            </a:r>
            <a:r>
              <a:rPr lang="en-GB" sz="1200" b="1" i="0" u="none" strike="noStrike" kern="1200" cap="none" dirty="0" smtClean="0">
                <a:solidFill>
                  <a:schemeClr val="tx1"/>
                </a:solidFill>
                <a:latin typeface="Calibri"/>
                <a:ea typeface="Calibri"/>
                <a:cs typeface="Calibri"/>
                <a:sym typeface="Calibri"/>
              </a:rPr>
              <a:t>around half</a:t>
            </a:r>
            <a:r>
              <a:rPr lang="en-GB" sz="1200" b="0" i="0" u="none" strike="noStrike" kern="1200" cap="none" dirty="0" smtClean="0">
                <a:solidFill>
                  <a:schemeClr val="tx1"/>
                </a:solidFill>
                <a:latin typeface="Calibri"/>
                <a:ea typeface="Calibri"/>
                <a:cs typeface="Calibri"/>
                <a:sym typeface="Calibri"/>
              </a:rPr>
              <a:t>) of the transferring publishers did not know whether there has been communication with third-party organisations – including </a:t>
            </a:r>
            <a:r>
              <a:rPr lang="en-GB" sz="1200" b="1" i="0" u="none" strike="noStrike" kern="1200" cap="none" dirty="0" smtClean="0">
                <a:solidFill>
                  <a:schemeClr val="tx1"/>
                </a:solidFill>
                <a:latin typeface="Calibri"/>
                <a:ea typeface="Calibri"/>
                <a:cs typeface="Calibri"/>
                <a:sym typeface="Calibri"/>
              </a:rPr>
              <a:t>abstracting and indexing services</a:t>
            </a:r>
            <a:r>
              <a:rPr lang="en-GB" sz="1200" b="0" i="0" u="none" strike="noStrike" kern="1200" cap="none" dirty="0" smtClean="0">
                <a:solidFill>
                  <a:schemeClr val="tx1"/>
                </a:solidFill>
                <a:latin typeface="Calibri"/>
                <a:ea typeface="Calibri"/>
                <a:cs typeface="Calibri"/>
                <a:sym typeface="Calibri"/>
              </a:rPr>
              <a:t>, </a:t>
            </a:r>
            <a:r>
              <a:rPr lang="en-GB" sz="1200" b="1" i="0" u="none" strike="noStrike" kern="1200" cap="none" dirty="0" smtClean="0">
                <a:solidFill>
                  <a:schemeClr val="tx1"/>
                </a:solidFill>
                <a:latin typeface="Calibri"/>
                <a:ea typeface="Calibri"/>
                <a:cs typeface="Calibri"/>
                <a:sym typeface="Calibri"/>
              </a:rPr>
              <a:t>link resolver</a:t>
            </a:r>
            <a:r>
              <a:rPr lang="en-GB" sz="1200" b="0" i="0" u="none" strike="noStrike" kern="1200" cap="none" dirty="0" smtClean="0">
                <a:solidFill>
                  <a:schemeClr val="tx1"/>
                </a:solidFill>
                <a:latin typeface="Calibri"/>
                <a:ea typeface="Calibri"/>
                <a:cs typeface="Calibri"/>
                <a:sym typeface="Calibri"/>
              </a:rPr>
              <a:t> companies, and </a:t>
            </a:r>
            <a:r>
              <a:rPr lang="en-GB" sz="1200" b="1" i="0" u="none" strike="noStrike" kern="1200" cap="none" dirty="0" err="1" smtClean="0">
                <a:solidFill>
                  <a:schemeClr val="tx1"/>
                </a:solidFill>
                <a:latin typeface="Calibri"/>
                <a:ea typeface="Calibri"/>
                <a:cs typeface="Calibri"/>
                <a:sym typeface="Calibri"/>
              </a:rPr>
              <a:t>CrossRef</a:t>
            </a:r>
            <a:r>
              <a:rPr lang="en-GB" sz="1200" b="0" i="0" u="none" strike="noStrike" kern="1200" cap="none" dirty="0" smtClean="0">
                <a:solidFill>
                  <a:schemeClr val="tx1"/>
                </a:solidFill>
                <a:latin typeface="Calibri"/>
                <a:ea typeface="Calibri"/>
                <a:cs typeface="Calibri"/>
                <a:sym typeface="Calibri"/>
              </a:rPr>
              <a:t> (regarding Digital Object Identifiers).</a:t>
            </a:r>
            <a:endParaRPr lang="en-GB" dirty="0" smtClean="0"/>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8691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Clr>
                <a:schemeClr val="dk1"/>
              </a:buClr>
              <a:buSzPct val="91666"/>
              <a:buFont typeface="Arial"/>
              <a:buNone/>
            </a:pPr>
            <a:r>
              <a:rPr lang="en-US" dirty="0"/>
              <a:t>Organized by Nancy Buckley then of Blackwell, </a:t>
            </a:r>
            <a:r>
              <a:rPr lang="en-US" dirty="0" smtClean="0"/>
              <a:t>Transfer began as a working group set up by UKSG in 2006 to investigate &amp; recommend a standard for journal transfers and was driven by stakeholders in the publishing and library worlds. </a:t>
            </a:r>
          </a:p>
          <a:p>
            <a:pPr lvl="0">
              <a:spcBef>
                <a:spcPts val="0"/>
              </a:spcBef>
              <a:buClr>
                <a:schemeClr val="dk1"/>
              </a:buClr>
              <a:buSzPct val="91666"/>
              <a:buFont typeface="Arial"/>
              <a:buNone/>
            </a:pPr>
            <a:endParaRPr lang="en-US" dirty="0" smtClean="0"/>
          </a:p>
          <a:p>
            <a:pPr lvl="0">
              <a:spcBef>
                <a:spcPts val="0"/>
              </a:spcBef>
              <a:buClr>
                <a:schemeClr val="dk1"/>
              </a:buClr>
              <a:buSzPct val="91666"/>
              <a:buFont typeface="Arial"/>
              <a:buNone/>
            </a:pPr>
            <a:r>
              <a:rPr lang="en-US" dirty="0" smtClean="0"/>
              <a:t>The </a:t>
            </a:r>
            <a:r>
              <a:rPr lang="en-US" dirty="0"/>
              <a:t>first version of the Code was released in 2007 in response to issues identified by the scholarly communications community when journal titles change platform providers or owners. </a:t>
            </a:r>
            <a:endParaRPr lang="en-US" dirty="0" smtClean="0"/>
          </a:p>
          <a:p>
            <a:pPr marL="0" marR="0" lvl="0" indent="0" algn="l" defTabSz="914400" rtl="0" eaLnBrk="1" fontAlgn="auto" latinLnBrk="0" hangingPunct="1">
              <a:lnSpc>
                <a:spcPct val="100000"/>
              </a:lnSpc>
              <a:spcBef>
                <a:spcPts val="0"/>
              </a:spcBef>
              <a:spcAft>
                <a:spcPts val="0"/>
              </a:spcAft>
              <a:buClr>
                <a:schemeClr val="dk1"/>
              </a:buClr>
              <a:buSzPct val="91666"/>
              <a:buFont typeface="Arial"/>
              <a:buNone/>
              <a:tabLst/>
              <a:defRPr/>
            </a:pPr>
            <a:r>
              <a:rPr lang="en-GB" altLang="en-US" sz="1200" dirty="0" smtClean="0">
                <a:latin typeface="Calibri" panose="020F0502020204030204" pitchFamily="34" charset="0"/>
              </a:rPr>
              <a:t>Version 2.0 </a:t>
            </a:r>
            <a:r>
              <a:rPr lang="en-US" sz="1200" dirty="0" smtClean="0"/>
              <a:t>of the Code </a:t>
            </a:r>
            <a:r>
              <a:rPr lang="en-GB" altLang="en-US" sz="1200" dirty="0" smtClean="0">
                <a:latin typeface="Calibri" panose="020F0502020204030204" pitchFamily="34" charset="0"/>
              </a:rPr>
              <a:t>released in 2008. </a:t>
            </a:r>
            <a:r>
              <a:rPr lang="en-US" dirty="0" smtClean="0"/>
              <a:t>The UKSG continued to host the project with Ed </a:t>
            </a:r>
            <a:r>
              <a:rPr lang="en-US" dirty="0" err="1" smtClean="0"/>
              <a:t>Pentz</a:t>
            </a:r>
            <a:r>
              <a:rPr lang="en-US" dirty="0" smtClean="0"/>
              <a:t> from</a:t>
            </a:r>
            <a:r>
              <a:rPr lang="en-US" baseline="0" dirty="0" smtClean="0"/>
              <a:t> </a:t>
            </a:r>
            <a:r>
              <a:rPr lang="en-US" baseline="0" dirty="0" err="1" smtClean="0"/>
              <a:t>CrossRef</a:t>
            </a:r>
            <a:r>
              <a:rPr lang="en-US" baseline="0" dirty="0" smtClean="0"/>
              <a:t> </a:t>
            </a:r>
            <a:r>
              <a:rPr lang="en-US" dirty="0" smtClean="0"/>
              <a:t>chairing the group. </a:t>
            </a:r>
            <a:endParaRPr lang="en-US" sz="1200" dirty="0" smtClean="0"/>
          </a:p>
          <a:p>
            <a:pPr lvl="0">
              <a:spcBef>
                <a:spcPts val="0"/>
              </a:spcBef>
              <a:buClr>
                <a:schemeClr val="dk1"/>
              </a:buClr>
              <a:buSzPct val="91666"/>
              <a:buFont typeface="Arial"/>
              <a:buNone/>
            </a:pPr>
            <a:endParaRPr dirty="0"/>
          </a:p>
          <a:p>
            <a:pPr lvl="0">
              <a:spcBef>
                <a:spcPts val="0"/>
              </a:spcBef>
              <a:buClr>
                <a:schemeClr val="dk1"/>
              </a:buClr>
              <a:buSzPct val="91666"/>
              <a:buFont typeface="Arial"/>
              <a:buNone/>
            </a:pPr>
            <a:r>
              <a:rPr lang="en-US" dirty="0" smtClean="0"/>
              <a:t>In </a:t>
            </a:r>
            <a:r>
              <a:rPr lang="en-US" dirty="0"/>
              <a:t>2010 </a:t>
            </a:r>
            <a:r>
              <a:rPr lang="en-US" dirty="0" smtClean="0"/>
              <a:t>the</a:t>
            </a:r>
            <a:r>
              <a:rPr lang="en-US" baseline="0" dirty="0" smtClean="0"/>
              <a:t> group decided to implement</a:t>
            </a:r>
            <a:r>
              <a:rPr lang="en-US" dirty="0" smtClean="0"/>
              <a:t> </a:t>
            </a:r>
            <a:r>
              <a:rPr lang="en-US" dirty="0"/>
              <a:t>publisher and librarian </a:t>
            </a:r>
            <a:r>
              <a:rPr lang="en-US" dirty="0" smtClean="0"/>
              <a:t>co-chair model </a:t>
            </a:r>
            <a:r>
              <a:rPr lang="en-US" dirty="0"/>
              <a:t>to keep things </a:t>
            </a:r>
            <a:r>
              <a:rPr lang="en-US" dirty="0" smtClean="0"/>
              <a:t>moving, </a:t>
            </a:r>
            <a:r>
              <a:rPr lang="en-US" dirty="0"/>
              <a:t>so Alison </a:t>
            </a:r>
            <a:r>
              <a:rPr lang="en-US" dirty="0" smtClean="0"/>
              <a:t>Mitchell </a:t>
            </a:r>
            <a:r>
              <a:rPr lang="en-US" dirty="0"/>
              <a:t>and </a:t>
            </a:r>
            <a:r>
              <a:rPr lang="en-US" dirty="0" smtClean="0"/>
              <a:t>I agreed </a:t>
            </a:r>
            <a:r>
              <a:rPr lang="en-US" dirty="0"/>
              <a:t>to take over as co-chairs. </a:t>
            </a:r>
            <a:r>
              <a:rPr lang="en-US" dirty="0" smtClean="0"/>
              <a:t> In </a:t>
            </a:r>
            <a:r>
              <a:rPr lang="en-US" dirty="0"/>
              <a:t>2014 </a:t>
            </a:r>
            <a:r>
              <a:rPr lang="en-US" dirty="0" smtClean="0"/>
              <a:t>Ed</a:t>
            </a:r>
            <a:r>
              <a:rPr lang="en-US" baseline="0" dirty="0" smtClean="0"/>
              <a:t> and Todd Carpenter of NISO began having some conversations about whether it might make sense for Transfer to become a</a:t>
            </a:r>
            <a:r>
              <a:rPr lang="en-US" dirty="0" smtClean="0"/>
              <a:t> NISO Recommended </a:t>
            </a:r>
            <a:r>
              <a:rPr lang="en-US" dirty="0"/>
              <a:t>Practice. </a:t>
            </a:r>
            <a:r>
              <a:rPr lang="en-US" dirty="0" smtClean="0"/>
              <a:t>This</a:t>
            </a:r>
            <a:r>
              <a:rPr lang="en-US" baseline="0" dirty="0" smtClean="0"/>
              <a:t> move was approved by the appropriate NISO parties and formalized in 2015, which is also when Version 3.0 of the Code of Practice was released. </a:t>
            </a:r>
            <a:endParaRPr lang="en-US" dirty="0" smtClean="0"/>
          </a:p>
          <a:p>
            <a:pPr lvl="0">
              <a:spcBef>
                <a:spcPts val="0"/>
              </a:spcBef>
              <a:buClr>
                <a:schemeClr val="dk1"/>
              </a:buClr>
              <a:buSzPct val="91666"/>
              <a:buFont typeface="Arial"/>
              <a:buNone/>
            </a:pPr>
            <a:endParaRPr lang="en-US" dirty="0" smtClean="0"/>
          </a:p>
          <a:p>
            <a:pPr lvl="0">
              <a:spcBef>
                <a:spcPts val="0"/>
              </a:spcBef>
              <a:buClr>
                <a:schemeClr val="dk1"/>
              </a:buClr>
              <a:buSzPct val="91666"/>
              <a:buFont typeface="Arial"/>
              <a:buNone/>
            </a:pPr>
            <a:r>
              <a:rPr lang="en-US" dirty="0" smtClean="0"/>
              <a:t>The Transfer</a:t>
            </a:r>
            <a:r>
              <a:rPr lang="en-US" baseline="0" dirty="0" smtClean="0"/>
              <a:t> working group then became a NISO</a:t>
            </a:r>
            <a:r>
              <a:rPr lang="en-US" dirty="0" smtClean="0"/>
              <a:t> </a:t>
            </a:r>
            <a:r>
              <a:rPr lang="en-US" dirty="0"/>
              <a:t>Standing </a:t>
            </a:r>
            <a:r>
              <a:rPr lang="en-US" dirty="0" smtClean="0"/>
              <a:t>Committee</a:t>
            </a:r>
            <a:r>
              <a:rPr lang="en-US" baseline="0" dirty="0" smtClean="0"/>
              <a:t> and </a:t>
            </a:r>
            <a:r>
              <a:rPr lang="en-US" dirty="0" smtClean="0"/>
              <a:t>is as I mentioned is</a:t>
            </a:r>
            <a:r>
              <a:rPr lang="en-US" baseline="0" dirty="0" smtClean="0"/>
              <a:t> </a:t>
            </a:r>
            <a:r>
              <a:rPr lang="en-US" dirty="0" smtClean="0"/>
              <a:t>comprised </a:t>
            </a:r>
            <a:r>
              <a:rPr lang="en-US" dirty="0"/>
              <a:t>of individuals from the publishing, agent, and library fields.</a:t>
            </a:r>
          </a:p>
          <a:p>
            <a:pPr lvl="0">
              <a:spcBef>
                <a:spcPts val="0"/>
              </a:spcBef>
              <a:buNone/>
            </a:pPr>
            <a:endParaRPr dirty="0"/>
          </a:p>
        </p:txBody>
      </p:sp>
      <p:sp>
        <p:nvSpPr>
          <p:cNvPr id="127" name="Shape 127"/>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8</a:t>
            </a:fld>
            <a:endParaRPr lang="en-US"/>
          </a:p>
        </p:txBody>
      </p:sp>
    </p:spTree>
    <p:extLst>
      <p:ext uri="{BB962C8B-B14F-4D97-AF65-F5344CB8AC3E}">
        <p14:creationId xmlns:p14="http://schemas.microsoft.com/office/powerpoint/2010/main" val="3581268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3" name="Shape 13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r>
              <a:rPr lang="en-GB" sz="1200" b="0" i="0" u="none" strike="noStrike" kern="1200" cap="none" dirty="0" smtClean="0">
                <a:solidFill>
                  <a:schemeClr val="tx1"/>
                </a:solidFill>
                <a:latin typeface="Calibri"/>
                <a:ea typeface="Calibri"/>
                <a:cs typeface="Calibri"/>
                <a:sym typeface="Calibri"/>
              </a:rPr>
              <a:t>At the core of Transfer is a voluntary Code containing best practice guidelines for both transferring and receiving publishers.  It is detailed </a:t>
            </a:r>
          </a:p>
          <a:p>
            <a:endParaRPr lang="en-GB" sz="1200" b="0" i="0" u="none" strike="noStrike" kern="1200" cap="none" dirty="0" smtClean="0">
              <a:solidFill>
                <a:schemeClr val="tx1"/>
              </a:solidFill>
              <a:latin typeface="Calibri"/>
              <a:ea typeface="Calibri"/>
              <a:cs typeface="Calibri"/>
              <a:sym typeface="Calibri"/>
            </a:endParaRPr>
          </a:p>
          <a:p>
            <a:r>
              <a:rPr lang="en-GB" sz="1200" b="0" i="0" u="none" strike="noStrike" kern="1200" cap="none" dirty="0" smtClean="0">
                <a:solidFill>
                  <a:schemeClr val="tx1"/>
                </a:solidFill>
                <a:latin typeface="Calibri"/>
                <a:ea typeface="Calibri"/>
                <a:cs typeface="Calibri"/>
                <a:sym typeface="Calibri"/>
              </a:rPr>
              <a:t>There is an on-going, if informal, programme of ‘</a:t>
            </a:r>
            <a:r>
              <a:rPr lang="en-GB" sz="1200" b="1" i="0" u="none" strike="noStrike" kern="1200" cap="none" dirty="0" smtClean="0">
                <a:solidFill>
                  <a:schemeClr val="tx1"/>
                </a:solidFill>
                <a:latin typeface="Calibri"/>
                <a:ea typeface="Calibri"/>
                <a:cs typeface="Calibri"/>
                <a:sym typeface="Calibri"/>
              </a:rPr>
              <a:t>education</a:t>
            </a:r>
            <a:r>
              <a:rPr lang="en-GB" sz="1200" b="0" i="0" u="none" strike="noStrike" kern="1200" cap="none" dirty="0" smtClean="0">
                <a:solidFill>
                  <a:schemeClr val="tx1"/>
                </a:solidFill>
                <a:latin typeface="Calibri"/>
                <a:ea typeface="Calibri"/>
                <a:cs typeface="Calibri"/>
                <a:sym typeface="Calibri"/>
              </a:rPr>
              <a:t>’ and presentation to help different constituencies in the library supply chain better </a:t>
            </a:r>
            <a:r>
              <a:rPr lang="en-GB" sz="1200" b="1" i="0" u="none" strike="noStrike" kern="1200" cap="none" dirty="0" smtClean="0">
                <a:solidFill>
                  <a:schemeClr val="tx1"/>
                </a:solidFill>
                <a:latin typeface="Calibri"/>
                <a:ea typeface="Calibri"/>
                <a:cs typeface="Calibri"/>
                <a:sym typeface="Calibri"/>
              </a:rPr>
              <a:t>understand</a:t>
            </a:r>
            <a:r>
              <a:rPr lang="en-GB" sz="1200" b="0" i="0" u="none" strike="noStrike" kern="1200" cap="none" dirty="0" smtClean="0">
                <a:solidFill>
                  <a:schemeClr val="tx1"/>
                </a:solidFill>
                <a:latin typeface="Calibri"/>
                <a:ea typeface="Calibri"/>
                <a:cs typeface="Calibri"/>
                <a:sym typeface="Calibri"/>
              </a:rPr>
              <a:t> each other’s </a:t>
            </a:r>
            <a:r>
              <a:rPr lang="en-GB" sz="1200" b="1" i="0" u="none" strike="noStrike" kern="1200" cap="none" dirty="0" smtClean="0">
                <a:solidFill>
                  <a:schemeClr val="tx1"/>
                </a:solidFill>
                <a:latin typeface="Calibri"/>
                <a:ea typeface="Calibri"/>
                <a:cs typeface="Calibri"/>
                <a:sym typeface="Calibri"/>
              </a:rPr>
              <a:t>problems</a:t>
            </a:r>
            <a:r>
              <a:rPr lang="en-GB" sz="1200" b="0" i="0" u="none" strike="noStrike" kern="1200" cap="none" dirty="0" smtClean="0">
                <a:solidFill>
                  <a:schemeClr val="tx1"/>
                </a:solidFill>
                <a:latin typeface="Calibri"/>
                <a:ea typeface="Calibri"/>
                <a:cs typeface="Calibri"/>
                <a:sym typeface="Calibri"/>
              </a:rPr>
              <a:t> </a:t>
            </a:r>
            <a:endParaRPr sz="1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ct val="25000"/>
              <a:buFont typeface="Calibri"/>
              <a:buNone/>
            </a:pPr>
            <a:endParaRPr lang="en-US" sz="1200" b="0" i="0" u="none" strike="noStrike" cap="none" dirty="0" smtClean="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dirty="0" smtClean="0">
                <a:solidFill>
                  <a:schemeClr val="dk1"/>
                </a:solidFill>
                <a:latin typeface="Calibri"/>
                <a:ea typeface="Calibri"/>
                <a:cs typeface="Calibri"/>
                <a:sym typeface="Calibri"/>
              </a:rPr>
              <a:t>Transfer Stand</a:t>
            </a:r>
            <a:r>
              <a:rPr lang="en-US" sz="1200" b="0" i="0" u="none" strike="noStrike" cap="none" baseline="0" dirty="0" smtClean="0">
                <a:solidFill>
                  <a:schemeClr val="dk1"/>
                </a:solidFill>
                <a:latin typeface="Calibri"/>
                <a:ea typeface="Calibri"/>
                <a:cs typeface="Calibri"/>
                <a:sym typeface="Calibri"/>
              </a:rPr>
              <a:t>ing Committee members </a:t>
            </a:r>
            <a:r>
              <a:rPr lang="en-US" sz="1200" b="0" i="0" u="none" strike="noStrike" cap="none" dirty="0" smtClean="0">
                <a:solidFill>
                  <a:schemeClr val="dk1"/>
                </a:solidFill>
                <a:latin typeface="Calibri"/>
                <a:ea typeface="Calibri"/>
                <a:cs typeface="Calibri"/>
                <a:sym typeface="Calibri"/>
              </a:rPr>
              <a:t>also provide education </a:t>
            </a:r>
            <a:r>
              <a:rPr lang="en-US" sz="1200" b="0" i="0" u="none" strike="noStrike" cap="none" dirty="0">
                <a:solidFill>
                  <a:schemeClr val="dk1"/>
                </a:solidFill>
                <a:latin typeface="Calibri"/>
                <a:ea typeface="Calibri"/>
                <a:cs typeface="Calibri"/>
                <a:sym typeface="Calibri"/>
              </a:rPr>
              <a:t>to help each of the stakeholders in this supply chain better understand each others’ challenges and priorities. Members of the Transfer standing committee regularly give conference presentations and write articles to promote the use and understanding of the Transfer code and services.</a:t>
            </a:r>
          </a:p>
          <a:p>
            <a:endParaRPr lang="en-GB" sz="1200" b="0" i="0" u="none" strike="noStrike" kern="1200" cap="none" dirty="0" smtClean="0">
              <a:solidFill>
                <a:schemeClr val="tx1"/>
              </a:solidFill>
              <a:latin typeface="Calibri"/>
              <a:ea typeface="Calibri"/>
              <a:cs typeface="Calibri"/>
              <a:sym typeface="Calibri"/>
            </a:endParaRPr>
          </a:p>
          <a:p>
            <a:r>
              <a:rPr lang="en-GB" sz="1200" b="0" i="0" u="none" strike="noStrike" kern="1200" cap="none" dirty="0" smtClean="0">
                <a:solidFill>
                  <a:schemeClr val="tx1"/>
                </a:solidFill>
                <a:latin typeface="Calibri"/>
                <a:ea typeface="Calibri"/>
                <a:cs typeface="Calibri"/>
                <a:sym typeface="Calibri"/>
              </a:rPr>
              <a:t>One of our</a:t>
            </a:r>
            <a:r>
              <a:rPr lang="en-GB" sz="1200" b="0" i="0" u="none" strike="noStrike" kern="1200" cap="none" baseline="0" dirty="0" smtClean="0">
                <a:solidFill>
                  <a:schemeClr val="tx1"/>
                </a:solidFill>
                <a:latin typeface="Calibri"/>
                <a:ea typeface="Calibri"/>
                <a:cs typeface="Calibri"/>
                <a:sym typeface="Calibri"/>
              </a:rPr>
              <a:t> most important accomplishments is the TAS, the Transfer Alerting Service, for </a:t>
            </a:r>
            <a:r>
              <a:rPr lang="en-GB" sz="1200" b="0" i="0" u="none" strike="noStrike" kern="1200" cap="none" dirty="0" smtClean="0">
                <a:solidFill>
                  <a:schemeClr val="tx1"/>
                </a:solidFill>
                <a:latin typeface="Calibri"/>
                <a:ea typeface="Calibri"/>
                <a:cs typeface="Calibri"/>
                <a:sym typeface="Calibri"/>
              </a:rPr>
              <a:t>communicating details of transitioning journals to over 600 registered recipients.</a:t>
            </a:r>
            <a:r>
              <a:rPr lang="en-GB" sz="1200" b="0" i="0" u="none" strike="noStrike" kern="1200" cap="none" baseline="0" dirty="0" smtClean="0">
                <a:solidFill>
                  <a:schemeClr val="tx1"/>
                </a:solidFill>
                <a:latin typeface="Calibri"/>
                <a:ea typeface="Calibri"/>
                <a:cs typeface="Calibri"/>
                <a:sym typeface="Calibri"/>
              </a:rPr>
              <a:t> </a:t>
            </a:r>
            <a:r>
              <a:rPr lang="en-GB" sz="1200" b="0" i="0" u="none" strike="noStrike" kern="1200" cap="none" dirty="0" smtClean="0">
                <a:solidFill>
                  <a:schemeClr val="tx1"/>
                </a:solidFill>
                <a:latin typeface="Calibri"/>
                <a:ea typeface="Calibri"/>
                <a:cs typeface="Calibri"/>
                <a:sym typeface="Calibri"/>
              </a:rPr>
              <a:t>Jennifer</a:t>
            </a:r>
            <a:r>
              <a:rPr lang="en-GB" sz="1200" b="0" i="0" u="none" strike="noStrike" kern="1200" cap="none" baseline="0" dirty="0" smtClean="0">
                <a:solidFill>
                  <a:schemeClr val="tx1"/>
                </a:solidFill>
                <a:latin typeface="Calibri"/>
                <a:ea typeface="Calibri"/>
                <a:cs typeface="Calibri"/>
                <a:sym typeface="Calibri"/>
              </a:rPr>
              <a:t> will talk more about this in a moment</a:t>
            </a:r>
            <a:r>
              <a:rPr lang="en-GB" sz="1200" b="0" i="0" u="none" strike="noStrike" kern="1200" cap="none" dirty="0" smtClean="0">
                <a:solidFill>
                  <a:schemeClr val="tx1"/>
                </a:solidFill>
                <a:latin typeface="Calibri"/>
                <a:ea typeface="Calibri"/>
                <a:cs typeface="Calibri"/>
                <a:sym typeface="Calibri"/>
              </a:rPr>
              <a:t>.</a:t>
            </a:r>
          </a:p>
          <a:p>
            <a:pPr marL="0" marR="0" lvl="0" indent="0" algn="l" rtl="0">
              <a:spcBef>
                <a:spcPts val="0"/>
              </a:spcBef>
              <a:buSzPct val="25000"/>
              <a:buNone/>
            </a:pPr>
            <a:endParaRPr lang="en-US" sz="1200" b="0" i="0" u="none" strike="noStrike" cap="none" dirty="0" smtClean="0">
              <a:solidFill>
                <a:schemeClr val="dk1"/>
              </a:solidFill>
              <a:latin typeface="Calibri"/>
              <a:ea typeface="Calibri"/>
              <a:cs typeface="Calibri"/>
              <a:sym typeface="Calibri"/>
            </a:endParaRP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134" name="Shape 13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33884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8"/>
        <p:cNvGrpSpPr/>
        <p:nvPr/>
      </p:nvGrpSpPr>
      <p:grpSpPr>
        <a:xfrm>
          <a:off x="0" y="0"/>
          <a:ext cx="0" cy="0"/>
          <a:chOff x="0" y="0"/>
          <a:chExt cx="0" cy="0"/>
        </a:xfrm>
      </p:grpSpPr>
      <p:sp>
        <p:nvSpPr>
          <p:cNvPr id="19" name="Shape 19"/>
          <p:cNvSpPr/>
          <p:nvPr/>
        </p:nvSpPr>
        <p:spPr>
          <a:xfrm>
            <a:off x="3175" y="6400800"/>
            <a:ext cx="12188824" cy="457200"/>
          </a:xfrm>
          <a:prstGeom prst="rect">
            <a:avLst/>
          </a:prstGeom>
          <a:solidFill>
            <a:srgbClr val="6B7C72"/>
          </a:solidFill>
          <a:ln>
            <a:noFill/>
          </a:ln>
        </p:spPr>
        <p:txBody>
          <a:bodyPr lIns="91425" tIns="91425" rIns="91425" bIns="91425" anchor="ctr" anchorCtr="0">
            <a:noAutofit/>
          </a:bodyPr>
          <a:lstStyle/>
          <a:p>
            <a:pPr lvl="0">
              <a:spcBef>
                <a:spcPts val="0"/>
              </a:spcBef>
              <a:buNone/>
            </a:pPr>
            <a:endParaRPr/>
          </a:p>
        </p:txBody>
      </p:sp>
      <p:sp>
        <p:nvSpPr>
          <p:cNvPr id="20" name="Shape 20"/>
          <p:cNvSpPr/>
          <p:nvPr/>
        </p:nvSpPr>
        <p:spPr>
          <a:xfrm>
            <a:off x="15" y="6334316"/>
            <a:ext cx="12188824" cy="64008"/>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ctrTitle"/>
          </p:nvPr>
        </p:nvSpPr>
        <p:spPr>
          <a:xfrm>
            <a:off x="1097279" y="758952"/>
            <a:ext cx="10058399" cy="3566159"/>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EFEFE"/>
              </a:buClr>
              <a:buFont typeface="Calibri"/>
              <a:buNone/>
              <a:defRPr sz="8000" b="0" i="0" u="none" strike="noStrike" cap="none">
                <a:solidFill>
                  <a:srgbClr val="FEFEFE"/>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2" name="Shape 22"/>
          <p:cNvSpPr txBox="1">
            <a:spLocks noGrp="1"/>
          </p:cNvSpPr>
          <p:nvPr>
            <p:ph type="subTitle" idx="1"/>
          </p:nvPr>
        </p:nvSpPr>
        <p:spPr>
          <a:xfrm>
            <a:off x="1100050" y="4455621"/>
            <a:ext cx="10058399" cy="1143000"/>
          </a:xfrm>
          <a:prstGeom prst="rect">
            <a:avLst/>
          </a:prstGeom>
          <a:noFill/>
          <a:ln>
            <a:noFill/>
          </a:ln>
        </p:spPr>
        <p:txBody>
          <a:bodyPr lIns="91425" tIns="91425" rIns="91425" bIns="91425" anchor="t" anchorCtr="0"/>
          <a:lstStyle>
            <a:lvl1pPr marL="0" marR="0" lvl="0" indent="0" algn="l" rtl="0">
              <a:lnSpc>
                <a:spcPct val="90000"/>
              </a:lnSpc>
              <a:spcBef>
                <a:spcPts val="1200"/>
              </a:spcBef>
              <a:spcAft>
                <a:spcPts val="200"/>
              </a:spcAft>
              <a:buClr>
                <a:schemeClr val="accent3"/>
              </a:buClr>
              <a:buFont typeface="Calibri"/>
              <a:buNone/>
              <a:defRPr sz="2400" b="0" i="0" u="none" strike="noStrike" cap="none">
                <a:solidFill>
                  <a:schemeClr val="lt2"/>
                </a:solidFill>
                <a:latin typeface="Calibri"/>
                <a:ea typeface="Calibri"/>
                <a:cs typeface="Calibri"/>
                <a:sym typeface="Calibri"/>
              </a:defRPr>
            </a:lvl1pPr>
            <a:lvl2pPr marL="457200" marR="0" lvl="1" indent="0" algn="ctr" rtl="0">
              <a:lnSpc>
                <a:spcPct val="90000"/>
              </a:lnSpc>
              <a:spcBef>
                <a:spcPts val="200"/>
              </a:spcBef>
              <a:spcAft>
                <a:spcPts val="400"/>
              </a:spcAft>
              <a:buClr>
                <a:schemeClr val="accent3"/>
              </a:buClr>
              <a:buFont typeface="Calibri"/>
              <a:buNone/>
              <a:defRPr sz="2400" b="0" i="0" u="none" strike="noStrike" cap="none">
                <a:solidFill>
                  <a:srgbClr val="FEFEFE"/>
                </a:solidFill>
                <a:latin typeface="Calibri"/>
                <a:ea typeface="Calibri"/>
                <a:cs typeface="Calibri"/>
                <a:sym typeface="Calibri"/>
              </a:defRPr>
            </a:lvl2pPr>
            <a:lvl3pPr marL="914400" marR="0" lvl="2" indent="0" algn="ctr" rtl="0">
              <a:lnSpc>
                <a:spcPct val="90000"/>
              </a:lnSpc>
              <a:spcBef>
                <a:spcPts val="200"/>
              </a:spcBef>
              <a:spcAft>
                <a:spcPts val="400"/>
              </a:spcAft>
              <a:buClr>
                <a:schemeClr val="accent3"/>
              </a:buClr>
              <a:buFont typeface="Calibri"/>
              <a:buNone/>
              <a:defRPr sz="2400" b="0" i="0" u="none" strike="noStrike" cap="none">
                <a:solidFill>
                  <a:srgbClr val="FEFEFE"/>
                </a:solidFill>
                <a:latin typeface="Calibri"/>
                <a:ea typeface="Calibri"/>
                <a:cs typeface="Calibri"/>
                <a:sym typeface="Calibri"/>
              </a:defRPr>
            </a:lvl3pPr>
            <a:lvl4pPr marL="1371600" marR="0" lvl="3" indent="0" algn="ctr"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4pPr>
            <a:lvl5pPr marL="1828800" marR="0" lvl="4" indent="0" algn="ctr"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5pPr>
            <a:lvl6pPr marL="2286000" marR="0" lvl="5" indent="0" algn="ctr"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6pPr>
            <a:lvl7pPr marL="2743200" marR="0" lvl="6" indent="0" algn="ctr"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7pPr>
            <a:lvl8pPr marL="3200400" marR="0" lvl="7" indent="0" algn="ctr"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8pPr>
            <a:lvl9pPr marL="3657600" marR="0" lvl="8" indent="0" algn="ctr"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9pPr>
          </a:lstStyle>
          <a:p>
            <a:endParaRPr/>
          </a:p>
        </p:txBody>
      </p:sp>
      <p:sp>
        <p:nvSpPr>
          <p:cNvPr id="23" name="Shape 23"/>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24" name="Shape 24"/>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25" name="Shape 25"/>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cxnSp>
        <p:nvCxnSpPr>
          <p:cNvPr id="26" name="Shape 26"/>
          <p:cNvCxnSpPr/>
          <p:nvPr/>
        </p:nvCxnSpPr>
        <p:spPr>
          <a:xfrm>
            <a:off x="1207658" y="4343400"/>
            <a:ext cx="9875520" cy="0"/>
          </a:xfrm>
          <a:prstGeom prst="straightConnector1">
            <a:avLst/>
          </a:prstGeom>
          <a:noFill/>
          <a:ln w="9525" cap="flat" cmpd="sng">
            <a:solidFill>
              <a:srgbClr val="FEFEFE"/>
            </a:solidFill>
            <a:prstDash val="solid"/>
            <a:round/>
            <a:headEnd type="none" w="med" len="med"/>
            <a:tailEnd type="none" w="med" len="med"/>
          </a:ln>
        </p:spPr>
      </p:cxn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EFEFE"/>
              </a:buClr>
              <a:buFont typeface="Calibri"/>
              <a:buNone/>
              <a:defRPr sz="4800" b="0" i="0" u="none" strike="noStrike" cap="none">
                <a:solidFill>
                  <a:srgbClr val="FEFEFE"/>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8" name="Shape 88"/>
          <p:cNvSpPr txBox="1">
            <a:spLocks noGrp="1"/>
          </p:cNvSpPr>
          <p:nvPr>
            <p:ph type="body" idx="1"/>
          </p:nvPr>
        </p:nvSpPr>
        <p:spPr>
          <a:xfrm rot="5400000">
            <a:off x="4114799" y="-1171785"/>
            <a:ext cx="4023360" cy="10058399"/>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3"/>
              </a:buClr>
              <a:buSzPct val="100000"/>
              <a:buFont typeface="Calibri"/>
              <a:buChar char=" "/>
              <a:defRPr sz="2000" b="0" i="0" u="none" strike="noStrike" cap="none">
                <a:solidFill>
                  <a:srgbClr val="FEFEFE"/>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3"/>
              </a:buClr>
              <a:buSzPct val="100000"/>
              <a:buFont typeface="Calibri"/>
              <a:buChar char="◦"/>
              <a:defRPr sz="1800" b="0" i="0" u="none" strike="noStrike" cap="none">
                <a:solidFill>
                  <a:srgbClr val="FEFEFE"/>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89" name="Shape 89"/>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90" name="Shape 90"/>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91" name="Shape 91"/>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92"/>
        <p:cNvGrpSpPr/>
        <p:nvPr/>
      </p:nvGrpSpPr>
      <p:grpSpPr>
        <a:xfrm>
          <a:off x="0" y="0"/>
          <a:ext cx="0" cy="0"/>
          <a:chOff x="0" y="0"/>
          <a:chExt cx="0" cy="0"/>
        </a:xfrm>
      </p:grpSpPr>
      <p:sp>
        <p:nvSpPr>
          <p:cNvPr id="93" name="Shape 93"/>
          <p:cNvSpPr/>
          <p:nvPr/>
        </p:nvSpPr>
        <p:spPr>
          <a:xfrm>
            <a:off x="3175" y="6400800"/>
            <a:ext cx="12188824" cy="457200"/>
          </a:xfrm>
          <a:prstGeom prst="rect">
            <a:avLst/>
          </a:prstGeom>
          <a:solidFill>
            <a:srgbClr val="6B7C72"/>
          </a:solidFill>
          <a:ln>
            <a:noFill/>
          </a:ln>
        </p:spPr>
        <p:txBody>
          <a:bodyPr lIns="91425" tIns="91425" rIns="91425" bIns="91425" anchor="ctr" anchorCtr="0">
            <a:noAutofit/>
          </a:bodyPr>
          <a:lstStyle/>
          <a:p>
            <a:pPr lvl="0">
              <a:spcBef>
                <a:spcPts val="0"/>
              </a:spcBef>
              <a:buNone/>
            </a:pPr>
            <a:endParaRPr/>
          </a:p>
        </p:txBody>
      </p:sp>
      <p:sp>
        <p:nvSpPr>
          <p:cNvPr id="94" name="Shape 94"/>
          <p:cNvSpPr/>
          <p:nvPr/>
        </p:nvSpPr>
        <p:spPr>
          <a:xfrm>
            <a:off x="15" y="6334316"/>
            <a:ext cx="12188824" cy="64008"/>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95" name="Shape 95"/>
          <p:cNvSpPr txBox="1">
            <a:spLocks noGrp="1"/>
          </p:cNvSpPr>
          <p:nvPr>
            <p:ph type="title"/>
          </p:nvPr>
        </p:nvSpPr>
        <p:spPr>
          <a:xfrm rot="5400000">
            <a:off x="7159401" y="1977801"/>
            <a:ext cx="5759897" cy="2628899"/>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EFEFE"/>
              </a:buClr>
              <a:buFont typeface="Calibri"/>
              <a:buNone/>
              <a:defRPr sz="4800" b="0" i="0" u="none" strike="noStrike" cap="none">
                <a:solidFill>
                  <a:srgbClr val="FEFEFE"/>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96" name="Shape 96"/>
          <p:cNvSpPr txBox="1">
            <a:spLocks noGrp="1"/>
          </p:cNvSpPr>
          <p:nvPr>
            <p:ph type="body" idx="1"/>
          </p:nvPr>
        </p:nvSpPr>
        <p:spPr>
          <a:xfrm rot="5400000">
            <a:off x="1825401" y="-574898"/>
            <a:ext cx="5759897" cy="7734299"/>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3"/>
              </a:buClr>
              <a:buSzPct val="100000"/>
              <a:buFont typeface="Calibri"/>
              <a:buChar char=" "/>
              <a:defRPr sz="2000" b="0" i="0" u="none" strike="noStrike" cap="none">
                <a:solidFill>
                  <a:srgbClr val="FEFEFE"/>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3"/>
              </a:buClr>
              <a:buSzPct val="100000"/>
              <a:buFont typeface="Calibri"/>
              <a:buChar char="◦"/>
              <a:defRPr sz="1800" b="0" i="0" u="none" strike="noStrike" cap="none">
                <a:solidFill>
                  <a:srgbClr val="FEFEFE"/>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97" name="Shape 97"/>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98" name="Shape 98"/>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99" name="Shape 99"/>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EFEFE"/>
              </a:buClr>
              <a:buFont typeface="Calibri"/>
              <a:buNone/>
              <a:defRPr sz="4800" b="0" i="0" u="none" strike="noStrike" cap="none">
                <a:solidFill>
                  <a:srgbClr val="FEFEFE"/>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9" name="Shape 29"/>
          <p:cNvSpPr txBox="1">
            <a:spLocks noGrp="1"/>
          </p:cNvSpPr>
          <p:nvPr>
            <p:ph type="body" idx="1"/>
          </p:nvPr>
        </p:nvSpPr>
        <p:spPr>
          <a:xfrm>
            <a:off x="1097279" y="1845733"/>
            <a:ext cx="10058399" cy="4023360"/>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3"/>
              </a:buClr>
              <a:buSzPct val="100000"/>
              <a:buFont typeface="Calibri"/>
              <a:buChar char=" "/>
              <a:defRPr sz="2000" b="0" i="0" u="none" strike="noStrike" cap="none">
                <a:solidFill>
                  <a:srgbClr val="FEFEFE"/>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3"/>
              </a:buClr>
              <a:buSzPct val="100000"/>
              <a:buFont typeface="Calibri"/>
              <a:buChar char="◦"/>
              <a:defRPr sz="1800" b="0" i="0" u="none" strike="noStrike" cap="none">
                <a:solidFill>
                  <a:srgbClr val="FEFEFE"/>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3"/>
        <p:cNvGrpSpPr/>
        <p:nvPr/>
      </p:nvGrpSpPr>
      <p:grpSpPr>
        <a:xfrm>
          <a:off x="0" y="0"/>
          <a:ext cx="0" cy="0"/>
          <a:chOff x="0" y="0"/>
          <a:chExt cx="0" cy="0"/>
        </a:xfrm>
      </p:grpSpPr>
      <p:sp>
        <p:nvSpPr>
          <p:cNvPr id="34" name="Shape 34"/>
          <p:cNvSpPr/>
          <p:nvPr/>
        </p:nvSpPr>
        <p:spPr>
          <a:xfrm>
            <a:off x="3175" y="6400800"/>
            <a:ext cx="12188824" cy="457200"/>
          </a:xfrm>
          <a:prstGeom prst="rect">
            <a:avLst/>
          </a:prstGeom>
          <a:solidFill>
            <a:srgbClr val="6B7C72"/>
          </a:solidFill>
          <a:ln>
            <a:noFill/>
          </a:ln>
        </p:spPr>
        <p:txBody>
          <a:bodyPr lIns="91425" tIns="91425" rIns="91425" bIns="91425" anchor="ctr" anchorCtr="0">
            <a:noAutofit/>
          </a:bodyPr>
          <a:lstStyle/>
          <a:p>
            <a:pPr lvl="0">
              <a:spcBef>
                <a:spcPts val="0"/>
              </a:spcBef>
              <a:buNone/>
            </a:pPr>
            <a:endParaRPr/>
          </a:p>
        </p:txBody>
      </p:sp>
      <p:sp>
        <p:nvSpPr>
          <p:cNvPr id="35" name="Shape 35"/>
          <p:cNvSpPr/>
          <p:nvPr/>
        </p:nvSpPr>
        <p:spPr>
          <a:xfrm>
            <a:off x="15" y="6334316"/>
            <a:ext cx="12188824" cy="64008"/>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36" name="Shape 36"/>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EFEFE"/>
              </a:buClr>
              <a:buFont typeface="Calibri"/>
              <a:buNone/>
              <a:defRPr sz="4800" b="0" i="0" u="none" strike="noStrike" cap="none">
                <a:solidFill>
                  <a:srgbClr val="FEFEFE"/>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1" name="Shape 41"/>
          <p:cNvSpPr txBox="1">
            <a:spLocks noGrp="1"/>
          </p:cNvSpPr>
          <p:nvPr>
            <p:ph type="body" idx="1"/>
          </p:nvPr>
        </p:nvSpPr>
        <p:spPr>
          <a:xfrm>
            <a:off x="1097278" y="1845733"/>
            <a:ext cx="4937760" cy="4023358"/>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3"/>
              </a:buClr>
              <a:buSzPct val="100000"/>
              <a:buFont typeface="Calibri"/>
              <a:buChar char=" "/>
              <a:defRPr sz="2000" b="0" i="0" u="none" strike="noStrike" cap="none">
                <a:solidFill>
                  <a:srgbClr val="FEFEFE"/>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3"/>
              </a:buClr>
              <a:buSzPct val="100000"/>
              <a:buFont typeface="Calibri"/>
              <a:buChar char="◦"/>
              <a:defRPr sz="1800" b="0" i="0" u="none" strike="noStrike" cap="none">
                <a:solidFill>
                  <a:srgbClr val="FEFEFE"/>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42" name="Shape 42"/>
          <p:cNvSpPr txBox="1">
            <a:spLocks noGrp="1"/>
          </p:cNvSpPr>
          <p:nvPr>
            <p:ph type="body" idx="2"/>
          </p:nvPr>
        </p:nvSpPr>
        <p:spPr>
          <a:xfrm>
            <a:off x="6217919" y="1845734"/>
            <a:ext cx="4937760" cy="4023360"/>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3"/>
              </a:buClr>
              <a:buSzPct val="100000"/>
              <a:buFont typeface="Calibri"/>
              <a:buChar char=" "/>
              <a:defRPr sz="2000" b="0" i="0" u="none" strike="noStrike" cap="none">
                <a:solidFill>
                  <a:srgbClr val="FEFEFE"/>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3"/>
              </a:buClr>
              <a:buSzPct val="100000"/>
              <a:buFont typeface="Calibri"/>
              <a:buChar char="◦"/>
              <a:defRPr sz="1800" b="0" i="0" u="none" strike="noStrike" cap="none">
                <a:solidFill>
                  <a:srgbClr val="FEFEFE"/>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43" name="Shape 43"/>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44" name="Shape 44"/>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45" name="Shape 45"/>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46"/>
        <p:cNvGrpSpPr/>
        <p:nvPr/>
      </p:nvGrpSpPr>
      <p:grpSpPr>
        <a:xfrm>
          <a:off x="0" y="0"/>
          <a:ext cx="0" cy="0"/>
          <a:chOff x="0" y="0"/>
          <a:chExt cx="0" cy="0"/>
        </a:xfrm>
      </p:grpSpPr>
      <p:sp>
        <p:nvSpPr>
          <p:cNvPr id="47" name="Shape 47"/>
          <p:cNvSpPr/>
          <p:nvPr/>
        </p:nvSpPr>
        <p:spPr>
          <a:xfrm>
            <a:off x="3175" y="6400800"/>
            <a:ext cx="12188824" cy="457200"/>
          </a:xfrm>
          <a:prstGeom prst="rect">
            <a:avLst/>
          </a:prstGeom>
          <a:solidFill>
            <a:srgbClr val="6B7C72"/>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a:off x="15" y="6334316"/>
            <a:ext cx="12188824" cy="64008"/>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49" name="Shape 49"/>
          <p:cNvSpPr txBox="1">
            <a:spLocks noGrp="1"/>
          </p:cNvSpPr>
          <p:nvPr>
            <p:ph type="title"/>
          </p:nvPr>
        </p:nvSpPr>
        <p:spPr>
          <a:xfrm>
            <a:off x="1097279" y="758952"/>
            <a:ext cx="10058399" cy="3566159"/>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EFEFE"/>
              </a:buClr>
              <a:buFont typeface="Calibri"/>
              <a:buNone/>
              <a:defRPr sz="8000" b="0" i="0" u="none" strike="noStrike" cap="none">
                <a:solidFill>
                  <a:srgbClr val="FEFEFE"/>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0" name="Shape 50"/>
          <p:cNvSpPr txBox="1">
            <a:spLocks noGrp="1"/>
          </p:cNvSpPr>
          <p:nvPr>
            <p:ph type="body" idx="1"/>
          </p:nvPr>
        </p:nvSpPr>
        <p:spPr>
          <a:xfrm>
            <a:off x="1097279" y="4453128"/>
            <a:ext cx="10058399" cy="1143000"/>
          </a:xfrm>
          <a:prstGeom prst="rect">
            <a:avLst/>
          </a:prstGeom>
          <a:noFill/>
          <a:ln>
            <a:noFill/>
          </a:ln>
        </p:spPr>
        <p:txBody>
          <a:bodyPr lIns="91425" tIns="91425" rIns="91425" bIns="91425" anchor="t" anchorCtr="0"/>
          <a:lstStyle>
            <a:lvl1pPr marL="0" marR="0" lvl="0" indent="0" algn="l" rtl="0">
              <a:lnSpc>
                <a:spcPct val="90000"/>
              </a:lnSpc>
              <a:spcBef>
                <a:spcPts val="1200"/>
              </a:spcBef>
              <a:spcAft>
                <a:spcPts val="200"/>
              </a:spcAft>
              <a:buClr>
                <a:schemeClr val="accent3"/>
              </a:buClr>
              <a:buFont typeface="Calibri"/>
              <a:buNone/>
              <a:defRPr sz="2400" b="0" i="0" u="none" strike="noStrike" cap="none">
                <a:solidFill>
                  <a:schemeClr val="lt2"/>
                </a:solidFill>
                <a:latin typeface="Calibri"/>
                <a:ea typeface="Calibri"/>
                <a:cs typeface="Calibri"/>
                <a:sym typeface="Calibri"/>
              </a:defRPr>
            </a:lvl1pPr>
            <a:lvl2pPr marL="457200" marR="0" lvl="1" indent="0" algn="l" rtl="0">
              <a:lnSpc>
                <a:spcPct val="90000"/>
              </a:lnSpc>
              <a:spcBef>
                <a:spcPts val="200"/>
              </a:spcBef>
              <a:spcAft>
                <a:spcPts val="400"/>
              </a:spcAft>
              <a:buClr>
                <a:schemeClr val="accent3"/>
              </a:buClr>
              <a:buFont typeface="Calibri"/>
              <a:buNone/>
              <a:defRPr sz="1800" b="0" i="0" u="none" strike="noStrike" cap="none">
                <a:solidFill>
                  <a:schemeClr val="lt1"/>
                </a:solidFill>
                <a:latin typeface="Calibri"/>
                <a:ea typeface="Calibri"/>
                <a:cs typeface="Calibri"/>
                <a:sym typeface="Calibri"/>
              </a:defRPr>
            </a:lvl2pPr>
            <a:lvl3pPr marL="914400" marR="0" lvl="2" indent="0" algn="l" rtl="0">
              <a:lnSpc>
                <a:spcPct val="90000"/>
              </a:lnSpc>
              <a:spcBef>
                <a:spcPts val="200"/>
              </a:spcBef>
              <a:spcAft>
                <a:spcPts val="400"/>
              </a:spcAft>
              <a:buClr>
                <a:schemeClr val="accent3"/>
              </a:buClr>
              <a:buFont typeface="Calibri"/>
              <a:buNone/>
              <a:defRPr sz="1600" b="0" i="0" u="none" strike="noStrike" cap="none">
                <a:solidFill>
                  <a:schemeClr val="lt1"/>
                </a:solidFill>
                <a:latin typeface="Calibri"/>
                <a:ea typeface="Calibri"/>
                <a:cs typeface="Calibri"/>
                <a:sym typeface="Calibri"/>
              </a:defRPr>
            </a:lvl3pPr>
            <a:lvl4pPr marL="1371600" marR="0" lvl="3" indent="0" algn="l" rtl="0">
              <a:lnSpc>
                <a:spcPct val="90000"/>
              </a:lnSpc>
              <a:spcBef>
                <a:spcPts val="200"/>
              </a:spcBef>
              <a:spcAft>
                <a:spcPts val="400"/>
              </a:spcAft>
              <a:buClr>
                <a:schemeClr val="accent3"/>
              </a:buClr>
              <a:buFont typeface="Calibri"/>
              <a:buNone/>
              <a:defRPr sz="1400" b="0" i="0" u="none" strike="noStrike" cap="none">
                <a:solidFill>
                  <a:schemeClr val="lt1"/>
                </a:solidFill>
                <a:latin typeface="Calibri"/>
                <a:ea typeface="Calibri"/>
                <a:cs typeface="Calibri"/>
                <a:sym typeface="Calibri"/>
              </a:defRPr>
            </a:lvl4pPr>
            <a:lvl5pPr marL="1828800" marR="0" lvl="4" indent="0" algn="l" rtl="0">
              <a:lnSpc>
                <a:spcPct val="90000"/>
              </a:lnSpc>
              <a:spcBef>
                <a:spcPts val="200"/>
              </a:spcBef>
              <a:spcAft>
                <a:spcPts val="400"/>
              </a:spcAft>
              <a:buClr>
                <a:schemeClr val="accent3"/>
              </a:buClr>
              <a:buFont typeface="Calibri"/>
              <a:buNone/>
              <a:defRPr sz="1400" b="0" i="0" u="none" strike="noStrike" cap="none">
                <a:solidFill>
                  <a:schemeClr val="lt1"/>
                </a:solidFill>
                <a:latin typeface="Calibri"/>
                <a:ea typeface="Calibri"/>
                <a:cs typeface="Calibri"/>
                <a:sym typeface="Calibri"/>
              </a:defRPr>
            </a:lvl5pPr>
            <a:lvl6pPr marL="2286000" marR="0" lvl="5" indent="0" algn="l" rtl="0">
              <a:lnSpc>
                <a:spcPct val="90000"/>
              </a:lnSpc>
              <a:spcBef>
                <a:spcPts val="200"/>
              </a:spcBef>
              <a:spcAft>
                <a:spcPts val="400"/>
              </a:spcAft>
              <a:buClr>
                <a:schemeClr val="accent3"/>
              </a:buClr>
              <a:buFont typeface="Calibri"/>
              <a:buNone/>
              <a:defRPr sz="1400" b="0" i="0" u="none" strike="noStrike" cap="none">
                <a:solidFill>
                  <a:schemeClr val="lt1"/>
                </a:solidFill>
                <a:latin typeface="Calibri"/>
                <a:ea typeface="Calibri"/>
                <a:cs typeface="Calibri"/>
                <a:sym typeface="Calibri"/>
              </a:defRPr>
            </a:lvl6pPr>
            <a:lvl7pPr marL="2743200" marR="0" lvl="6" indent="0" algn="l" rtl="0">
              <a:lnSpc>
                <a:spcPct val="90000"/>
              </a:lnSpc>
              <a:spcBef>
                <a:spcPts val="200"/>
              </a:spcBef>
              <a:spcAft>
                <a:spcPts val="400"/>
              </a:spcAft>
              <a:buClr>
                <a:schemeClr val="accent3"/>
              </a:buClr>
              <a:buFont typeface="Calibri"/>
              <a:buNone/>
              <a:defRPr sz="1400" b="0" i="0" u="none" strike="noStrike" cap="none">
                <a:solidFill>
                  <a:schemeClr val="lt1"/>
                </a:solidFill>
                <a:latin typeface="Calibri"/>
                <a:ea typeface="Calibri"/>
                <a:cs typeface="Calibri"/>
                <a:sym typeface="Calibri"/>
              </a:defRPr>
            </a:lvl7pPr>
            <a:lvl8pPr marL="3200400" marR="0" lvl="7" indent="0" algn="l" rtl="0">
              <a:lnSpc>
                <a:spcPct val="90000"/>
              </a:lnSpc>
              <a:spcBef>
                <a:spcPts val="200"/>
              </a:spcBef>
              <a:spcAft>
                <a:spcPts val="400"/>
              </a:spcAft>
              <a:buClr>
                <a:schemeClr val="accent3"/>
              </a:buClr>
              <a:buFont typeface="Calibri"/>
              <a:buNone/>
              <a:defRPr sz="1400" b="0" i="0" u="none" strike="noStrike" cap="none">
                <a:solidFill>
                  <a:schemeClr val="lt1"/>
                </a:solidFill>
                <a:latin typeface="Calibri"/>
                <a:ea typeface="Calibri"/>
                <a:cs typeface="Calibri"/>
                <a:sym typeface="Calibri"/>
              </a:defRPr>
            </a:lvl8pPr>
            <a:lvl9pPr marL="3657600" marR="0" lvl="8" indent="0" algn="l" rtl="0">
              <a:lnSpc>
                <a:spcPct val="90000"/>
              </a:lnSpc>
              <a:spcBef>
                <a:spcPts val="200"/>
              </a:spcBef>
              <a:spcAft>
                <a:spcPts val="400"/>
              </a:spcAft>
              <a:buClr>
                <a:schemeClr val="accent3"/>
              </a:buClr>
              <a:buFont typeface="Calibri"/>
              <a:buNone/>
              <a:defRPr sz="1400" b="0" i="0" u="none" strike="noStrike" cap="none">
                <a:solidFill>
                  <a:schemeClr val="lt1"/>
                </a:solidFill>
                <a:latin typeface="Calibri"/>
                <a:ea typeface="Calibri"/>
                <a:cs typeface="Calibri"/>
                <a:sym typeface="Calibri"/>
              </a:defRPr>
            </a:lvl9pPr>
          </a:lstStyle>
          <a:p>
            <a:endParaRPr/>
          </a:p>
        </p:txBody>
      </p:sp>
      <p:sp>
        <p:nvSpPr>
          <p:cNvPr id="51" name="Shape 51"/>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cxnSp>
        <p:nvCxnSpPr>
          <p:cNvPr id="54" name="Shape 54"/>
          <p:cNvCxnSpPr/>
          <p:nvPr/>
        </p:nvCxnSpPr>
        <p:spPr>
          <a:xfrm>
            <a:off x="1207658" y="4343400"/>
            <a:ext cx="9875520" cy="0"/>
          </a:xfrm>
          <a:prstGeom prst="straightConnector1">
            <a:avLst/>
          </a:prstGeom>
          <a:noFill/>
          <a:ln w="9525" cap="flat" cmpd="sng">
            <a:solidFill>
              <a:srgbClr val="FEFEFE"/>
            </a:solidFill>
            <a:prstDash val="solid"/>
            <a:round/>
            <a:headEnd type="none" w="med" len="med"/>
            <a:tailEnd type="none" w="med" len="med"/>
          </a:ln>
        </p:spPr>
      </p:cxn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EFEFE"/>
              </a:buClr>
              <a:buFont typeface="Calibri"/>
              <a:buNone/>
              <a:defRPr sz="4800" b="0" i="0" u="none" strike="noStrike" cap="none">
                <a:solidFill>
                  <a:srgbClr val="FEFEFE"/>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7" name="Shape 57"/>
          <p:cNvSpPr txBox="1">
            <a:spLocks noGrp="1"/>
          </p:cNvSpPr>
          <p:nvPr>
            <p:ph type="body" idx="1"/>
          </p:nvPr>
        </p:nvSpPr>
        <p:spPr>
          <a:xfrm>
            <a:off x="1097279" y="1846051"/>
            <a:ext cx="4937760" cy="736282"/>
          </a:xfrm>
          <a:prstGeom prst="rect">
            <a:avLst/>
          </a:prstGeom>
          <a:noFill/>
          <a:ln>
            <a:noFill/>
          </a:ln>
        </p:spPr>
        <p:txBody>
          <a:bodyPr lIns="91425" tIns="91425" rIns="91425" bIns="91425" anchor="ctr" anchorCtr="0"/>
          <a:lstStyle>
            <a:lvl1pPr marL="0" marR="0" lvl="0" indent="0" algn="l" rtl="0">
              <a:lnSpc>
                <a:spcPct val="90000"/>
              </a:lnSpc>
              <a:spcBef>
                <a:spcPts val="1200"/>
              </a:spcBef>
              <a:spcAft>
                <a:spcPts val="200"/>
              </a:spcAft>
              <a:buClr>
                <a:schemeClr val="accent3"/>
              </a:buClr>
              <a:buFont typeface="Calibri"/>
              <a:buNone/>
              <a:defRPr sz="2000" b="0" i="0" u="none" strike="noStrike" cap="none">
                <a:solidFill>
                  <a:srgbClr val="DEE0B0"/>
                </a:solidFill>
                <a:latin typeface="Calibri"/>
                <a:ea typeface="Calibri"/>
                <a:cs typeface="Calibri"/>
                <a:sym typeface="Calibri"/>
              </a:defRPr>
            </a:lvl1pPr>
            <a:lvl2pPr marL="457200" marR="0" lvl="1" indent="0" algn="l" rtl="0">
              <a:lnSpc>
                <a:spcPct val="90000"/>
              </a:lnSpc>
              <a:spcBef>
                <a:spcPts val="200"/>
              </a:spcBef>
              <a:spcAft>
                <a:spcPts val="400"/>
              </a:spcAft>
              <a:buClr>
                <a:schemeClr val="accent3"/>
              </a:buClr>
              <a:buFont typeface="Calibri"/>
              <a:buNone/>
              <a:defRPr sz="2000" b="1" i="0" u="none" strike="noStrike" cap="none">
                <a:solidFill>
                  <a:srgbClr val="FEFEFE"/>
                </a:solidFill>
                <a:latin typeface="Calibri"/>
                <a:ea typeface="Calibri"/>
                <a:cs typeface="Calibri"/>
                <a:sym typeface="Calibri"/>
              </a:defRPr>
            </a:lvl2pPr>
            <a:lvl3pPr marL="914400" marR="0" lvl="2" indent="0" algn="l" rtl="0">
              <a:lnSpc>
                <a:spcPct val="90000"/>
              </a:lnSpc>
              <a:spcBef>
                <a:spcPts val="200"/>
              </a:spcBef>
              <a:spcAft>
                <a:spcPts val="400"/>
              </a:spcAft>
              <a:buClr>
                <a:schemeClr val="accent3"/>
              </a:buClr>
              <a:buFont typeface="Calibri"/>
              <a:buNone/>
              <a:defRPr sz="1800" b="1" i="0" u="none" strike="noStrike" cap="none">
                <a:solidFill>
                  <a:srgbClr val="FEFEFE"/>
                </a:solidFill>
                <a:latin typeface="Calibri"/>
                <a:ea typeface="Calibri"/>
                <a:cs typeface="Calibri"/>
                <a:sym typeface="Calibri"/>
              </a:defRPr>
            </a:lvl3pPr>
            <a:lvl4pPr marL="1371600" marR="0" lvl="3"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4pPr>
            <a:lvl5pPr marL="1828800" marR="0" lvl="4"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5pPr>
            <a:lvl6pPr marL="2286000" marR="0" lvl="5"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6pPr>
            <a:lvl7pPr marL="2743200" marR="0" lvl="6"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7pPr>
            <a:lvl8pPr marL="3200400" marR="0" lvl="7"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8pPr>
            <a:lvl9pPr marL="3657600" marR="0" lvl="8"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9pPr>
          </a:lstStyle>
          <a:p>
            <a:endParaRPr/>
          </a:p>
        </p:txBody>
      </p:sp>
      <p:sp>
        <p:nvSpPr>
          <p:cNvPr id="58" name="Shape 58"/>
          <p:cNvSpPr txBox="1">
            <a:spLocks noGrp="1"/>
          </p:cNvSpPr>
          <p:nvPr>
            <p:ph type="body" idx="2"/>
          </p:nvPr>
        </p:nvSpPr>
        <p:spPr>
          <a:xfrm>
            <a:off x="1097279" y="2582333"/>
            <a:ext cx="4937760" cy="3378200"/>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3"/>
              </a:buClr>
              <a:buSzPct val="100000"/>
              <a:buFont typeface="Calibri"/>
              <a:buChar char=" "/>
              <a:defRPr sz="2000" b="0" i="0" u="none" strike="noStrike" cap="none">
                <a:solidFill>
                  <a:srgbClr val="FEFEFE"/>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3"/>
              </a:buClr>
              <a:buSzPct val="100000"/>
              <a:buFont typeface="Calibri"/>
              <a:buChar char="◦"/>
              <a:defRPr sz="1800" b="0" i="0" u="none" strike="noStrike" cap="none">
                <a:solidFill>
                  <a:srgbClr val="FEFEFE"/>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59" name="Shape 59"/>
          <p:cNvSpPr txBox="1">
            <a:spLocks noGrp="1"/>
          </p:cNvSpPr>
          <p:nvPr>
            <p:ph type="body" idx="3"/>
          </p:nvPr>
        </p:nvSpPr>
        <p:spPr>
          <a:xfrm>
            <a:off x="6217919" y="1846051"/>
            <a:ext cx="4937760" cy="736282"/>
          </a:xfrm>
          <a:prstGeom prst="rect">
            <a:avLst/>
          </a:prstGeom>
          <a:noFill/>
          <a:ln>
            <a:noFill/>
          </a:ln>
        </p:spPr>
        <p:txBody>
          <a:bodyPr lIns="91425" tIns="91425" rIns="91425" bIns="91425" anchor="ctr" anchorCtr="0"/>
          <a:lstStyle>
            <a:lvl1pPr marL="0" marR="0" lvl="0" indent="0" algn="l" rtl="0">
              <a:lnSpc>
                <a:spcPct val="90000"/>
              </a:lnSpc>
              <a:spcBef>
                <a:spcPts val="1200"/>
              </a:spcBef>
              <a:spcAft>
                <a:spcPts val="200"/>
              </a:spcAft>
              <a:buClr>
                <a:schemeClr val="accent3"/>
              </a:buClr>
              <a:buFont typeface="Calibri"/>
              <a:buNone/>
              <a:defRPr sz="2000" b="0" i="0" u="none" strike="noStrike" cap="none">
                <a:solidFill>
                  <a:srgbClr val="DEE0B0"/>
                </a:solidFill>
                <a:latin typeface="Calibri"/>
                <a:ea typeface="Calibri"/>
                <a:cs typeface="Calibri"/>
                <a:sym typeface="Calibri"/>
              </a:defRPr>
            </a:lvl1pPr>
            <a:lvl2pPr marL="457200" marR="0" lvl="1" indent="0" algn="l" rtl="0">
              <a:lnSpc>
                <a:spcPct val="90000"/>
              </a:lnSpc>
              <a:spcBef>
                <a:spcPts val="200"/>
              </a:spcBef>
              <a:spcAft>
                <a:spcPts val="400"/>
              </a:spcAft>
              <a:buClr>
                <a:schemeClr val="accent3"/>
              </a:buClr>
              <a:buFont typeface="Calibri"/>
              <a:buNone/>
              <a:defRPr sz="2000" b="1" i="0" u="none" strike="noStrike" cap="none">
                <a:solidFill>
                  <a:srgbClr val="FEFEFE"/>
                </a:solidFill>
                <a:latin typeface="Calibri"/>
                <a:ea typeface="Calibri"/>
                <a:cs typeface="Calibri"/>
                <a:sym typeface="Calibri"/>
              </a:defRPr>
            </a:lvl2pPr>
            <a:lvl3pPr marL="914400" marR="0" lvl="2" indent="0" algn="l" rtl="0">
              <a:lnSpc>
                <a:spcPct val="90000"/>
              </a:lnSpc>
              <a:spcBef>
                <a:spcPts val="200"/>
              </a:spcBef>
              <a:spcAft>
                <a:spcPts val="400"/>
              </a:spcAft>
              <a:buClr>
                <a:schemeClr val="accent3"/>
              </a:buClr>
              <a:buFont typeface="Calibri"/>
              <a:buNone/>
              <a:defRPr sz="1800" b="1" i="0" u="none" strike="noStrike" cap="none">
                <a:solidFill>
                  <a:srgbClr val="FEFEFE"/>
                </a:solidFill>
                <a:latin typeface="Calibri"/>
                <a:ea typeface="Calibri"/>
                <a:cs typeface="Calibri"/>
                <a:sym typeface="Calibri"/>
              </a:defRPr>
            </a:lvl3pPr>
            <a:lvl4pPr marL="1371600" marR="0" lvl="3"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4pPr>
            <a:lvl5pPr marL="1828800" marR="0" lvl="4"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5pPr>
            <a:lvl6pPr marL="2286000" marR="0" lvl="5"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6pPr>
            <a:lvl7pPr marL="2743200" marR="0" lvl="6"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7pPr>
            <a:lvl8pPr marL="3200400" marR="0" lvl="7"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8pPr>
            <a:lvl9pPr marL="3657600" marR="0" lvl="8" indent="0" algn="l" rtl="0">
              <a:lnSpc>
                <a:spcPct val="90000"/>
              </a:lnSpc>
              <a:spcBef>
                <a:spcPts val="200"/>
              </a:spcBef>
              <a:spcAft>
                <a:spcPts val="400"/>
              </a:spcAft>
              <a:buClr>
                <a:schemeClr val="accent3"/>
              </a:buClr>
              <a:buFont typeface="Calibri"/>
              <a:buNone/>
              <a:defRPr sz="1600" b="1" i="0" u="none" strike="noStrike" cap="none">
                <a:solidFill>
                  <a:srgbClr val="FEFEFE"/>
                </a:solidFill>
                <a:latin typeface="Calibri"/>
                <a:ea typeface="Calibri"/>
                <a:cs typeface="Calibri"/>
                <a:sym typeface="Calibri"/>
              </a:defRPr>
            </a:lvl9pPr>
          </a:lstStyle>
          <a:p>
            <a:endParaRPr/>
          </a:p>
        </p:txBody>
      </p:sp>
      <p:sp>
        <p:nvSpPr>
          <p:cNvPr id="60" name="Shape 60"/>
          <p:cNvSpPr txBox="1">
            <a:spLocks noGrp="1"/>
          </p:cNvSpPr>
          <p:nvPr>
            <p:ph type="body" idx="4"/>
          </p:nvPr>
        </p:nvSpPr>
        <p:spPr>
          <a:xfrm>
            <a:off x="6217919" y="2582333"/>
            <a:ext cx="4937760" cy="3378200"/>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3"/>
              </a:buClr>
              <a:buSzPct val="100000"/>
              <a:buFont typeface="Calibri"/>
              <a:buChar char=" "/>
              <a:defRPr sz="2000" b="0" i="0" u="none" strike="noStrike" cap="none">
                <a:solidFill>
                  <a:srgbClr val="FEFEFE"/>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3"/>
              </a:buClr>
              <a:buSzPct val="100000"/>
              <a:buFont typeface="Calibri"/>
              <a:buChar char="◦"/>
              <a:defRPr sz="1800" b="0" i="0" u="none" strike="noStrike" cap="none">
                <a:solidFill>
                  <a:srgbClr val="FEFEFE"/>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61" name="Shape 61"/>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62" name="Shape 62"/>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63" name="Shape 63"/>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EFEFE"/>
              </a:buClr>
              <a:buFont typeface="Calibri"/>
              <a:buNone/>
              <a:defRPr sz="4800" b="0" i="0" u="none" strike="noStrike" cap="none">
                <a:solidFill>
                  <a:srgbClr val="FEFEFE"/>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6" name="Shape 66"/>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67" name="Shape 67"/>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68" name="Shape 68"/>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9"/>
        <p:cNvGrpSpPr/>
        <p:nvPr/>
      </p:nvGrpSpPr>
      <p:grpSpPr>
        <a:xfrm>
          <a:off x="0" y="0"/>
          <a:ext cx="0" cy="0"/>
          <a:chOff x="0" y="0"/>
          <a:chExt cx="0" cy="0"/>
        </a:xfrm>
      </p:grpSpPr>
      <p:sp>
        <p:nvSpPr>
          <p:cNvPr id="70" name="Shape 70"/>
          <p:cNvSpPr/>
          <p:nvPr/>
        </p:nvSpPr>
        <p:spPr>
          <a:xfrm>
            <a:off x="0" y="0"/>
            <a:ext cx="4050791" cy="6858000"/>
          </a:xfrm>
          <a:prstGeom prst="rect">
            <a:avLst/>
          </a:prstGeom>
          <a:solidFill>
            <a:srgbClr val="6B7C72"/>
          </a:solidFill>
          <a:ln>
            <a:noFill/>
          </a:ln>
        </p:spPr>
        <p:txBody>
          <a:bodyPr lIns="91425" tIns="91425" rIns="91425" bIns="91425" anchor="ctr" anchorCtr="0">
            <a:noAutofit/>
          </a:bodyPr>
          <a:lstStyle/>
          <a:p>
            <a:pPr lvl="0">
              <a:spcBef>
                <a:spcPts val="0"/>
              </a:spcBef>
              <a:buNone/>
            </a:pPr>
            <a:endParaRPr/>
          </a:p>
        </p:txBody>
      </p:sp>
      <p:sp>
        <p:nvSpPr>
          <p:cNvPr id="71" name="Shape 71"/>
          <p:cNvSpPr/>
          <p:nvPr/>
        </p:nvSpPr>
        <p:spPr>
          <a:xfrm>
            <a:off x="4040071" y="0"/>
            <a:ext cx="64008" cy="68580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72" name="Shape 72"/>
          <p:cNvSpPr txBox="1">
            <a:spLocks noGrp="1"/>
          </p:cNvSpPr>
          <p:nvPr>
            <p:ph type="title"/>
          </p:nvPr>
        </p:nvSpPr>
        <p:spPr>
          <a:xfrm>
            <a:off x="457200" y="594358"/>
            <a:ext cx="3200399" cy="2286000"/>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FFFFF"/>
              </a:buClr>
              <a:buFont typeface="Calibri"/>
              <a:buNone/>
              <a:defRPr sz="3600" b="0" i="0" u="none" strike="noStrike" cap="none">
                <a:solidFill>
                  <a:srgbClr val="FFFFFF"/>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3" name="Shape 73"/>
          <p:cNvSpPr txBox="1">
            <a:spLocks noGrp="1"/>
          </p:cNvSpPr>
          <p:nvPr>
            <p:ph type="body" idx="1"/>
          </p:nvPr>
        </p:nvSpPr>
        <p:spPr>
          <a:xfrm>
            <a:off x="4800600" y="731520"/>
            <a:ext cx="6492239" cy="5257799"/>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3"/>
              </a:buClr>
              <a:buSzPct val="100000"/>
              <a:buFont typeface="Calibri"/>
              <a:buChar char=" "/>
              <a:defRPr sz="2000" b="0" i="0" u="none" strike="noStrike" cap="none">
                <a:solidFill>
                  <a:srgbClr val="FEFEFE"/>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3"/>
              </a:buClr>
              <a:buSzPct val="100000"/>
              <a:buFont typeface="Calibri"/>
              <a:buChar char="◦"/>
              <a:defRPr sz="1800" b="0" i="0" u="none" strike="noStrike" cap="none">
                <a:solidFill>
                  <a:srgbClr val="FEFEFE"/>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74" name="Shape 74"/>
          <p:cNvSpPr txBox="1">
            <a:spLocks noGrp="1"/>
          </p:cNvSpPr>
          <p:nvPr>
            <p:ph type="body" idx="2"/>
          </p:nvPr>
        </p:nvSpPr>
        <p:spPr>
          <a:xfrm>
            <a:off x="457200" y="2926080"/>
            <a:ext cx="3200399" cy="3379124"/>
          </a:xfrm>
          <a:prstGeom prst="rect">
            <a:avLst/>
          </a:prstGeom>
          <a:noFill/>
          <a:ln>
            <a:noFill/>
          </a:ln>
        </p:spPr>
        <p:txBody>
          <a:bodyPr lIns="91425" tIns="91425" rIns="91425" bIns="91425" anchor="t" anchorCtr="0"/>
          <a:lstStyle>
            <a:lvl1pPr marL="0" marR="0" lvl="0" indent="0" algn="l" rtl="0">
              <a:lnSpc>
                <a:spcPct val="90000"/>
              </a:lnSpc>
              <a:spcBef>
                <a:spcPts val="1200"/>
              </a:spcBef>
              <a:spcAft>
                <a:spcPts val="200"/>
              </a:spcAft>
              <a:buClr>
                <a:schemeClr val="accent3"/>
              </a:buClr>
              <a:buFont typeface="Calibri"/>
              <a:buNone/>
              <a:defRPr sz="1500" b="0" i="0" u="none" strike="noStrike" cap="none">
                <a:solidFill>
                  <a:srgbClr val="FFFFFF"/>
                </a:solidFill>
                <a:latin typeface="Calibri"/>
                <a:ea typeface="Calibri"/>
                <a:cs typeface="Calibri"/>
                <a:sym typeface="Calibri"/>
              </a:defRPr>
            </a:lvl1pPr>
            <a:lvl2pPr marL="457200" marR="0" lvl="1" indent="0" algn="l" rtl="0">
              <a:lnSpc>
                <a:spcPct val="90000"/>
              </a:lnSpc>
              <a:spcBef>
                <a:spcPts val="200"/>
              </a:spcBef>
              <a:spcAft>
                <a:spcPts val="400"/>
              </a:spcAft>
              <a:buClr>
                <a:schemeClr val="accent3"/>
              </a:buClr>
              <a:buFont typeface="Calibri"/>
              <a:buNone/>
              <a:defRPr sz="1200" b="0" i="0" u="none" strike="noStrike" cap="none">
                <a:solidFill>
                  <a:srgbClr val="FEFEFE"/>
                </a:solidFill>
                <a:latin typeface="Calibri"/>
                <a:ea typeface="Calibri"/>
                <a:cs typeface="Calibri"/>
                <a:sym typeface="Calibri"/>
              </a:defRPr>
            </a:lvl2pPr>
            <a:lvl3pPr marL="914400" marR="0" lvl="2" indent="0" algn="l" rtl="0">
              <a:lnSpc>
                <a:spcPct val="90000"/>
              </a:lnSpc>
              <a:spcBef>
                <a:spcPts val="200"/>
              </a:spcBef>
              <a:spcAft>
                <a:spcPts val="400"/>
              </a:spcAft>
              <a:buClr>
                <a:schemeClr val="accent3"/>
              </a:buClr>
              <a:buFont typeface="Calibri"/>
              <a:buNone/>
              <a:defRPr sz="1000" b="0" i="0" u="none" strike="noStrike" cap="none">
                <a:solidFill>
                  <a:srgbClr val="FEFEFE"/>
                </a:solidFill>
                <a:latin typeface="Calibri"/>
                <a:ea typeface="Calibri"/>
                <a:cs typeface="Calibri"/>
                <a:sym typeface="Calibri"/>
              </a:defRPr>
            </a:lvl3pPr>
            <a:lvl4pPr marL="1371600" marR="0" lvl="3"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4pPr>
            <a:lvl5pPr marL="1828800" marR="0" lvl="4"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5pPr>
            <a:lvl6pPr marL="2286000" marR="0" lvl="5"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6pPr>
            <a:lvl7pPr marL="2743200" marR="0" lvl="6"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7pPr>
            <a:lvl8pPr marL="3200400" marR="0" lvl="7"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8pPr>
            <a:lvl9pPr marL="3657600" marR="0" lvl="8"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65512" y="6459785"/>
            <a:ext cx="2618509"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4800600" y="6459785"/>
            <a:ext cx="4648199"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chemeClr val="lt2"/>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chemeClr val="lt2"/>
                </a:solidFill>
                <a:latin typeface="Calibri"/>
                <a:ea typeface="Calibri"/>
                <a:cs typeface="Calibri"/>
                <a:sym typeface="Calibri"/>
              </a:rPr>
              <a:t>‹#›</a:t>
            </a:fld>
            <a:endParaRPr lang="en-US" sz="1050" b="0" i="0" u="none" strike="noStrike" cap="none">
              <a:solidFill>
                <a:schemeClr val="lt2"/>
              </a:solidFill>
              <a:latin typeface="Calibri"/>
              <a:ea typeface="Calibri"/>
              <a:cs typeface="Calibri"/>
              <a:sym typeface="Calibri"/>
            </a:endParaRPr>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8"/>
        <p:cNvGrpSpPr/>
        <p:nvPr/>
      </p:nvGrpSpPr>
      <p:grpSpPr>
        <a:xfrm>
          <a:off x="0" y="0"/>
          <a:ext cx="0" cy="0"/>
          <a:chOff x="0" y="0"/>
          <a:chExt cx="0" cy="0"/>
        </a:xfrm>
      </p:grpSpPr>
      <p:sp>
        <p:nvSpPr>
          <p:cNvPr id="79" name="Shape 79"/>
          <p:cNvSpPr/>
          <p:nvPr/>
        </p:nvSpPr>
        <p:spPr>
          <a:xfrm>
            <a:off x="15" y="4915076"/>
            <a:ext cx="12188824" cy="64008"/>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80" name="Shape 80"/>
          <p:cNvSpPr txBox="1">
            <a:spLocks noGrp="1"/>
          </p:cNvSpPr>
          <p:nvPr>
            <p:ph type="title"/>
          </p:nvPr>
        </p:nvSpPr>
        <p:spPr>
          <a:xfrm>
            <a:off x="1097279" y="5074919"/>
            <a:ext cx="10113645" cy="822960"/>
          </a:xfrm>
          <a:prstGeom prst="rect">
            <a:avLst/>
          </a:prstGeom>
          <a:noFill/>
          <a:ln>
            <a:noFill/>
          </a:ln>
        </p:spPr>
        <p:txBody>
          <a:bodyPr lIns="91425" tIns="91425" rIns="91425" bIns="91425" anchor="b" anchorCtr="0"/>
          <a:lstStyle>
            <a:lvl1pPr marL="0" marR="0" lvl="0" indent="0" algn="l" rtl="0">
              <a:lnSpc>
                <a:spcPct val="85000"/>
              </a:lnSpc>
              <a:spcBef>
                <a:spcPts val="0"/>
              </a:spcBef>
              <a:buClr>
                <a:schemeClr val="lt1"/>
              </a:buClr>
              <a:buFont typeface="Calibri"/>
              <a:buNone/>
              <a:defRPr sz="3600" b="0" i="0" u="none" strike="noStrike" cap="none">
                <a:solidFill>
                  <a:schemeClr val="lt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1" name="Shape 81"/>
          <p:cNvSpPr>
            <a:spLocks noGrp="1"/>
          </p:cNvSpPr>
          <p:nvPr>
            <p:ph type="pic" idx="2"/>
          </p:nvPr>
        </p:nvSpPr>
        <p:spPr>
          <a:xfrm>
            <a:off x="15" y="0"/>
            <a:ext cx="12191984" cy="4915076"/>
          </a:xfrm>
          <a:prstGeom prst="rect">
            <a:avLst/>
          </a:prstGeom>
          <a:solidFill>
            <a:srgbClr val="7F7F7F"/>
          </a:solidFill>
          <a:ln>
            <a:noFill/>
          </a:ln>
        </p:spPr>
        <p:txBody>
          <a:bodyPr lIns="91425" tIns="91425" rIns="91425" bIns="91425" anchor="t" anchorCtr="0"/>
          <a:lstStyle>
            <a:lvl1pPr marL="0" marR="0" lvl="0" indent="0" algn="l" rtl="0">
              <a:lnSpc>
                <a:spcPct val="90000"/>
              </a:lnSpc>
              <a:spcBef>
                <a:spcPts val="1200"/>
              </a:spcBef>
              <a:spcAft>
                <a:spcPts val="200"/>
              </a:spcAft>
              <a:buClr>
                <a:schemeClr val="accent3"/>
              </a:buClr>
              <a:buFont typeface="Calibri"/>
              <a:buNone/>
              <a:defRPr sz="3200" b="0" i="0" u="none" strike="noStrike" cap="none">
                <a:solidFill>
                  <a:srgbClr val="FEFEFE"/>
                </a:solidFill>
                <a:latin typeface="Calibri"/>
                <a:ea typeface="Calibri"/>
                <a:cs typeface="Calibri"/>
                <a:sym typeface="Calibri"/>
              </a:defRPr>
            </a:lvl1pPr>
            <a:lvl2pPr marL="457200" marR="0" lvl="1" indent="0" algn="l" rtl="0">
              <a:lnSpc>
                <a:spcPct val="90000"/>
              </a:lnSpc>
              <a:spcBef>
                <a:spcPts val="200"/>
              </a:spcBef>
              <a:spcAft>
                <a:spcPts val="400"/>
              </a:spcAft>
              <a:buClr>
                <a:schemeClr val="accent3"/>
              </a:buClr>
              <a:buFont typeface="Calibri"/>
              <a:buNone/>
              <a:defRPr sz="2800" b="0" i="0" u="none" strike="noStrike" cap="none">
                <a:solidFill>
                  <a:srgbClr val="FEFEFE"/>
                </a:solidFill>
                <a:latin typeface="Calibri"/>
                <a:ea typeface="Calibri"/>
                <a:cs typeface="Calibri"/>
                <a:sym typeface="Calibri"/>
              </a:defRPr>
            </a:lvl2pPr>
            <a:lvl3pPr marL="914400" marR="0" lvl="2" indent="0" algn="l" rtl="0">
              <a:lnSpc>
                <a:spcPct val="90000"/>
              </a:lnSpc>
              <a:spcBef>
                <a:spcPts val="200"/>
              </a:spcBef>
              <a:spcAft>
                <a:spcPts val="400"/>
              </a:spcAft>
              <a:buClr>
                <a:schemeClr val="accent3"/>
              </a:buClr>
              <a:buFont typeface="Calibri"/>
              <a:buNone/>
              <a:defRPr sz="2400" b="0" i="0" u="none" strike="noStrike" cap="none">
                <a:solidFill>
                  <a:srgbClr val="FEFEFE"/>
                </a:solidFill>
                <a:latin typeface="Calibri"/>
                <a:ea typeface="Calibri"/>
                <a:cs typeface="Calibri"/>
                <a:sym typeface="Calibri"/>
              </a:defRPr>
            </a:lvl3pPr>
            <a:lvl4pPr marL="1371600" marR="0" lvl="3" indent="0" algn="l"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4pPr>
            <a:lvl5pPr marL="1828800" marR="0" lvl="4" indent="0" algn="l"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5pPr>
            <a:lvl6pPr marL="2286000" marR="0" lvl="5" indent="0" algn="l"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6pPr>
            <a:lvl7pPr marL="2743200" marR="0" lvl="6" indent="0" algn="l"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7pPr>
            <a:lvl8pPr marL="3200400" marR="0" lvl="7" indent="0" algn="l"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8pPr>
            <a:lvl9pPr marL="3657600" marR="0" lvl="8" indent="0" algn="l" rtl="0">
              <a:lnSpc>
                <a:spcPct val="90000"/>
              </a:lnSpc>
              <a:spcBef>
                <a:spcPts val="200"/>
              </a:spcBef>
              <a:spcAft>
                <a:spcPts val="400"/>
              </a:spcAft>
              <a:buClr>
                <a:schemeClr val="accent3"/>
              </a:buClr>
              <a:buFont typeface="Calibri"/>
              <a:buNone/>
              <a:defRPr sz="2000" b="0" i="0" u="none" strike="noStrike" cap="none">
                <a:solidFill>
                  <a:srgbClr val="FEFEFE"/>
                </a:solidFill>
                <a:latin typeface="Calibri"/>
                <a:ea typeface="Calibri"/>
                <a:cs typeface="Calibri"/>
                <a:sym typeface="Calibri"/>
              </a:defRPr>
            </a:lvl9pPr>
          </a:lstStyle>
          <a:p>
            <a:endParaRPr/>
          </a:p>
        </p:txBody>
      </p:sp>
      <p:sp>
        <p:nvSpPr>
          <p:cNvPr id="82" name="Shape 82"/>
          <p:cNvSpPr txBox="1">
            <a:spLocks noGrp="1"/>
          </p:cNvSpPr>
          <p:nvPr>
            <p:ph type="body" idx="1"/>
          </p:nvPr>
        </p:nvSpPr>
        <p:spPr>
          <a:xfrm>
            <a:off x="1097279" y="5907023"/>
            <a:ext cx="10113264" cy="594359"/>
          </a:xfrm>
          <a:prstGeom prst="rect">
            <a:avLst/>
          </a:prstGeom>
          <a:noFill/>
          <a:ln>
            <a:noFill/>
          </a:ln>
        </p:spPr>
        <p:txBody>
          <a:bodyPr lIns="91425" tIns="91425" rIns="91425" bIns="91425" anchor="t" anchorCtr="0"/>
          <a:lstStyle>
            <a:lvl1pPr marL="0" marR="0" lvl="0" indent="0" algn="l" rtl="0">
              <a:lnSpc>
                <a:spcPct val="90000"/>
              </a:lnSpc>
              <a:spcBef>
                <a:spcPts val="0"/>
              </a:spcBef>
              <a:spcAft>
                <a:spcPts val="600"/>
              </a:spcAft>
              <a:buClr>
                <a:schemeClr val="accent3"/>
              </a:buClr>
              <a:buFont typeface="Calibri"/>
              <a:buNone/>
              <a:defRPr sz="1500" b="0" i="0" u="none" strike="noStrike" cap="none">
                <a:solidFill>
                  <a:schemeClr val="lt1"/>
                </a:solidFill>
                <a:latin typeface="Calibri"/>
                <a:ea typeface="Calibri"/>
                <a:cs typeface="Calibri"/>
                <a:sym typeface="Calibri"/>
              </a:defRPr>
            </a:lvl1pPr>
            <a:lvl2pPr marL="457200" marR="0" lvl="1" indent="0" algn="l" rtl="0">
              <a:lnSpc>
                <a:spcPct val="90000"/>
              </a:lnSpc>
              <a:spcBef>
                <a:spcPts val="200"/>
              </a:spcBef>
              <a:spcAft>
                <a:spcPts val="400"/>
              </a:spcAft>
              <a:buClr>
                <a:schemeClr val="accent3"/>
              </a:buClr>
              <a:buFont typeface="Calibri"/>
              <a:buNone/>
              <a:defRPr sz="1200" b="0" i="0" u="none" strike="noStrike" cap="none">
                <a:solidFill>
                  <a:srgbClr val="FEFEFE"/>
                </a:solidFill>
                <a:latin typeface="Calibri"/>
                <a:ea typeface="Calibri"/>
                <a:cs typeface="Calibri"/>
                <a:sym typeface="Calibri"/>
              </a:defRPr>
            </a:lvl2pPr>
            <a:lvl3pPr marL="914400" marR="0" lvl="2" indent="0" algn="l" rtl="0">
              <a:lnSpc>
                <a:spcPct val="90000"/>
              </a:lnSpc>
              <a:spcBef>
                <a:spcPts val="200"/>
              </a:spcBef>
              <a:spcAft>
                <a:spcPts val="400"/>
              </a:spcAft>
              <a:buClr>
                <a:schemeClr val="accent3"/>
              </a:buClr>
              <a:buFont typeface="Calibri"/>
              <a:buNone/>
              <a:defRPr sz="1000" b="0" i="0" u="none" strike="noStrike" cap="none">
                <a:solidFill>
                  <a:srgbClr val="FEFEFE"/>
                </a:solidFill>
                <a:latin typeface="Calibri"/>
                <a:ea typeface="Calibri"/>
                <a:cs typeface="Calibri"/>
                <a:sym typeface="Calibri"/>
              </a:defRPr>
            </a:lvl3pPr>
            <a:lvl4pPr marL="1371600" marR="0" lvl="3"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4pPr>
            <a:lvl5pPr marL="1828800" marR="0" lvl="4"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5pPr>
            <a:lvl6pPr marL="2286000" marR="0" lvl="5"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6pPr>
            <a:lvl7pPr marL="2743200" marR="0" lvl="6"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7pPr>
            <a:lvl8pPr marL="3200400" marR="0" lvl="7"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8pPr>
            <a:lvl9pPr marL="3657600" marR="0" lvl="8" indent="0" algn="l" rtl="0">
              <a:lnSpc>
                <a:spcPct val="90000"/>
              </a:lnSpc>
              <a:spcBef>
                <a:spcPts val="200"/>
              </a:spcBef>
              <a:spcAft>
                <a:spcPts val="400"/>
              </a:spcAft>
              <a:buClr>
                <a:schemeClr val="accent3"/>
              </a:buClr>
              <a:buFont typeface="Calibri"/>
              <a:buNone/>
              <a:defRPr sz="900" b="0" i="0" u="none" strike="noStrike" cap="none">
                <a:solidFill>
                  <a:srgbClr val="FEFEFE"/>
                </a:solidFill>
                <a:latin typeface="Calibri"/>
                <a:ea typeface="Calibri"/>
                <a:cs typeface="Calibri"/>
                <a:sym typeface="Calibri"/>
              </a:defRPr>
            </a:lvl9pPr>
          </a:lstStyle>
          <a:p>
            <a:endParaRPr/>
          </a:p>
        </p:txBody>
      </p:sp>
      <p:sp>
        <p:nvSpPr>
          <p:cNvPr id="83" name="Shape 83"/>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chemeClr val="lt2"/>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84" name="Shape 84"/>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chemeClr val="lt2"/>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85" name="Shape 85"/>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chemeClr val="lt2"/>
                </a:solidFill>
                <a:latin typeface="Calibri"/>
                <a:ea typeface="Calibri"/>
                <a:cs typeface="Calibri"/>
                <a:sym typeface="Calibri"/>
              </a:rPr>
              <a:t>‹#›</a:t>
            </a:fld>
            <a:endParaRPr lang="en-US" sz="1050" b="0" i="0" u="none" strike="noStrike" cap="none">
              <a:solidFill>
                <a:schemeClr val="lt2"/>
              </a:solidFill>
              <a:latin typeface="Calibri"/>
              <a:ea typeface="Calibri"/>
              <a:cs typeface="Calibri"/>
              <a:sym typeface="Calibri"/>
            </a:endParaRP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F3F3F"/>
        </a:solidFill>
        <a:effectLst/>
      </p:bgPr>
    </p:bg>
    <p:spTree>
      <p:nvGrpSpPr>
        <p:cNvPr id="1" name="Shape 9"/>
        <p:cNvGrpSpPr/>
        <p:nvPr/>
      </p:nvGrpSpPr>
      <p:grpSpPr>
        <a:xfrm>
          <a:off x="0" y="0"/>
          <a:ext cx="0" cy="0"/>
          <a:chOff x="0" y="0"/>
          <a:chExt cx="0" cy="0"/>
        </a:xfrm>
      </p:grpSpPr>
      <p:sp>
        <p:nvSpPr>
          <p:cNvPr id="10" name="Shape 10"/>
          <p:cNvSpPr/>
          <p:nvPr/>
        </p:nvSpPr>
        <p:spPr>
          <a:xfrm>
            <a:off x="0" y="6400800"/>
            <a:ext cx="12192000" cy="457200"/>
          </a:xfrm>
          <a:prstGeom prst="rect">
            <a:avLst/>
          </a:prstGeom>
          <a:solidFill>
            <a:srgbClr val="6B7C72"/>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a:off x="0" y="6334316"/>
            <a:ext cx="12192000" cy="66483"/>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FEFEFE"/>
              </a:buClr>
              <a:buFont typeface="Calibri"/>
              <a:buNone/>
              <a:defRPr sz="4800" b="0" i="0" u="none" strike="noStrike" cap="none">
                <a:solidFill>
                  <a:srgbClr val="FEFEFE"/>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 name="Shape 13"/>
          <p:cNvSpPr txBox="1">
            <a:spLocks noGrp="1"/>
          </p:cNvSpPr>
          <p:nvPr>
            <p:ph type="body" idx="1"/>
          </p:nvPr>
        </p:nvSpPr>
        <p:spPr>
          <a:xfrm>
            <a:off x="1097279" y="1845733"/>
            <a:ext cx="10058399" cy="4023360"/>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3"/>
              </a:buClr>
              <a:buSzPct val="100000"/>
              <a:buFont typeface="Calibri"/>
              <a:buChar char=" "/>
              <a:defRPr sz="2000" b="0" i="0" u="none" strike="noStrike" cap="none">
                <a:solidFill>
                  <a:srgbClr val="FEFEFE"/>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3"/>
              </a:buClr>
              <a:buSzPct val="100000"/>
              <a:buFont typeface="Calibri"/>
              <a:buChar char="◦"/>
              <a:defRPr sz="1800" b="0" i="0" u="none" strike="noStrike" cap="none">
                <a:solidFill>
                  <a:srgbClr val="FEFEFE"/>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3"/>
              </a:buClr>
              <a:buSzPct val="1000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buNone/>
              <a:defRPr sz="1800" b="0" i="0" u="none" strike="noStrike" cap="none">
                <a:solidFill>
                  <a:schemeClr val="lt1"/>
                </a:solidFill>
                <a:latin typeface="Calibri"/>
                <a:ea typeface="Calibri"/>
                <a:cs typeface="Calibri"/>
                <a:sym typeface="Calibri"/>
              </a:defRPr>
            </a:lvl2pPr>
            <a:lvl3pPr marL="914400" marR="0" lvl="2" indent="0" algn="l" rtl="0">
              <a:spcBef>
                <a:spcPts val="0"/>
              </a:spcBef>
              <a:buNone/>
              <a:defRPr sz="1800" b="0" i="0" u="none" strike="noStrike" cap="none">
                <a:solidFill>
                  <a:schemeClr val="lt1"/>
                </a:solidFill>
                <a:latin typeface="Calibri"/>
                <a:ea typeface="Calibri"/>
                <a:cs typeface="Calibri"/>
                <a:sym typeface="Calibri"/>
              </a:defRPr>
            </a:lvl3pPr>
            <a:lvl4pPr marL="1371600" marR="0" lvl="3" indent="0" algn="l" rtl="0">
              <a:spcBef>
                <a:spcPts val="0"/>
              </a:spcBef>
              <a:buNone/>
              <a:defRPr sz="1800" b="0" i="0" u="none" strike="noStrike" cap="none">
                <a:solidFill>
                  <a:schemeClr val="lt1"/>
                </a:solidFill>
                <a:latin typeface="Calibri"/>
                <a:ea typeface="Calibri"/>
                <a:cs typeface="Calibri"/>
                <a:sym typeface="Calibri"/>
              </a:defRPr>
            </a:lvl4pPr>
            <a:lvl5pPr marL="1828800" marR="0" lvl="4" indent="0" algn="l" rtl="0">
              <a:spcBef>
                <a:spcPts val="0"/>
              </a:spcBef>
              <a:buNone/>
              <a:defRPr sz="1800" b="0" i="0" u="none" strike="noStrike" cap="none">
                <a:solidFill>
                  <a:schemeClr val="lt1"/>
                </a:solidFill>
                <a:latin typeface="Calibri"/>
                <a:ea typeface="Calibri"/>
                <a:cs typeface="Calibri"/>
                <a:sym typeface="Calibri"/>
              </a:defRPr>
            </a:lvl5pPr>
            <a:lvl6pPr marL="2286000" marR="0" lvl="5" indent="0" algn="l" rtl="0">
              <a:spcBef>
                <a:spcPts val="0"/>
              </a:spcBef>
              <a:buNone/>
              <a:defRPr sz="1800" b="0" i="0" u="none" strike="noStrike" cap="none">
                <a:solidFill>
                  <a:schemeClr val="lt1"/>
                </a:solidFill>
                <a:latin typeface="Calibri"/>
                <a:ea typeface="Calibri"/>
                <a:cs typeface="Calibri"/>
                <a:sym typeface="Calibri"/>
              </a:defRPr>
            </a:lvl6pPr>
            <a:lvl7pPr marL="2743200" marR="0" lvl="6" indent="0" algn="l" rtl="0">
              <a:spcBef>
                <a:spcPts val="0"/>
              </a:spcBef>
              <a:buNone/>
              <a:defRPr sz="1800" b="0" i="0" u="none" strike="noStrike" cap="none">
                <a:solidFill>
                  <a:schemeClr val="lt1"/>
                </a:solidFill>
                <a:latin typeface="Calibri"/>
                <a:ea typeface="Calibri"/>
                <a:cs typeface="Calibri"/>
                <a:sym typeface="Calibri"/>
              </a:defRPr>
            </a:lvl7pPr>
            <a:lvl8pPr marL="3200400" marR="0" lvl="7" indent="0" algn="l" rtl="0">
              <a:spcBef>
                <a:spcPts val="0"/>
              </a:spcBef>
              <a:buNone/>
              <a:defRPr sz="1800" b="0" i="0" u="none" strike="noStrike" cap="none">
                <a:solidFill>
                  <a:schemeClr val="lt1"/>
                </a:solidFill>
                <a:latin typeface="Calibri"/>
                <a:ea typeface="Calibri"/>
                <a:cs typeface="Calibri"/>
                <a:sym typeface="Calibri"/>
              </a:defRPr>
            </a:lvl8pPr>
            <a:lvl9pPr marL="3657600" marR="0" lvl="8" indent="0" algn="l" rtl="0">
              <a:spcBef>
                <a:spcPts val="0"/>
              </a:spcBef>
              <a:buNone/>
              <a:defRPr sz="1800" b="0" i="0" u="none" strike="noStrike" cap="none">
                <a:solidFill>
                  <a:schemeClr val="lt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cxnSp>
        <p:nvCxnSpPr>
          <p:cNvPr id="17" name="Shape 17"/>
          <p:cNvCxnSpPr/>
          <p:nvPr/>
        </p:nvCxnSpPr>
        <p:spPr>
          <a:xfrm>
            <a:off x="1193532" y="1737844"/>
            <a:ext cx="9966959" cy="0"/>
          </a:xfrm>
          <a:prstGeom prst="straightConnector1">
            <a:avLst/>
          </a:prstGeom>
          <a:noFill/>
          <a:ln w="9525" cap="flat" cmpd="sng">
            <a:solidFill>
              <a:srgbClr val="FEFEFE"/>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spd="slow">
    <p:fad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niso.org/workrooms/transfer/"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www.niso.org/workrooms/transfer/transfer_publishers/" TargetMode="External"/><Relationship Id="rId4" Type="http://schemas.openxmlformats.org/officeDocument/2006/relationships/hyperlink" Target="http://www.niso.org/workrooms/transfer/notifications/"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mailto:elizabeth.winter@library.gatech.edu"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hyperlink" Target="mailto:bazelejw@miamioh.edu" TargetMode="Externa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goo.gl/JiSQH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etas.jusp.mimas.ac.uk/" TargetMode="External"/><Relationship Id="rId4" Type="http://schemas.openxmlformats.org/officeDocument/2006/relationships/hyperlink" Target="http://www.niso.org/workrooms/transfer/papers_pr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ctrTitle"/>
          </p:nvPr>
        </p:nvSpPr>
        <p:spPr>
          <a:xfrm>
            <a:off x="1097279" y="1836277"/>
            <a:ext cx="10058399" cy="2499821"/>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FEFEFE"/>
              </a:buClr>
              <a:buSzPct val="25000"/>
              <a:buFont typeface="Calibri"/>
              <a:buNone/>
            </a:pPr>
            <a:r>
              <a:rPr lang="en-US" sz="6600" b="0" i="0" u="none" strike="noStrike" cap="none" dirty="0">
                <a:solidFill>
                  <a:srgbClr val="FEFEFE"/>
                </a:solidFill>
                <a:latin typeface="Calibri"/>
                <a:ea typeface="Calibri"/>
                <a:cs typeface="Calibri"/>
                <a:sym typeface="Calibri"/>
              </a:rPr>
              <a:t>Transfer </a:t>
            </a:r>
            <a:r>
              <a:rPr lang="en-US" sz="6600" b="0" i="0" u="none" strike="noStrike" cap="none" dirty="0" smtClean="0">
                <a:solidFill>
                  <a:srgbClr val="FEFEFE"/>
                </a:solidFill>
                <a:latin typeface="Calibri"/>
                <a:ea typeface="Calibri"/>
                <a:cs typeface="Calibri"/>
                <a:sym typeface="Calibri"/>
              </a:rPr>
              <a:t>Today:</a:t>
            </a:r>
            <a:endParaRPr lang="en-US" sz="6600" b="0" i="0" u="none" strike="noStrike" cap="none" dirty="0">
              <a:solidFill>
                <a:srgbClr val="FEFEFE"/>
              </a:solidFill>
              <a:latin typeface="Calibri"/>
              <a:ea typeface="Calibri"/>
              <a:cs typeface="Calibri"/>
              <a:sym typeface="Calibri"/>
            </a:endParaRPr>
          </a:p>
          <a:p>
            <a:pPr marL="0" marR="0" lvl="0" indent="0" algn="l" rtl="0">
              <a:lnSpc>
                <a:spcPct val="85000"/>
              </a:lnSpc>
              <a:spcBef>
                <a:spcPts val="0"/>
              </a:spcBef>
              <a:buClr>
                <a:srgbClr val="FEFEFE"/>
              </a:buClr>
              <a:buSzPct val="25000"/>
              <a:buFont typeface="Calibri"/>
              <a:buNone/>
            </a:pPr>
            <a:r>
              <a:rPr lang="en-US" sz="5400" dirty="0"/>
              <a:t>Updates on the Transfer </a:t>
            </a:r>
            <a:r>
              <a:rPr lang="en-US" sz="5400" b="0" i="0" u="none" strike="noStrike" cap="none" dirty="0">
                <a:solidFill>
                  <a:srgbClr val="FEFEFE"/>
                </a:solidFill>
                <a:sym typeface="Calibri"/>
              </a:rPr>
              <a:t>Code of Practice</a:t>
            </a:r>
          </a:p>
        </p:txBody>
      </p:sp>
      <p:sp>
        <p:nvSpPr>
          <p:cNvPr id="106" name="Shape 106"/>
          <p:cNvSpPr txBox="1">
            <a:spLocks noGrp="1"/>
          </p:cNvSpPr>
          <p:nvPr>
            <p:ph type="subTitle" idx="1"/>
          </p:nvPr>
        </p:nvSpPr>
        <p:spPr>
          <a:xfrm>
            <a:off x="1097279" y="4714717"/>
            <a:ext cx="10058400" cy="11430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chemeClr val="accent3"/>
              </a:buClr>
              <a:buSzPct val="25000"/>
              <a:buFont typeface="Calibri"/>
              <a:buNone/>
            </a:pPr>
            <a:r>
              <a:rPr lang="en-US" dirty="0"/>
              <a:t>Jennifer </a:t>
            </a:r>
            <a:r>
              <a:rPr lang="en-US" dirty="0" err="1"/>
              <a:t>Bazeley</a:t>
            </a:r>
            <a:r>
              <a:rPr lang="en-US" dirty="0"/>
              <a:t> &amp; Elizabeth Winter</a:t>
            </a:r>
          </a:p>
          <a:p>
            <a:pPr marL="0" marR="0" lvl="0" indent="0" algn="l" rtl="0">
              <a:lnSpc>
                <a:spcPct val="90000"/>
              </a:lnSpc>
              <a:spcBef>
                <a:spcPts val="0"/>
              </a:spcBef>
              <a:spcAft>
                <a:spcPts val="0"/>
              </a:spcAft>
              <a:buClr>
                <a:schemeClr val="accent3"/>
              </a:buClr>
              <a:buSzPct val="25000"/>
              <a:buFont typeface="Calibri"/>
              <a:buNone/>
            </a:pPr>
            <a:r>
              <a:rPr lang="en-US" dirty="0"/>
              <a:t>May 20, 2016</a:t>
            </a:r>
          </a:p>
        </p:txBody>
      </p:sp>
      <p:pic>
        <p:nvPicPr>
          <p:cNvPr id="107" name="Shape 107"/>
          <p:cNvPicPr preferRelativeResize="0"/>
          <p:nvPr/>
        </p:nvPicPr>
        <p:blipFill rotWithShape="1">
          <a:blip r:embed="rId3">
            <a:alphaModFix/>
          </a:blip>
          <a:srcRect/>
          <a:stretch/>
        </p:blipFill>
        <p:spPr>
          <a:xfrm>
            <a:off x="8822054" y="5471955"/>
            <a:ext cx="2333625" cy="771524"/>
          </a:xfrm>
          <a:prstGeom prst="rect">
            <a:avLst/>
          </a:prstGeom>
          <a:noFill/>
          <a:ln>
            <a:noFill/>
          </a:ln>
        </p:spPr>
      </p:pic>
      <p:pic>
        <p:nvPicPr>
          <p:cNvPr id="108" name="Shape 108"/>
          <p:cNvPicPr preferRelativeResize="0"/>
          <p:nvPr/>
        </p:nvPicPr>
        <p:blipFill rotWithShape="1">
          <a:blip r:embed="rId4">
            <a:alphaModFix/>
          </a:blip>
          <a:srcRect/>
          <a:stretch/>
        </p:blipFill>
        <p:spPr>
          <a:xfrm>
            <a:off x="9126854" y="4455621"/>
            <a:ext cx="2028825" cy="885825"/>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1097279" y="286603"/>
            <a:ext cx="10058400" cy="1450800"/>
          </a:xfrm>
          <a:prstGeom prst="rect">
            <a:avLst/>
          </a:prstGeom>
        </p:spPr>
        <p:txBody>
          <a:bodyPr lIns="91425" tIns="91425" rIns="91425" bIns="91425" anchor="b" anchorCtr="0">
            <a:noAutofit/>
          </a:bodyPr>
          <a:lstStyle/>
          <a:p>
            <a:pPr lvl="0">
              <a:spcBef>
                <a:spcPts val="0"/>
              </a:spcBef>
              <a:buNone/>
            </a:pPr>
            <a:r>
              <a:rPr lang="en-US" dirty="0"/>
              <a:t>Highlights of the </a:t>
            </a:r>
            <a:r>
              <a:rPr lang="en-US" dirty="0" smtClean="0"/>
              <a:t>Transfer</a:t>
            </a:r>
            <a:br>
              <a:rPr lang="en-US" dirty="0" smtClean="0"/>
            </a:br>
            <a:r>
              <a:rPr lang="en-US" dirty="0" smtClean="0"/>
              <a:t>Recommended </a:t>
            </a:r>
            <a:r>
              <a:rPr lang="en-US" dirty="0"/>
              <a:t>Practice</a:t>
            </a:r>
          </a:p>
        </p:txBody>
      </p:sp>
      <p:sp>
        <p:nvSpPr>
          <p:cNvPr id="151" name="Shape 151"/>
          <p:cNvSpPr txBox="1">
            <a:spLocks noGrp="1"/>
          </p:cNvSpPr>
          <p:nvPr>
            <p:ph type="body" idx="1"/>
          </p:nvPr>
        </p:nvSpPr>
        <p:spPr>
          <a:xfrm>
            <a:off x="1097279" y="1845732"/>
            <a:ext cx="10058400" cy="4389967"/>
          </a:xfrm>
          <a:prstGeom prst="rect">
            <a:avLst/>
          </a:prstGeom>
        </p:spPr>
        <p:txBody>
          <a:bodyPr lIns="91425" tIns="91425" rIns="91425" bIns="91425" anchor="t" anchorCtr="0">
            <a:noAutofit/>
          </a:bodyPr>
          <a:lstStyle/>
          <a:p>
            <a:pPr marL="609600" indent="-609600">
              <a:buNone/>
            </a:pPr>
            <a:r>
              <a:rPr lang="en-GB" altLang="en-US" sz="2800" dirty="0">
                <a:latin typeface="Calibri" panose="020F0502020204030204" pitchFamily="34" charset="0"/>
              </a:rPr>
              <a:t>For the Transferring Publisher and the Receiving Publisher:</a:t>
            </a:r>
          </a:p>
          <a:p>
            <a:pPr marL="609600" indent="-609600"/>
            <a:r>
              <a:rPr lang="en-GB" altLang="en-US" sz="2800" b="1" dirty="0">
                <a:latin typeface="Calibri" panose="020F0502020204030204" pitchFamily="34" charset="0"/>
              </a:rPr>
              <a:t>Access to the title</a:t>
            </a:r>
            <a:r>
              <a:rPr lang="en-GB" altLang="en-US" sz="2800" dirty="0">
                <a:latin typeface="Calibri" panose="020F0502020204030204" pitchFamily="34" charset="0"/>
              </a:rPr>
              <a:t>: Includes ensuring continued access to customers where the Transferring Publisher has granted perpetual access rights </a:t>
            </a:r>
          </a:p>
          <a:p>
            <a:pPr marL="609600" indent="-609600"/>
            <a:r>
              <a:rPr lang="en-GB" altLang="en-US" sz="2800" b="1" dirty="0" smtClean="0">
                <a:latin typeface="Calibri" panose="020F0502020204030204" pitchFamily="34" charset="0"/>
              </a:rPr>
              <a:t>Digital </a:t>
            </a:r>
            <a:r>
              <a:rPr lang="en-GB" altLang="en-US" sz="2800" b="1" dirty="0">
                <a:latin typeface="Calibri" panose="020F0502020204030204" pitchFamily="34" charset="0"/>
              </a:rPr>
              <a:t>content files — current (born digital) and archive (digitized from print), if available: </a:t>
            </a:r>
            <a:r>
              <a:rPr lang="en-GB" altLang="en-US" sz="2800" dirty="0">
                <a:latin typeface="Calibri" panose="020F0502020204030204" pitchFamily="34" charset="0"/>
              </a:rPr>
              <a:t>Covers transfer of digital files </a:t>
            </a:r>
          </a:p>
          <a:p>
            <a:pPr marL="609600" indent="-609600"/>
            <a:r>
              <a:rPr lang="en-GB" altLang="en-US" sz="2800" b="1" dirty="0" smtClean="0">
                <a:latin typeface="Calibri" panose="020F0502020204030204" pitchFamily="34" charset="0"/>
              </a:rPr>
              <a:t>Subscription </a:t>
            </a:r>
            <a:r>
              <a:rPr lang="en-GB" altLang="en-US" sz="2800" b="1" dirty="0">
                <a:latin typeface="Calibri" panose="020F0502020204030204" pitchFamily="34" charset="0"/>
              </a:rPr>
              <a:t>lists:  </a:t>
            </a:r>
            <a:r>
              <a:rPr lang="en-GB" altLang="en-US" sz="2800" dirty="0">
                <a:latin typeface="Calibri" panose="020F0502020204030204" pitchFamily="34" charset="0"/>
              </a:rPr>
              <a:t>Covers early transfer of the subscription lists and an outline of subscriber data </a:t>
            </a:r>
            <a:r>
              <a:rPr lang="en-GB" altLang="en-US" sz="2800" dirty="0" smtClean="0">
                <a:latin typeface="Calibri" panose="020F0502020204030204" pitchFamily="34" charset="0"/>
              </a:rPr>
              <a:t>types</a:t>
            </a:r>
            <a:endParaRPr lang="en-GB" altLang="en-US" sz="2800" dirty="0">
              <a:latin typeface="Calibri" panose="020F0502020204030204" pitchFamily="34" charset="0"/>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Highlights of the Transfer</a:t>
            </a:r>
            <a:br>
              <a:rPr lang="en-US" dirty="0"/>
            </a:br>
            <a:r>
              <a:rPr lang="en-US" dirty="0"/>
              <a:t>Recommended Practice</a:t>
            </a:r>
          </a:p>
        </p:txBody>
      </p:sp>
      <p:sp>
        <p:nvSpPr>
          <p:cNvPr id="3" name="Text Placeholder 2"/>
          <p:cNvSpPr>
            <a:spLocks noGrp="1"/>
          </p:cNvSpPr>
          <p:nvPr>
            <p:ph type="body" idx="1"/>
          </p:nvPr>
        </p:nvSpPr>
        <p:spPr/>
        <p:txBody>
          <a:bodyPr/>
          <a:lstStyle/>
          <a:p>
            <a:pPr marL="0" indent="0">
              <a:buNone/>
            </a:pPr>
            <a:r>
              <a:rPr lang="en-GB" altLang="en-US" sz="2800" dirty="0">
                <a:latin typeface="Calibri" panose="020F0502020204030204" pitchFamily="34" charset="0"/>
              </a:rPr>
              <a:t>For the Transferring Publisher and the Receiving Publisher:</a:t>
            </a:r>
          </a:p>
          <a:p>
            <a:pPr marL="609600" indent="-609600"/>
            <a:r>
              <a:rPr lang="en-GB" altLang="en-US" sz="2800" b="1" dirty="0" smtClean="0">
                <a:latin typeface="Calibri" panose="020F0502020204030204" pitchFamily="34" charset="0"/>
              </a:rPr>
              <a:t>Journal </a:t>
            </a:r>
            <a:r>
              <a:rPr lang="en-GB" altLang="en-US" sz="2800" b="1" dirty="0">
                <a:latin typeface="Calibri" panose="020F0502020204030204" pitchFamily="34" charset="0"/>
              </a:rPr>
              <a:t>URL</a:t>
            </a:r>
            <a:r>
              <a:rPr lang="en-GB" altLang="en-US" sz="2800" dirty="0">
                <a:latin typeface="Calibri" panose="020F0502020204030204" pitchFamily="34" charset="0"/>
              </a:rPr>
              <a:t>: Covers transfer of journal-related domain name(s) and provision of a link or redirect to the new journal home page </a:t>
            </a:r>
            <a:r>
              <a:rPr lang="en-GB" altLang="en-US" sz="2800" b="1" dirty="0">
                <a:latin typeface="Calibri" panose="020F0502020204030204" pitchFamily="34" charset="0"/>
              </a:rPr>
              <a:t>Communication:</a:t>
            </a:r>
            <a:r>
              <a:rPr lang="en-GB" altLang="en-US" sz="2800" dirty="0">
                <a:latin typeface="Calibri" panose="020F0502020204030204" pitchFamily="34" charset="0"/>
              </a:rPr>
              <a:t>  Covers communication to customers (including electronic table of contents alert recipients) and relevant intermediaries</a:t>
            </a:r>
            <a:endParaRPr lang="en-GB" altLang="en-US" sz="2800" b="1" dirty="0">
              <a:latin typeface="Calibri" panose="020F0502020204030204" pitchFamily="34" charset="0"/>
            </a:endParaRPr>
          </a:p>
          <a:p>
            <a:pPr marL="609600" indent="-609600"/>
            <a:r>
              <a:rPr lang="en-GB" altLang="en-US" sz="2800" b="1" dirty="0">
                <a:latin typeface="Calibri" panose="020F0502020204030204" pitchFamily="34" charset="0"/>
              </a:rPr>
              <a:t>DOI name ownership</a:t>
            </a:r>
            <a:r>
              <a:rPr lang="en-GB" altLang="en-US" sz="2800" dirty="0">
                <a:latin typeface="Calibri" panose="020F0502020204030204" pitchFamily="34" charset="0"/>
              </a:rPr>
              <a:t>: Covers changes to Digital Object </a:t>
            </a:r>
            <a:r>
              <a:rPr lang="en-GB" altLang="en-US" sz="2800" dirty="0" smtClean="0">
                <a:latin typeface="Calibri" panose="020F0502020204030204" pitchFamily="34" charset="0"/>
              </a:rPr>
              <a:t>Identifier </a:t>
            </a:r>
            <a:r>
              <a:rPr lang="en-GB" altLang="en-US" sz="2800" dirty="0">
                <a:latin typeface="Calibri" panose="020F0502020204030204" pitchFamily="34" charset="0"/>
              </a:rPr>
              <a:t>(DOI) name ownership</a:t>
            </a:r>
          </a:p>
          <a:p>
            <a:pPr lvl="0">
              <a:spcBef>
                <a:spcPts val="0"/>
              </a:spcBef>
              <a:buNone/>
            </a:pPr>
            <a:endParaRPr lang="en-US" sz="2800" dirty="0"/>
          </a:p>
          <a:p>
            <a:endParaRPr lang="en-US" sz="2800" dirty="0"/>
          </a:p>
        </p:txBody>
      </p:sp>
    </p:spTree>
    <p:extLst>
      <p:ext uri="{BB962C8B-B14F-4D97-AF65-F5344CB8AC3E}">
        <p14:creationId xmlns:p14="http://schemas.microsoft.com/office/powerpoint/2010/main" val="722067291"/>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idx="4294967295"/>
          </p:nvPr>
        </p:nvSpPr>
        <p:spPr>
          <a:xfrm>
            <a:off x="1097275" y="102428"/>
            <a:ext cx="10058400" cy="893700"/>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FEFEFE"/>
              </a:buClr>
              <a:buSzPct val="25000"/>
              <a:buFont typeface="Calibri"/>
              <a:buNone/>
            </a:pPr>
            <a:r>
              <a:rPr lang="en-US" sz="4400" b="0" i="0" u="none" strike="noStrike" cap="none">
                <a:solidFill>
                  <a:srgbClr val="FEFEFE"/>
                </a:solidFill>
                <a:latin typeface="Calibri"/>
                <a:ea typeface="Calibri"/>
                <a:cs typeface="Calibri"/>
                <a:sym typeface="Calibri"/>
              </a:rPr>
              <a:t>Transfer Alerting Service (TAS)</a:t>
            </a:r>
          </a:p>
        </p:txBody>
      </p:sp>
      <p:pic>
        <p:nvPicPr>
          <p:cNvPr id="165" name="Shape 165"/>
          <p:cNvPicPr preferRelativeResize="0"/>
          <p:nvPr/>
        </p:nvPicPr>
        <p:blipFill rotWithShape="1">
          <a:blip r:embed="rId3">
            <a:alphaModFix/>
          </a:blip>
          <a:srcRect/>
          <a:stretch/>
        </p:blipFill>
        <p:spPr>
          <a:xfrm>
            <a:off x="1512000" y="1598925"/>
            <a:ext cx="9168000" cy="5037900"/>
          </a:xfrm>
          <a:prstGeom prst="rect">
            <a:avLst/>
          </a:prstGeom>
          <a:noFill/>
          <a:ln>
            <a:noFill/>
          </a:ln>
        </p:spPr>
      </p:pic>
      <p:sp>
        <p:nvSpPr>
          <p:cNvPr id="166" name="Shape 166"/>
          <p:cNvSpPr txBox="1">
            <a:spLocks noGrp="1"/>
          </p:cNvSpPr>
          <p:nvPr>
            <p:ph type="body" idx="4294967295"/>
          </p:nvPr>
        </p:nvSpPr>
        <p:spPr>
          <a:xfrm>
            <a:off x="1097275" y="759100"/>
            <a:ext cx="5025900" cy="1011900"/>
          </a:xfrm>
          <a:prstGeom prst="rect">
            <a:avLst/>
          </a:prstGeom>
        </p:spPr>
        <p:txBody>
          <a:bodyPr lIns="91425" tIns="91425" rIns="91425" bIns="91425" anchor="t" anchorCtr="0">
            <a:noAutofit/>
          </a:bodyPr>
          <a:lstStyle/>
          <a:p>
            <a:pPr lvl="0">
              <a:spcBef>
                <a:spcPts val="0"/>
              </a:spcBef>
              <a:buNone/>
            </a:pPr>
            <a:r>
              <a:rPr lang="en-US" sz="3000"/>
              <a:t>http://etas.jusp.mimas.ac.uk/</a:t>
            </a:r>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idx="4294967295"/>
          </p:nvPr>
        </p:nvSpPr>
        <p:spPr>
          <a:xfrm>
            <a:off x="376099" y="2354900"/>
            <a:ext cx="2712600" cy="1450800"/>
          </a:xfrm>
          <a:prstGeom prst="rect">
            <a:avLst/>
          </a:prstGeom>
        </p:spPr>
        <p:txBody>
          <a:bodyPr lIns="91425" tIns="91425" rIns="91425" bIns="91425" anchor="b" anchorCtr="0">
            <a:noAutofit/>
          </a:bodyPr>
          <a:lstStyle/>
          <a:p>
            <a:pPr lvl="0">
              <a:spcBef>
                <a:spcPts val="0"/>
              </a:spcBef>
              <a:buNone/>
            </a:pPr>
            <a:r>
              <a:rPr lang="en-US"/>
              <a:t>Database Browse</a:t>
            </a:r>
          </a:p>
        </p:txBody>
      </p:sp>
      <p:pic>
        <p:nvPicPr>
          <p:cNvPr id="173" name="Shape 173"/>
          <p:cNvPicPr preferRelativeResize="0"/>
          <p:nvPr/>
        </p:nvPicPr>
        <p:blipFill>
          <a:blip r:embed="rId3">
            <a:alphaModFix/>
          </a:blip>
          <a:stretch>
            <a:fillRect/>
          </a:stretch>
        </p:blipFill>
        <p:spPr>
          <a:xfrm>
            <a:off x="2973243" y="0"/>
            <a:ext cx="6245512" cy="6857999"/>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idx="4294967295"/>
          </p:nvPr>
        </p:nvSpPr>
        <p:spPr>
          <a:xfrm>
            <a:off x="253628" y="2477350"/>
            <a:ext cx="2767200" cy="1450800"/>
          </a:xfrm>
          <a:prstGeom prst="rect">
            <a:avLst/>
          </a:prstGeom>
        </p:spPr>
        <p:txBody>
          <a:bodyPr lIns="91425" tIns="91425" rIns="91425" bIns="91425" anchor="b" anchorCtr="0">
            <a:noAutofit/>
          </a:bodyPr>
          <a:lstStyle/>
          <a:p>
            <a:pPr lvl="0">
              <a:spcBef>
                <a:spcPts val="0"/>
              </a:spcBef>
              <a:buNone/>
            </a:pPr>
            <a:r>
              <a:rPr lang="en-US"/>
              <a:t>DatabaseEntry</a:t>
            </a:r>
          </a:p>
        </p:txBody>
      </p:sp>
      <p:pic>
        <p:nvPicPr>
          <p:cNvPr id="180" name="Shape 180"/>
          <p:cNvPicPr preferRelativeResize="0"/>
          <p:nvPr/>
        </p:nvPicPr>
        <p:blipFill>
          <a:blip r:embed="rId3">
            <a:alphaModFix/>
          </a:blip>
          <a:stretch>
            <a:fillRect/>
          </a:stretch>
        </p:blipFill>
        <p:spPr>
          <a:xfrm>
            <a:off x="3430974" y="0"/>
            <a:ext cx="5330052" cy="6858000"/>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idx="4294967295"/>
          </p:nvPr>
        </p:nvSpPr>
        <p:spPr>
          <a:xfrm>
            <a:off x="68050" y="2508450"/>
            <a:ext cx="3360900" cy="1841100"/>
          </a:xfrm>
          <a:prstGeom prst="rect">
            <a:avLst/>
          </a:prstGeom>
        </p:spPr>
        <p:txBody>
          <a:bodyPr lIns="91425" tIns="91425" rIns="91425" bIns="91425" anchor="b" anchorCtr="0">
            <a:noAutofit/>
          </a:bodyPr>
          <a:lstStyle/>
          <a:p>
            <a:pPr lvl="0">
              <a:spcBef>
                <a:spcPts val="0"/>
              </a:spcBef>
              <a:buNone/>
            </a:pPr>
            <a:r>
              <a:rPr lang="en-US"/>
              <a:t>Database Search</a:t>
            </a:r>
          </a:p>
        </p:txBody>
      </p:sp>
      <p:pic>
        <p:nvPicPr>
          <p:cNvPr id="187" name="Shape 187"/>
          <p:cNvPicPr preferRelativeResize="0"/>
          <p:nvPr/>
        </p:nvPicPr>
        <p:blipFill>
          <a:blip r:embed="rId3">
            <a:alphaModFix/>
          </a:blip>
          <a:stretch>
            <a:fillRect/>
          </a:stretch>
        </p:blipFill>
        <p:spPr>
          <a:xfrm>
            <a:off x="2857975" y="290925"/>
            <a:ext cx="6851375" cy="6276150"/>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title" idx="4294967295"/>
          </p:nvPr>
        </p:nvSpPr>
        <p:spPr>
          <a:xfrm>
            <a:off x="68050" y="2508450"/>
            <a:ext cx="3360900" cy="1841100"/>
          </a:xfrm>
          <a:prstGeom prst="rect">
            <a:avLst/>
          </a:prstGeom>
        </p:spPr>
        <p:txBody>
          <a:bodyPr lIns="91425" tIns="91425" rIns="91425" bIns="91425" anchor="b" anchorCtr="0">
            <a:noAutofit/>
          </a:bodyPr>
          <a:lstStyle/>
          <a:p>
            <a:pPr lvl="0" rtl="0">
              <a:spcBef>
                <a:spcPts val="0"/>
              </a:spcBef>
              <a:buNone/>
            </a:pPr>
            <a:r>
              <a:rPr lang="en-US"/>
              <a:t>Database Search</a:t>
            </a:r>
          </a:p>
        </p:txBody>
      </p:sp>
      <p:pic>
        <p:nvPicPr>
          <p:cNvPr id="194" name="Shape 194"/>
          <p:cNvPicPr preferRelativeResize="0"/>
          <p:nvPr/>
        </p:nvPicPr>
        <p:blipFill>
          <a:blip r:embed="rId3">
            <a:alphaModFix/>
          </a:blip>
          <a:stretch>
            <a:fillRect/>
          </a:stretch>
        </p:blipFill>
        <p:spPr>
          <a:xfrm>
            <a:off x="2919425" y="80962"/>
            <a:ext cx="6510615" cy="6696075"/>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idx="4294967295"/>
          </p:nvPr>
        </p:nvSpPr>
        <p:spPr>
          <a:xfrm>
            <a:off x="68050" y="2508450"/>
            <a:ext cx="1972200" cy="1841100"/>
          </a:xfrm>
          <a:prstGeom prst="rect">
            <a:avLst/>
          </a:prstGeom>
        </p:spPr>
        <p:txBody>
          <a:bodyPr lIns="91425" tIns="91425" rIns="91425" bIns="91425" anchor="b" anchorCtr="0">
            <a:noAutofit/>
          </a:bodyPr>
          <a:lstStyle/>
          <a:p>
            <a:pPr lvl="0">
              <a:spcBef>
                <a:spcPts val="0"/>
              </a:spcBef>
              <a:buNone/>
            </a:pPr>
            <a:r>
              <a:rPr lang="en-US"/>
              <a:t>Export </a:t>
            </a:r>
          </a:p>
          <a:p>
            <a:pPr lvl="0" rtl="0">
              <a:spcBef>
                <a:spcPts val="0"/>
              </a:spcBef>
              <a:buNone/>
            </a:pPr>
            <a:r>
              <a:rPr lang="en-US"/>
              <a:t>to CSV</a:t>
            </a:r>
          </a:p>
        </p:txBody>
      </p:sp>
      <p:pic>
        <p:nvPicPr>
          <p:cNvPr id="201" name="Shape 201"/>
          <p:cNvPicPr preferRelativeResize="0"/>
          <p:nvPr/>
        </p:nvPicPr>
        <p:blipFill>
          <a:blip r:embed="rId3">
            <a:alphaModFix/>
          </a:blip>
          <a:stretch>
            <a:fillRect/>
          </a:stretch>
        </p:blipFill>
        <p:spPr>
          <a:xfrm>
            <a:off x="2445850" y="66375"/>
            <a:ext cx="8731989" cy="6725249"/>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Shape 207"/>
          <p:cNvPicPr preferRelativeResize="0"/>
          <p:nvPr/>
        </p:nvPicPr>
        <p:blipFill>
          <a:blip r:embed="rId3">
            <a:alphaModFix/>
          </a:blip>
          <a:stretch>
            <a:fillRect/>
          </a:stretch>
        </p:blipFill>
        <p:spPr>
          <a:xfrm>
            <a:off x="3552462" y="52387"/>
            <a:ext cx="6562725" cy="6753225"/>
          </a:xfrm>
          <a:prstGeom prst="rect">
            <a:avLst/>
          </a:prstGeom>
          <a:noFill/>
          <a:ln>
            <a:noFill/>
          </a:ln>
        </p:spPr>
      </p:pic>
      <p:sp>
        <p:nvSpPr>
          <p:cNvPr id="208" name="Shape 208"/>
          <p:cNvSpPr txBox="1">
            <a:spLocks noGrp="1"/>
          </p:cNvSpPr>
          <p:nvPr>
            <p:ph type="title" idx="4294967295"/>
          </p:nvPr>
        </p:nvSpPr>
        <p:spPr>
          <a:xfrm>
            <a:off x="131174" y="2703587"/>
            <a:ext cx="4125900" cy="1450800"/>
          </a:xfrm>
          <a:prstGeom prst="rect">
            <a:avLst/>
          </a:prstGeom>
        </p:spPr>
        <p:txBody>
          <a:bodyPr lIns="91425" tIns="91425" rIns="91425" bIns="91425" anchor="b" anchorCtr="0">
            <a:noAutofit/>
          </a:bodyPr>
          <a:lstStyle/>
          <a:p>
            <a:pPr lvl="0">
              <a:spcBef>
                <a:spcPts val="0"/>
              </a:spcBef>
              <a:buNone/>
            </a:pPr>
            <a:r>
              <a:rPr lang="en-US"/>
              <a:t>RSS Browse</a:t>
            </a: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Shape 214"/>
          <p:cNvPicPr preferRelativeResize="0"/>
          <p:nvPr/>
        </p:nvPicPr>
        <p:blipFill>
          <a:blip r:embed="rId3">
            <a:alphaModFix/>
          </a:blip>
          <a:stretch>
            <a:fillRect/>
          </a:stretch>
        </p:blipFill>
        <p:spPr>
          <a:xfrm>
            <a:off x="3366085" y="0"/>
            <a:ext cx="6031328" cy="6858000"/>
          </a:xfrm>
          <a:prstGeom prst="rect">
            <a:avLst/>
          </a:prstGeom>
          <a:noFill/>
          <a:ln>
            <a:noFill/>
          </a:ln>
        </p:spPr>
      </p:pic>
      <p:sp>
        <p:nvSpPr>
          <p:cNvPr id="215" name="Shape 215"/>
          <p:cNvSpPr txBox="1">
            <a:spLocks noGrp="1"/>
          </p:cNvSpPr>
          <p:nvPr>
            <p:ph type="title" idx="4294967295"/>
          </p:nvPr>
        </p:nvSpPr>
        <p:spPr>
          <a:xfrm>
            <a:off x="226425" y="2835000"/>
            <a:ext cx="4337100" cy="1188000"/>
          </a:xfrm>
          <a:prstGeom prst="rect">
            <a:avLst/>
          </a:prstGeom>
        </p:spPr>
        <p:txBody>
          <a:bodyPr lIns="91425" tIns="91425" rIns="91425" bIns="91425" anchor="b" anchorCtr="0">
            <a:noAutofit/>
          </a:bodyPr>
          <a:lstStyle/>
          <a:p>
            <a:pPr lvl="0">
              <a:spcBef>
                <a:spcPts val="0"/>
              </a:spcBef>
              <a:buNone/>
            </a:pPr>
            <a:r>
              <a:rPr lang="en-US"/>
              <a:t>RSS Entry</a:t>
            </a: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1097279" y="286603"/>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FEFEFE"/>
              </a:buClr>
              <a:buSzPct val="25000"/>
              <a:buFont typeface="Calibri"/>
              <a:buNone/>
            </a:pPr>
            <a:r>
              <a:rPr lang="en-US" sz="4800" b="0" i="0" u="none" strike="noStrike" cap="none">
                <a:solidFill>
                  <a:srgbClr val="FEFEFE"/>
                </a:solidFill>
                <a:latin typeface="Calibri"/>
                <a:ea typeface="Calibri"/>
                <a:cs typeface="Calibri"/>
                <a:sym typeface="Calibri"/>
              </a:rPr>
              <a:t>What is Transfer?</a:t>
            </a:r>
          </a:p>
        </p:txBody>
      </p:sp>
      <p:sp>
        <p:nvSpPr>
          <p:cNvPr id="115" name="Shape 115"/>
          <p:cNvSpPr txBox="1">
            <a:spLocks noGrp="1"/>
          </p:cNvSpPr>
          <p:nvPr>
            <p:ph type="body" idx="1"/>
          </p:nvPr>
        </p:nvSpPr>
        <p:spPr>
          <a:xfrm>
            <a:off x="1097279" y="2019300"/>
            <a:ext cx="10650220" cy="4159430"/>
          </a:xfrm>
          <a:prstGeom prst="rect">
            <a:avLst/>
          </a:prstGeom>
          <a:noFill/>
          <a:ln>
            <a:noFill/>
          </a:ln>
        </p:spPr>
        <p:txBody>
          <a:bodyPr lIns="0" tIns="45700" rIns="0" bIns="45700" anchor="t" anchorCtr="0">
            <a:noAutofit/>
          </a:bodyPr>
          <a:lstStyle/>
          <a:p>
            <a:pPr marL="0" marR="0" lvl="0" indent="0" algn="l" rtl="0">
              <a:lnSpc>
                <a:spcPct val="90000"/>
              </a:lnSpc>
              <a:spcBef>
                <a:spcPts val="0"/>
              </a:spcBef>
              <a:spcAft>
                <a:spcPts val="0"/>
              </a:spcAft>
              <a:buNone/>
            </a:pPr>
            <a:r>
              <a:rPr lang="en-US" sz="4400" b="0" i="0" u="none" strike="noStrike" cap="none" dirty="0">
                <a:solidFill>
                  <a:srgbClr val="FEFEFE"/>
                </a:solidFill>
                <a:latin typeface="Calibri"/>
                <a:ea typeface="Calibri"/>
                <a:cs typeface="Calibri"/>
                <a:sym typeface="Calibri"/>
              </a:rPr>
              <a:t>A voluntary code of practice for journal publishers containing best practices for transferring and receiving journals.</a:t>
            </a:r>
          </a:p>
          <a:p>
            <a:pPr marL="0" marR="0" lvl="0" indent="0" algn="l" rtl="0">
              <a:lnSpc>
                <a:spcPct val="90000"/>
              </a:lnSpc>
              <a:spcBef>
                <a:spcPts val="1400"/>
              </a:spcBef>
              <a:spcAft>
                <a:spcPts val="0"/>
              </a:spcAft>
              <a:buNone/>
            </a:pPr>
            <a:r>
              <a:rPr lang="en-US" sz="4400" b="0" i="0" u="none" strike="noStrike" cap="none" dirty="0" smtClean="0">
                <a:solidFill>
                  <a:srgbClr val="FEFEFE"/>
                </a:solidFill>
                <a:latin typeface="Calibri"/>
                <a:ea typeface="Calibri"/>
                <a:cs typeface="Calibri"/>
                <a:sym typeface="Calibri"/>
              </a:rPr>
              <a:t>Governed </a:t>
            </a:r>
            <a:r>
              <a:rPr lang="en-US" sz="4400" b="0" i="0" u="none" strike="noStrike" cap="none" dirty="0">
                <a:solidFill>
                  <a:srgbClr val="FEFEFE"/>
                </a:solidFill>
                <a:latin typeface="Calibri"/>
                <a:ea typeface="Calibri"/>
                <a:cs typeface="Calibri"/>
                <a:sym typeface="Calibri"/>
              </a:rPr>
              <a:t>by a standing committee of librarians, publishers &amp; other intermediaries </a:t>
            </a:r>
            <a:endParaRPr lang="en-US" sz="4400" b="0" i="0" u="none" strike="noStrike" cap="none" dirty="0" smtClean="0">
              <a:solidFill>
                <a:srgbClr val="FEFEFE"/>
              </a:solidFill>
              <a:latin typeface="Calibri"/>
              <a:ea typeface="Calibri"/>
              <a:cs typeface="Calibri"/>
              <a:sym typeface="Calibri"/>
            </a:endParaRPr>
          </a:p>
          <a:p>
            <a:pPr marL="0" lvl="0" indent="0">
              <a:spcBef>
                <a:spcPts val="1400"/>
              </a:spcBef>
              <a:spcAft>
                <a:spcPts val="0"/>
              </a:spcAft>
              <a:buNone/>
            </a:pPr>
            <a:r>
              <a:rPr lang="en-US" sz="4400" dirty="0" smtClean="0"/>
              <a:t>More </a:t>
            </a:r>
            <a:r>
              <a:rPr lang="en-US" sz="4400" dirty="0"/>
              <a:t>than 60 endorsing </a:t>
            </a:r>
            <a:r>
              <a:rPr lang="en-US" sz="4400" dirty="0" smtClean="0"/>
              <a:t>publishers</a:t>
            </a:r>
          </a:p>
          <a:p>
            <a:pPr marL="0" lvl="0" indent="0">
              <a:spcBef>
                <a:spcPts val="1400"/>
              </a:spcBef>
              <a:spcAft>
                <a:spcPts val="0"/>
              </a:spcAft>
              <a:buNone/>
            </a:pPr>
            <a:endParaRPr lang="en-US" sz="4400" b="0" i="0" u="none" strike="noStrike" cap="none" dirty="0">
              <a:solidFill>
                <a:srgbClr val="FEFEFE"/>
              </a:solidFill>
              <a:latin typeface="Calibri"/>
              <a:ea typeface="Calibri"/>
              <a:cs typeface="Calibri"/>
              <a:sym typeface="Calibri"/>
            </a:endParaRPr>
          </a:p>
          <a:p>
            <a:pPr marL="91440" marR="0" lvl="0" indent="-91440" algn="l" rtl="0">
              <a:lnSpc>
                <a:spcPct val="90000"/>
              </a:lnSpc>
              <a:spcBef>
                <a:spcPts val="1400"/>
              </a:spcBef>
              <a:spcAft>
                <a:spcPts val="0"/>
              </a:spcAft>
              <a:buClr>
                <a:schemeClr val="accent3"/>
              </a:buClr>
              <a:buSzPct val="100000"/>
              <a:buFont typeface="Calibri"/>
              <a:buNone/>
            </a:pPr>
            <a:endParaRPr sz="2400" b="0" i="0" u="none" strike="noStrike" cap="none" dirty="0">
              <a:solidFill>
                <a:srgbClr val="FEFEFE"/>
              </a:solidFill>
              <a:latin typeface="Calibri"/>
              <a:ea typeface="Calibri"/>
              <a:cs typeface="Calibri"/>
              <a:sym typeface="Calibri"/>
            </a:endParaRPr>
          </a:p>
          <a:p>
            <a:pPr marL="91440" marR="0" lvl="0" indent="-91440" algn="l" rtl="0">
              <a:lnSpc>
                <a:spcPct val="90000"/>
              </a:lnSpc>
              <a:spcBef>
                <a:spcPts val="1400"/>
              </a:spcBef>
              <a:spcAft>
                <a:spcPts val="0"/>
              </a:spcAft>
              <a:buClr>
                <a:schemeClr val="accent3"/>
              </a:buClr>
              <a:buSzPct val="100000"/>
              <a:buFont typeface="Calibri"/>
              <a:buNone/>
            </a:pPr>
            <a:endParaRPr sz="2400" b="0" i="0" u="none" strike="noStrike" cap="none" dirty="0">
              <a:solidFill>
                <a:srgbClr val="FEFEFE"/>
              </a:solidFill>
              <a:latin typeface="Calibri"/>
              <a:ea typeface="Calibri"/>
              <a:cs typeface="Calibri"/>
              <a:sym typeface="Calibri"/>
            </a:endParaRP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idx="4294967295"/>
          </p:nvPr>
        </p:nvSpPr>
        <p:spPr>
          <a:xfrm>
            <a:off x="168025" y="2552200"/>
            <a:ext cx="2523600" cy="1876500"/>
          </a:xfrm>
          <a:prstGeom prst="rect">
            <a:avLst/>
          </a:prstGeom>
        </p:spPr>
        <p:txBody>
          <a:bodyPr lIns="91425" tIns="91425" rIns="91425" bIns="91425" anchor="b" anchorCtr="0">
            <a:noAutofit/>
          </a:bodyPr>
          <a:lstStyle/>
          <a:p>
            <a:pPr lvl="0">
              <a:spcBef>
                <a:spcPts val="0"/>
              </a:spcBef>
              <a:buNone/>
            </a:pPr>
            <a:r>
              <a:rPr lang="en-US"/>
              <a:t>Transfer </a:t>
            </a:r>
          </a:p>
          <a:p>
            <a:pPr lvl="0" rtl="0">
              <a:spcBef>
                <a:spcPts val="0"/>
              </a:spcBef>
              <a:buNone/>
            </a:pPr>
            <a:r>
              <a:rPr lang="en-US"/>
              <a:t>Listserv</a:t>
            </a:r>
          </a:p>
        </p:txBody>
      </p:sp>
      <p:pic>
        <p:nvPicPr>
          <p:cNvPr id="222" name="Shape 222"/>
          <p:cNvPicPr preferRelativeResize="0"/>
          <p:nvPr/>
        </p:nvPicPr>
        <p:blipFill>
          <a:blip r:embed="rId3">
            <a:alphaModFix/>
          </a:blip>
          <a:stretch>
            <a:fillRect/>
          </a:stretch>
        </p:blipFill>
        <p:spPr>
          <a:xfrm>
            <a:off x="3342137" y="0"/>
            <a:ext cx="5724525" cy="6858000"/>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Shape 228"/>
          <p:cNvPicPr preferRelativeResize="0"/>
          <p:nvPr/>
        </p:nvPicPr>
        <p:blipFill>
          <a:blip r:embed="rId3">
            <a:alphaModFix/>
          </a:blip>
          <a:stretch>
            <a:fillRect/>
          </a:stretch>
        </p:blipFill>
        <p:spPr>
          <a:xfrm>
            <a:off x="2245148" y="320437"/>
            <a:ext cx="9905650" cy="5972175"/>
          </a:xfrm>
          <a:prstGeom prst="rect">
            <a:avLst/>
          </a:prstGeom>
          <a:noFill/>
          <a:ln>
            <a:noFill/>
          </a:ln>
        </p:spPr>
      </p:pic>
      <p:sp>
        <p:nvSpPr>
          <p:cNvPr id="229" name="Shape 229"/>
          <p:cNvSpPr txBox="1">
            <a:spLocks noGrp="1"/>
          </p:cNvSpPr>
          <p:nvPr>
            <p:ph type="title" idx="4294967295"/>
          </p:nvPr>
        </p:nvSpPr>
        <p:spPr>
          <a:xfrm>
            <a:off x="131199" y="2581137"/>
            <a:ext cx="2168400" cy="1450800"/>
          </a:xfrm>
          <a:prstGeom prst="rect">
            <a:avLst/>
          </a:prstGeom>
        </p:spPr>
        <p:txBody>
          <a:bodyPr lIns="91425" tIns="91425" rIns="91425" bIns="91425" anchor="b" anchorCtr="0">
            <a:noAutofit/>
          </a:bodyPr>
          <a:lstStyle/>
          <a:p>
            <a:pPr lvl="0">
              <a:spcBef>
                <a:spcPts val="0"/>
              </a:spcBef>
              <a:buNone/>
            </a:pPr>
            <a:r>
              <a:rPr lang="en-US" sz="3800"/>
              <a:t>Listserv</a:t>
            </a:r>
          </a:p>
          <a:p>
            <a:pPr lvl="0">
              <a:spcBef>
                <a:spcPts val="0"/>
              </a:spcBef>
              <a:buNone/>
            </a:pPr>
            <a:r>
              <a:rPr lang="en-US" sz="3800"/>
              <a:t>Functions</a:t>
            </a: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pic>
        <p:nvPicPr>
          <p:cNvPr id="235" name="Shape 235"/>
          <p:cNvPicPr preferRelativeResize="0"/>
          <p:nvPr/>
        </p:nvPicPr>
        <p:blipFill>
          <a:blip r:embed="rId3">
            <a:alphaModFix/>
          </a:blip>
          <a:stretch>
            <a:fillRect/>
          </a:stretch>
        </p:blipFill>
        <p:spPr>
          <a:xfrm>
            <a:off x="1885925" y="2735150"/>
            <a:ext cx="10149751" cy="3824674"/>
          </a:xfrm>
          <a:prstGeom prst="rect">
            <a:avLst/>
          </a:prstGeom>
          <a:noFill/>
          <a:ln>
            <a:noFill/>
          </a:ln>
        </p:spPr>
      </p:pic>
      <p:pic>
        <p:nvPicPr>
          <p:cNvPr id="236" name="Shape 236"/>
          <p:cNvPicPr preferRelativeResize="0"/>
          <p:nvPr/>
        </p:nvPicPr>
        <p:blipFill>
          <a:blip r:embed="rId4">
            <a:alphaModFix/>
          </a:blip>
          <a:stretch>
            <a:fillRect/>
          </a:stretch>
        </p:blipFill>
        <p:spPr>
          <a:xfrm>
            <a:off x="2898300" y="189500"/>
            <a:ext cx="8554424" cy="2214550"/>
          </a:xfrm>
          <a:prstGeom prst="rect">
            <a:avLst/>
          </a:prstGeom>
          <a:noFill/>
          <a:ln>
            <a:noFill/>
          </a:ln>
        </p:spPr>
      </p:pic>
      <p:sp>
        <p:nvSpPr>
          <p:cNvPr id="237" name="Shape 237"/>
          <p:cNvSpPr txBox="1">
            <a:spLocks noGrp="1"/>
          </p:cNvSpPr>
          <p:nvPr>
            <p:ph type="title" idx="4294967295"/>
          </p:nvPr>
        </p:nvSpPr>
        <p:spPr>
          <a:xfrm>
            <a:off x="158400" y="1118800"/>
            <a:ext cx="2739900" cy="1450800"/>
          </a:xfrm>
          <a:prstGeom prst="rect">
            <a:avLst/>
          </a:prstGeom>
        </p:spPr>
        <p:txBody>
          <a:bodyPr lIns="91425" tIns="91425" rIns="91425" bIns="91425" anchor="b" anchorCtr="0">
            <a:noAutofit/>
          </a:bodyPr>
          <a:lstStyle/>
          <a:p>
            <a:pPr lvl="0">
              <a:spcBef>
                <a:spcPts val="0"/>
              </a:spcBef>
              <a:buNone/>
            </a:pPr>
            <a:r>
              <a:rPr lang="en-US" dirty="0"/>
              <a:t>Listserv</a:t>
            </a:r>
          </a:p>
          <a:p>
            <a:pPr lvl="0">
              <a:spcBef>
                <a:spcPts val="0"/>
              </a:spcBef>
              <a:buNone/>
            </a:pPr>
            <a:r>
              <a:rPr lang="en-US" dirty="0"/>
              <a:t>Workflow</a:t>
            </a: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idx="4294967295"/>
          </p:nvPr>
        </p:nvSpPr>
        <p:spPr>
          <a:xfrm>
            <a:off x="185624" y="2535825"/>
            <a:ext cx="2887776" cy="1450800"/>
          </a:xfrm>
          <a:prstGeom prst="rect">
            <a:avLst/>
          </a:prstGeom>
        </p:spPr>
        <p:txBody>
          <a:bodyPr lIns="91425" tIns="91425" rIns="91425" bIns="91425" anchor="b" anchorCtr="0">
            <a:noAutofit/>
          </a:bodyPr>
          <a:lstStyle/>
          <a:p>
            <a:pPr lvl="0" rtl="0">
              <a:spcBef>
                <a:spcPts val="0"/>
              </a:spcBef>
              <a:buNone/>
            </a:pPr>
            <a:r>
              <a:rPr lang="en-US" dirty="0"/>
              <a:t>E-Mail</a:t>
            </a:r>
          </a:p>
          <a:p>
            <a:pPr lvl="0" rtl="0">
              <a:spcBef>
                <a:spcPts val="0"/>
              </a:spcBef>
              <a:buNone/>
            </a:pPr>
            <a:r>
              <a:rPr lang="en-US" dirty="0"/>
              <a:t>Workflow</a:t>
            </a:r>
          </a:p>
        </p:txBody>
      </p:sp>
      <p:pic>
        <p:nvPicPr>
          <p:cNvPr id="244" name="Shape 244"/>
          <p:cNvPicPr preferRelativeResize="0"/>
          <p:nvPr/>
        </p:nvPicPr>
        <p:blipFill>
          <a:blip r:embed="rId3">
            <a:alphaModFix/>
          </a:blip>
          <a:stretch>
            <a:fillRect/>
          </a:stretch>
        </p:blipFill>
        <p:spPr>
          <a:xfrm>
            <a:off x="3203824" y="226224"/>
            <a:ext cx="8332335" cy="6405550"/>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idx="4294967295"/>
          </p:nvPr>
        </p:nvSpPr>
        <p:spPr>
          <a:xfrm>
            <a:off x="185624" y="2535825"/>
            <a:ext cx="2798876" cy="1450800"/>
          </a:xfrm>
          <a:prstGeom prst="rect">
            <a:avLst/>
          </a:prstGeom>
        </p:spPr>
        <p:txBody>
          <a:bodyPr lIns="91425" tIns="91425" rIns="91425" bIns="91425" anchor="b" anchorCtr="0">
            <a:noAutofit/>
          </a:bodyPr>
          <a:lstStyle/>
          <a:p>
            <a:pPr lvl="0" rtl="0">
              <a:spcBef>
                <a:spcPts val="0"/>
              </a:spcBef>
              <a:buNone/>
            </a:pPr>
            <a:r>
              <a:rPr lang="en-US" dirty="0"/>
              <a:t>E-Mail</a:t>
            </a:r>
          </a:p>
          <a:p>
            <a:pPr lvl="0" rtl="0">
              <a:spcBef>
                <a:spcPts val="0"/>
              </a:spcBef>
              <a:buNone/>
            </a:pPr>
            <a:r>
              <a:rPr lang="en-US" dirty="0"/>
              <a:t>Workflow</a:t>
            </a:r>
          </a:p>
        </p:txBody>
      </p:sp>
      <p:pic>
        <p:nvPicPr>
          <p:cNvPr id="251" name="Shape 251"/>
          <p:cNvPicPr preferRelativeResize="0"/>
          <p:nvPr/>
        </p:nvPicPr>
        <p:blipFill>
          <a:blip r:embed="rId3">
            <a:alphaModFix/>
          </a:blip>
          <a:stretch>
            <a:fillRect/>
          </a:stretch>
        </p:blipFill>
        <p:spPr>
          <a:xfrm>
            <a:off x="4139304" y="86354"/>
            <a:ext cx="4153575" cy="6685275"/>
          </a:xfrm>
          <a:prstGeom prst="rect">
            <a:avLst/>
          </a:prstGeom>
          <a:noFill/>
          <a:ln>
            <a:noFill/>
          </a:ln>
        </p:spPr>
      </p:pic>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1097279" y="286603"/>
            <a:ext cx="10058400" cy="1450800"/>
          </a:xfrm>
          <a:prstGeom prst="rect">
            <a:avLst/>
          </a:prstGeom>
        </p:spPr>
        <p:txBody>
          <a:bodyPr lIns="91425" tIns="91425" rIns="91425" bIns="91425" anchor="b" anchorCtr="0">
            <a:noAutofit/>
          </a:bodyPr>
          <a:lstStyle/>
          <a:p>
            <a:pPr lvl="0">
              <a:spcBef>
                <a:spcPts val="0"/>
              </a:spcBef>
              <a:buNone/>
            </a:pPr>
            <a:r>
              <a:rPr lang="en-US"/>
              <a:t>2016 TAS Survey</a:t>
            </a:r>
          </a:p>
        </p:txBody>
      </p:sp>
      <p:sp>
        <p:nvSpPr>
          <p:cNvPr id="258" name="Shape 258"/>
          <p:cNvSpPr txBox="1">
            <a:spLocks noGrp="1"/>
          </p:cNvSpPr>
          <p:nvPr>
            <p:ph type="body" idx="1"/>
          </p:nvPr>
        </p:nvSpPr>
        <p:spPr>
          <a:xfrm>
            <a:off x="1097279" y="1845732"/>
            <a:ext cx="10058400" cy="4275667"/>
          </a:xfrm>
          <a:prstGeom prst="rect">
            <a:avLst/>
          </a:prstGeom>
        </p:spPr>
        <p:txBody>
          <a:bodyPr lIns="91425" tIns="91425" rIns="91425" bIns="91425" anchor="t" anchorCtr="0">
            <a:noAutofit/>
          </a:bodyPr>
          <a:lstStyle/>
          <a:p>
            <a:pPr lvl="0">
              <a:spcBef>
                <a:spcPts val="0"/>
              </a:spcBef>
              <a:buNone/>
            </a:pPr>
            <a:r>
              <a:rPr lang="en-US" sz="2800" dirty="0" smtClean="0"/>
              <a:t>Early 2016</a:t>
            </a:r>
          </a:p>
          <a:p>
            <a:pPr lvl="0">
              <a:spcBef>
                <a:spcPts val="0"/>
              </a:spcBef>
              <a:buNone/>
            </a:pPr>
            <a:endParaRPr lang="en-US" sz="2400" dirty="0" smtClean="0"/>
          </a:p>
          <a:p>
            <a:pPr lvl="0">
              <a:spcBef>
                <a:spcPts val="0"/>
              </a:spcBef>
              <a:buNone/>
            </a:pPr>
            <a:r>
              <a:rPr lang="en-US" sz="2800" dirty="0" smtClean="0"/>
              <a:t>Distributed on </a:t>
            </a:r>
          </a:p>
          <a:p>
            <a:pPr lvl="2">
              <a:spcBef>
                <a:spcPts val="0"/>
              </a:spcBef>
              <a:buNone/>
            </a:pPr>
            <a:r>
              <a:rPr lang="en-US" sz="2400" dirty="0" smtClean="0"/>
              <a:t>TAS Listserv</a:t>
            </a:r>
          </a:p>
          <a:p>
            <a:pPr lvl="2">
              <a:spcBef>
                <a:spcPts val="0"/>
              </a:spcBef>
              <a:buNone/>
            </a:pPr>
            <a:r>
              <a:rPr lang="en-US" sz="2400" dirty="0" smtClean="0"/>
              <a:t>TAS Database Web Site </a:t>
            </a:r>
          </a:p>
          <a:p>
            <a:pPr lvl="2">
              <a:spcBef>
                <a:spcPts val="0"/>
              </a:spcBef>
              <a:buNone/>
            </a:pPr>
            <a:r>
              <a:rPr lang="en-US" sz="2400" dirty="0" smtClean="0"/>
              <a:t>NISO Transfer site</a:t>
            </a:r>
          </a:p>
          <a:p>
            <a:pPr lvl="0">
              <a:spcBef>
                <a:spcPts val="0"/>
              </a:spcBef>
              <a:buNone/>
            </a:pPr>
            <a:endParaRPr lang="en-US" sz="2400" dirty="0"/>
          </a:p>
          <a:p>
            <a:pPr lvl="0">
              <a:spcBef>
                <a:spcPts val="0"/>
              </a:spcBef>
              <a:buNone/>
            </a:pPr>
            <a:r>
              <a:rPr lang="en-US" sz="3200" dirty="0" smtClean="0"/>
              <a:t>112 respondents</a:t>
            </a:r>
          </a:p>
          <a:p>
            <a:pPr lvl="2">
              <a:spcBef>
                <a:spcPts val="0"/>
              </a:spcBef>
              <a:buNone/>
            </a:pPr>
            <a:r>
              <a:rPr lang="en-US" sz="2400" dirty="0" smtClean="0"/>
              <a:t>93.4% library</a:t>
            </a:r>
            <a:endParaRPr lang="en-US" sz="2400" dirty="0"/>
          </a:p>
          <a:p>
            <a:pPr lvl="2">
              <a:spcBef>
                <a:spcPts val="0"/>
              </a:spcBef>
              <a:buNone/>
            </a:pPr>
            <a:r>
              <a:rPr lang="en-US" sz="2400" dirty="0"/>
              <a:t>5.66</a:t>
            </a:r>
            <a:r>
              <a:rPr lang="en-US" sz="2400" dirty="0" smtClean="0"/>
              <a:t>% publisher</a:t>
            </a:r>
            <a:endParaRPr lang="en-US" sz="2400" dirty="0"/>
          </a:p>
          <a:p>
            <a:pPr lvl="2">
              <a:spcBef>
                <a:spcPts val="0"/>
              </a:spcBef>
              <a:buNone/>
            </a:pPr>
            <a:r>
              <a:rPr lang="en-US" sz="2400" dirty="0"/>
              <a:t>0.94</a:t>
            </a:r>
            <a:r>
              <a:rPr lang="en-US" sz="2400" dirty="0" smtClean="0"/>
              <a:t>% library systems vendor</a:t>
            </a:r>
            <a:endParaRPr lang="en-US" sz="2400" dirty="0"/>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1097279" y="286603"/>
            <a:ext cx="10058400" cy="1450800"/>
          </a:xfrm>
          <a:prstGeom prst="rect">
            <a:avLst/>
          </a:prstGeom>
        </p:spPr>
        <p:txBody>
          <a:bodyPr lIns="91425" tIns="91425" rIns="91425" bIns="91425" anchor="b" anchorCtr="0">
            <a:noAutofit/>
          </a:bodyPr>
          <a:lstStyle/>
          <a:p>
            <a:pPr lvl="0">
              <a:spcBef>
                <a:spcPts val="0"/>
              </a:spcBef>
              <a:buClr>
                <a:schemeClr val="dk1"/>
              </a:buClr>
              <a:buSzPct val="25000"/>
              <a:buFont typeface="Arial"/>
              <a:buNone/>
            </a:pPr>
            <a:r>
              <a:rPr lang="en-US" dirty="0" smtClean="0"/>
              <a:t>TAS </a:t>
            </a:r>
            <a:r>
              <a:rPr lang="en-US" dirty="0"/>
              <a:t>Survey Results</a:t>
            </a:r>
          </a:p>
        </p:txBody>
      </p:sp>
      <p:sp>
        <p:nvSpPr>
          <p:cNvPr id="265" name="Shape 265"/>
          <p:cNvSpPr txBox="1">
            <a:spLocks noGrp="1"/>
          </p:cNvSpPr>
          <p:nvPr>
            <p:ph type="body" idx="1"/>
          </p:nvPr>
        </p:nvSpPr>
        <p:spPr>
          <a:xfrm>
            <a:off x="932179" y="2061633"/>
            <a:ext cx="10058400" cy="4023300"/>
          </a:xfrm>
          <a:prstGeom prst="rect">
            <a:avLst/>
          </a:prstGeom>
        </p:spPr>
        <p:txBody>
          <a:bodyPr lIns="91425" tIns="91425" rIns="91425" bIns="91425" anchor="t" anchorCtr="0">
            <a:noAutofit/>
          </a:bodyPr>
          <a:lstStyle/>
          <a:p>
            <a:r>
              <a:rPr lang="en-US" sz="4000" dirty="0" smtClean="0"/>
              <a:t>94% satisfied with the formats </a:t>
            </a:r>
            <a:r>
              <a:rPr lang="en-US" sz="4000" dirty="0"/>
              <a:t>offered by the </a:t>
            </a:r>
            <a:r>
              <a:rPr lang="en-US" sz="4000" dirty="0" smtClean="0"/>
              <a:t>alerting service (.csv</a:t>
            </a:r>
            <a:r>
              <a:rPr lang="en-US" sz="4000" dirty="0"/>
              <a:t>, </a:t>
            </a:r>
            <a:r>
              <a:rPr lang="en-US" sz="4000" dirty="0" smtClean="0"/>
              <a:t>email, RSS feed, etc.)</a:t>
            </a:r>
          </a:p>
          <a:p>
            <a:endParaRPr lang="en-US" sz="4000" dirty="0" smtClean="0"/>
          </a:p>
          <a:p>
            <a:r>
              <a:rPr lang="en-US" sz="4000" dirty="0" smtClean="0"/>
              <a:t>93.5% ‘satisfied’ or ‘very satisfied’ with the content of the alerts</a:t>
            </a:r>
            <a:endParaRPr lang="en-US" sz="4000" dirty="0"/>
          </a:p>
          <a:p>
            <a:pPr lvl="0">
              <a:spcBef>
                <a:spcPts val="0"/>
              </a:spcBef>
              <a:buNone/>
            </a:pPr>
            <a:endParaRPr lang="en-US" sz="4000" dirty="0" smtClean="0"/>
          </a:p>
          <a:p>
            <a:pPr lvl="0">
              <a:spcBef>
                <a:spcPts val="0"/>
              </a:spcBef>
              <a:buNone/>
            </a:pPr>
            <a:endParaRPr lang="en-US" sz="4000" dirty="0"/>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1" y="337402"/>
            <a:ext cx="10368278" cy="1491397"/>
          </a:xfrm>
        </p:spPr>
        <p:txBody>
          <a:bodyPr/>
          <a:lstStyle/>
          <a:p>
            <a:r>
              <a:rPr lang="en-US" sz="4000" dirty="0" smtClean="0"/>
              <a:t>TAS Survey</a:t>
            </a:r>
            <a:br>
              <a:rPr lang="en-US" sz="4000" dirty="0" smtClean="0"/>
            </a:br>
            <a:r>
              <a:rPr lang="en-US" sz="4000" dirty="0" smtClean="0"/>
              <a:t>Results</a:t>
            </a:r>
            <a:endParaRPr lang="en-US" sz="4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1295" y="444298"/>
            <a:ext cx="8344183" cy="6159702"/>
          </a:xfrm>
          <a:prstGeom prst="rect">
            <a:avLst/>
          </a:prstGeom>
        </p:spPr>
      </p:pic>
    </p:spTree>
    <p:extLst>
      <p:ext uri="{BB962C8B-B14F-4D97-AF65-F5344CB8AC3E}">
        <p14:creationId xmlns:p14="http://schemas.microsoft.com/office/powerpoint/2010/main" val="407519655"/>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8201" y="137550"/>
            <a:ext cx="7302790" cy="6593450"/>
          </a:xfrm>
          <a:prstGeom prst="rect">
            <a:avLst/>
          </a:prstGeom>
        </p:spPr>
      </p:pic>
      <p:sp>
        <p:nvSpPr>
          <p:cNvPr id="6" name="Shape 264"/>
          <p:cNvSpPr txBox="1">
            <a:spLocks noGrp="1"/>
          </p:cNvSpPr>
          <p:nvPr>
            <p:ph type="title"/>
          </p:nvPr>
        </p:nvSpPr>
        <p:spPr>
          <a:xfrm>
            <a:off x="1097279" y="286603"/>
            <a:ext cx="10058400" cy="1450800"/>
          </a:xfrm>
          <a:prstGeom prst="rect">
            <a:avLst/>
          </a:prstGeom>
        </p:spPr>
        <p:txBody>
          <a:bodyPr lIns="91425" tIns="91425" rIns="91425" bIns="91425" anchor="b" anchorCtr="0">
            <a:noAutofit/>
          </a:bodyPr>
          <a:lstStyle/>
          <a:p>
            <a:pPr lvl="0">
              <a:spcBef>
                <a:spcPts val="0"/>
              </a:spcBef>
              <a:buClr>
                <a:schemeClr val="dk1"/>
              </a:buClr>
              <a:buSzPct val="25000"/>
              <a:buFont typeface="Arial"/>
              <a:buNone/>
            </a:pPr>
            <a:r>
              <a:rPr lang="en-US" sz="4000" dirty="0"/>
              <a:t>TAS </a:t>
            </a:r>
            <a:r>
              <a:rPr lang="en-US" sz="4000" dirty="0" smtClean="0"/>
              <a:t>Survey</a:t>
            </a:r>
            <a:br>
              <a:rPr lang="en-US" sz="4000" dirty="0" smtClean="0"/>
            </a:br>
            <a:r>
              <a:rPr lang="en-US" sz="4000" dirty="0" smtClean="0"/>
              <a:t>Results</a:t>
            </a:r>
            <a:endParaRPr lang="en-US" sz="4000" dirty="0"/>
          </a:p>
        </p:txBody>
      </p:sp>
    </p:spTree>
    <p:extLst>
      <p:ext uri="{BB962C8B-B14F-4D97-AF65-F5344CB8AC3E}">
        <p14:creationId xmlns:p14="http://schemas.microsoft.com/office/powerpoint/2010/main" val="3987508374"/>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1097279" y="252736"/>
            <a:ext cx="10058400" cy="1450800"/>
          </a:xfrm>
          <a:prstGeom prst="rect">
            <a:avLst/>
          </a:prstGeom>
        </p:spPr>
        <p:txBody>
          <a:bodyPr lIns="91425" tIns="91425" rIns="91425" bIns="91425" anchor="b" anchorCtr="0">
            <a:noAutofit/>
          </a:bodyPr>
          <a:lstStyle/>
          <a:p>
            <a:pPr lvl="0">
              <a:spcBef>
                <a:spcPts val="0"/>
              </a:spcBef>
              <a:buClr>
                <a:schemeClr val="dk1"/>
              </a:buClr>
              <a:buSzPct val="25000"/>
              <a:buFont typeface="Arial"/>
              <a:buNone/>
            </a:pPr>
            <a:r>
              <a:rPr lang="en-US" dirty="0"/>
              <a:t>TAS Survey </a:t>
            </a:r>
            <a:r>
              <a:rPr lang="en-US" dirty="0" smtClean="0"/>
              <a:t>Results…Notable Comments</a:t>
            </a:r>
            <a:endParaRPr lang="en-US" dirty="0"/>
          </a:p>
        </p:txBody>
      </p:sp>
      <p:sp>
        <p:nvSpPr>
          <p:cNvPr id="272" name="Shape 272"/>
          <p:cNvSpPr txBox="1">
            <a:spLocks noGrp="1"/>
          </p:cNvSpPr>
          <p:nvPr>
            <p:ph type="body" idx="1"/>
          </p:nvPr>
        </p:nvSpPr>
        <p:spPr>
          <a:xfrm>
            <a:off x="1097279" y="1817836"/>
            <a:ext cx="10058400" cy="4228997"/>
          </a:xfrm>
          <a:prstGeom prst="rect">
            <a:avLst/>
          </a:prstGeom>
        </p:spPr>
        <p:txBody>
          <a:bodyPr lIns="91425" tIns="91425" rIns="91425" bIns="91425" anchor="t" anchorCtr="0">
            <a:noAutofit/>
          </a:bodyPr>
          <a:lstStyle/>
          <a:p>
            <a:pPr lvl="0">
              <a:spcBef>
                <a:spcPts val="0"/>
              </a:spcBef>
              <a:buClr>
                <a:schemeClr val="dk1"/>
              </a:buClr>
              <a:buSzPct val="55000"/>
              <a:buFont typeface="Arial"/>
              <a:buNone/>
            </a:pPr>
            <a:r>
              <a:rPr lang="en-US" sz="3200" b="1" dirty="0" smtClean="0"/>
              <a:t>How </a:t>
            </a:r>
            <a:r>
              <a:rPr lang="en-US" sz="3200" b="1" dirty="0"/>
              <a:t>did you keep track of transferring journals before using the TAS</a:t>
            </a:r>
            <a:r>
              <a:rPr lang="en-US" sz="3200" b="1" dirty="0" smtClean="0"/>
              <a:t>?</a:t>
            </a:r>
          </a:p>
          <a:p>
            <a:pPr lvl="0">
              <a:spcBef>
                <a:spcPts val="0"/>
              </a:spcBef>
              <a:buClr>
                <a:schemeClr val="dk1"/>
              </a:buClr>
              <a:buSzPct val="55000"/>
              <a:buFont typeface="Arial"/>
              <a:buNone/>
            </a:pPr>
            <a:endParaRPr lang="en-US" sz="3200" b="1" dirty="0" smtClean="0"/>
          </a:p>
          <a:p>
            <a:pPr lvl="1">
              <a:spcBef>
                <a:spcPts val="0"/>
              </a:spcBef>
              <a:buClr>
                <a:schemeClr val="dk1"/>
              </a:buClr>
              <a:buSzPct val="55000"/>
              <a:buFont typeface="Arial"/>
              <a:buNone/>
            </a:pPr>
            <a:r>
              <a:rPr lang="en-US" sz="2400" dirty="0"/>
              <a:t>I relied on publishers or subscription agents to tell </a:t>
            </a:r>
            <a:r>
              <a:rPr lang="en-US" sz="2400" dirty="0" smtClean="0"/>
              <a:t>me. </a:t>
            </a:r>
          </a:p>
          <a:p>
            <a:pPr lvl="1">
              <a:spcBef>
                <a:spcPts val="0"/>
              </a:spcBef>
              <a:buClr>
                <a:schemeClr val="dk1"/>
              </a:buClr>
              <a:buSzPct val="55000"/>
              <a:buFont typeface="Arial"/>
              <a:buNone/>
            </a:pPr>
            <a:r>
              <a:rPr lang="en-US" sz="2400" dirty="0"/>
              <a:t>Visiting each publisher's page. Subscribing to publishers' emails. </a:t>
            </a:r>
            <a:endParaRPr lang="en-US" sz="2400" dirty="0" smtClean="0"/>
          </a:p>
          <a:p>
            <a:pPr lvl="1">
              <a:spcBef>
                <a:spcPts val="0"/>
              </a:spcBef>
              <a:buClr>
                <a:schemeClr val="dk1"/>
              </a:buClr>
              <a:buSzPct val="55000"/>
              <a:buFont typeface="Arial"/>
              <a:buNone/>
            </a:pPr>
            <a:r>
              <a:rPr lang="en-US" sz="2400" dirty="0"/>
              <a:t>I didn't. </a:t>
            </a:r>
            <a:endParaRPr lang="en-US" sz="2400" dirty="0" smtClean="0"/>
          </a:p>
          <a:p>
            <a:pPr lvl="1">
              <a:spcBef>
                <a:spcPts val="0"/>
              </a:spcBef>
              <a:buClr>
                <a:schemeClr val="dk1"/>
              </a:buClr>
              <a:buSzPct val="55000"/>
              <a:buFont typeface="Arial"/>
              <a:buNone/>
            </a:pPr>
            <a:r>
              <a:rPr lang="en-US" sz="2400" dirty="0"/>
              <a:t>Print notebook - VERY inefficient! </a:t>
            </a:r>
            <a:r>
              <a:rPr lang="en-US" sz="2400" dirty="0" smtClean="0"/>
              <a:t> </a:t>
            </a:r>
          </a:p>
          <a:p>
            <a:pPr lvl="1">
              <a:spcBef>
                <a:spcPts val="0"/>
              </a:spcBef>
              <a:buClr>
                <a:schemeClr val="dk1"/>
              </a:buClr>
              <a:buSzPct val="55000"/>
              <a:buFont typeface="Arial"/>
              <a:buNone/>
            </a:pPr>
            <a:r>
              <a:rPr lang="en-US" sz="2400" dirty="0"/>
              <a:t>With great difficulty! </a:t>
            </a:r>
            <a:endParaRPr lang="en-US" sz="2400" dirty="0" smtClean="0"/>
          </a:p>
          <a:p>
            <a:pPr lvl="1">
              <a:spcBef>
                <a:spcPts val="0"/>
              </a:spcBef>
              <a:buClr>
                <a:schemeClr val="dk1"/>
              </a:buClr>
              <a:buSzPct val="55000"/>
              <a:buFont typeface="Arial"/>
              <a:buNone/>
            </a:pPr>
            <a:r>
              <a:rPr lang="en-US" sz="2400" dirty="0" smtClean="0"/>
              <a:t>Randomly. </a:t>
            </a:r>
          </a:p>
          <a:p>
            <a:pPr lvl="1">
              <a:spcBef>
                <a:spcPts val="0"/>
              </a:spcBef>
              <a:buClr>
                <a:schemeClr val="dk1"/>
              </a:buClr>
              <a:buSzPct val="55000"/>
              <a:buFont typeface="Arial"/>
              <a:buNone/>
            </a:pPr>
            <a:r>
              <a:rPr lang="en-US" sz="2400" smtClean="0"/>
              <a:t>Badly.</a:t>
            </a:r>
            <a:endParaRPr lang="en-US" sz="2400" dirty="0" smtClean="0"/>
          </a:p>
          <a:p>
            <a:pPr lvl="1">
              <a:spcBef>
                <a:spcPts val="0"/>
              </a:spcBef>
              <a:buClr>
                <a:schemeClr val="dk1"/>
              </a:buClr>
              <a:buSzPct val="55000"/>
              <a:buFont typeface="Arial"/>
              <a:buNone/>
            </a:pPr>
            <a:endParaRPr lang="en-US" sz="2000" dirty="0"/>
          </a:p>
          <a:p>
            <a:pPr lvl="0">
              <a:spcBef>
                <a:spcPts val="0"/>
              </a:spcBef>
              <a:buClr>
                <a:schemeClr val="dk1"/>
              </a:buClr>
              <a:buSzPct val="55000"/>
              <a:buFont typeface="Arial"/>
              <a:buNone/>
            </a:pPr>
            <a:endParaRPr lang="en-US" sz="2000" dirty="0"/>
          </a:p>
          <a:p>
            <a:pPr lvl="1">
              <a:spcBef>
                <a:spcPts val="0"/>
              </a:spcBef>
              <a:buClr>
                <a:schemeClr val="dk1"/>
              </a:buClr>
              <a:buSzPct val="55000"/>
              <a:buFont typeface="Arial"/>
              <a:buNone/>
            </a:pPr>
            <a:endParaRPr lang="en-US" sz="2000" dirty="0"/>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Transfer Important?</a:t>
            </a:r>
            <a:endParaRPr lang="en-US" dirty="0"/>
          </a:p>
        </p:txBody>
      </p:sp>
      <p:sp>
        <p:nvSpPr>
          <p:cNvPr id="3" name="Text Placeholder 2"/>
          <p:cNvSpPr>
            <a:spLocks noGrp="1"/>
          </p:cNvSpPr>
          <p:nvPr>
            <p:ph type="body" idx="1"/>
          </p:nvPr>
        </p:nvSpPr>
        <p:spPr>
          <a:xfrm>
            <a:off x="1472836" y="2062840"/>
            <a:ext cx="4446357" cy="778332"/>
          </a:xfrm>
        </p:spPr>
        <p:txBody>
          <a:bodyPr/>
          <a:lstStyle/>
          <a:p>
            <a:pPr indent="0">
              <a:buNone/>
            </a:pPr>
            <a:r>
              <a:rPr lang="en-US" sz="3200" dirty="0"/>
              <a:t>Unpleasant </a:t>
            </a:r>
            <a:r>
              <a:rPr lang="en-US" sz="3200" dirty="0" smtClean="0"/>
              <a:t>Surprises</a:t>
            </a:r>
          </a:p>
        </p:txBody>
      </p:sp>
      <p:sp>
        <p:nvSpPr>
          <p:cNvPr id="5" name="Rectangle 3"/>
          <p:cNvSpPr txBox="1">
            <a:spLocks noChangeArrowheads="1"/>
          </p:cNvSpPr>
          <p:nvPr/>
        </p:nvSpPr>
        <p:spPr bwMode="auto">
          <a:xfrm>
            <a:off x="1097279" y="2841172"/>
            <a:ext cx="7850778" cy="175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bIns="0" anchor="b"/>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algn="ctr">
              <a:spcBef>
                <a:spcPct val="20000"/>
              </a:spcBef>
              <a:buFont typeface="Arial" charset="0"/>
              <a:buNone/>
            </a:pPr>
            <a:r>
              <a:rPr lang="en-GB" sz="3200" b="1" dirty="0" smtClean="0">
                <a:solidFill>
                  <a:schemeClr val="bg1"/>
                </a:solidFill>
                <a:latin typeface="Calibri" panose="020F0502020204030204" pitchFamily="34" charset="0"/>
              </a:rPr>
              <a:t>“Where’s </a:t>
            </a:r>
            <a:r>
              <a:rPr lang="en-GB" sz="3200" b="1" dirty="0">
                <a:solidFill>
                  <a:schemeClr val="bg1"/>
                </a:solidFill>
                <a:latin typeface="Calibri" panose="020F0502020204030204" pitchFamily="34" charset="0"/>
              </a:rPr>
              <a:t>the journal </a:t>
            </a:r>
            <a:r>
              <a:rPr lang="en-GB" sz="3200" b="1" dirty="0" smtClean="0">
                <a:solidFill>
                  <a:schemeClr val="bg1"/>
                </a:solidFill>
                <a:latin typeface="Calibri" panose="020F0502020204030204" pitchFamily="34" charset="0"/>
              </a:rPr>
              <a:t>content I </a:t>
            </a:r>
            <a:r>
              <a:rPr lang="en-GB" sz="3200" b="1" dirty="0">
                <a:solidFill>
                  <a:schemeClr val="bg1"/>
                </a:solidFill>
                <a:latin typeface="Calibri" panose="020F0502020204030204" pitchFamily="34" charset="0"/>
              </a:rPr>
              <a:t>paid for</a:t>
            </a:r>
            <a:r>
              <a:rPr lang="en-GB" sz="3200" b="1" dirty="0" smtClean="0">
                <a:solidFill>
                  <a:schemeClr val="bg1"/>
                </a:solidFill>
                <a:latin typeface="Calibri" panose="020F0502020204030204" pitchFamily="34" charset="0"/>
              </a:rPr>
              <a:t>?”</a:t>
            </a:r>
            <a:endParaRPr lang="en-GB" sz="3200" b="1" dirty="0">
              <a:solidFill>
                <a:schemeClr val="bg1"/>
              </a:solidFill>
              <a:latin typeface="Calibri" panose="020F0502020204030204" pitchFamily="34" charset="0"/>
            </a:endParaRPr>
          </a:p>
          <a:p>
            <a:pPr algn="ctr">
              <a:spcBef>
                <a:spcPct val="20000"/>
              </a:spcBef>
              <a:buFont typeface="Arial" charset="0"/>
              <a:buNone/>
            </a:pPr>
            <a:endParaRPr lang="en-GB" sz="32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2175640023"/>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 Survey Results…Notable Comments</a:t>
            </a:r>
          </a:p>
        </p:txBody>
      </p:sp>
      <p:sp>
        <p:nvSpPr>
          <p:cNvPr id="3" name="Text Placeholder 2"/>
          <p:cNvSpPr>
            <a:spLocks noGrp="1"/>
          </p:cNvSpPr>
          <p:nvPr>
            <p:ph type="body" idx="1"/>
          </p:nvPr>
        </p:nvSpPr>
        <p:spPr>
          <a:xfrm>
            <a:off x="1097279" y="1845732"/>
            <a:ext cx="10058399" cy="4212167"/>
          </a:xfrm>
        </p:spPr>
        <p:txBody>
          <a:bodyPr/>
          <a:lstStyle/>
          <a:p>
            <a:pPr lvl="0">
              <a:spcBef>
                <a:spcPts val="0"/>
              </a:spcBef>
              <a:buClr>
                <a:schemeClr val="dk1"/>
              </a:buClr>
              <a:buSzPct val="55000"/>
              <a:buFont typeface="Arial"/>
              <a:buNone/>
            </a:pPr>
            <a:r>
              <a:rPr lang="en-US" sz="3200" b="1" dirty="0"/>
              <a:t>Is there anything else that would make the service more valuable for you</a:t>
            </a:r>
            <a:r>
              <a:rPr lang="en-US" sz="3200" b="1" dirty="0" smtClean="0"/>
              <a:t>?  Is </a:t>
            </a:r>
            <a:r>
              <a:rPr lang="en-US" sz="3200" b="1" dirty="0"/>
              <a:t>there any functionality you think should be added?</a:t>
            </a:r>
          </a:p>
          <a:p>
            <a:pPr lvl="1">
              <a:spcBef>
                <a:spcPts val="0"/>
              </a:spcBef>
              <a:buClr>
                <a:schemeClr val="dk1"/>
              </a:buClr>
              <a:buSzPct val="55000"/>
              <a:buFont typeface="Arial"/>
              <a:buNone/>
            </a:pPr>
            <a:endParaRPr lang="en-US" sz="2800" dirty="0" smtClean="0"/>
          </a:p>
          <a:p>
            <a:pPr lvl="2">
              <a:spcBef>
                <a:spcPts val="0"/>
              </a:spcBef>
              <a:buClr>
                <a:schemeClr val="dk1"/>
              </a:buClr>
              <a:buSzPct val="55000"/>
              <a:buFont typeface="Arial"/>
              <a:buNone/>
            </a:pPr>
            <a:r>
              <a:rPr lang="en-US" sz="2400" dirty="0" smtClean="0"/>
              <a:t>Maybe </a:t>
            </a:r>
            <a:r>
              <a:rPr lang="en-US" sz="2400" dirty="0"/>
              <a:t>an </a:t>
            </a:r>
            <a:r>
              <a:rPr lang="en-US" sz="2400" dirty="0" smtClean="0"/>
              <a:t>API</a:t>
            </a:r>
          </a:p>
          <a:p>
            <a:pPr lvl="2">
              <a:spcBef>
                <a:spcPts val="0"/>
              </a:spcBef>
              <a:buClr>
                <a:schemeClr val="dk1"/>
              </a:buClr>
              <a:buSzPct val="55000"/>
              <a:buFont typeface="Arial"/>
              <a:buNone/>
            </a:pPr>
            <a:r>
              <a:rPr lang="en-US" sz="2400" dirty="0" smtClean="0"/>
              <a:t>Might work well as a Twitter feed</a:t>
            </a:r>
            <a:endParaRPr lang="en-US" sz="2400" dirty="0"/>
          </a:p>
          <a:p>
            <a:pPr lvl="2">
              <a:spcBef>
                <a:spcPts val="0"/>
              </a:spcBef>
              <a:buClr>
                <a:schemeClr val="dk1"/>
              </a:buClr>
              <a:buSzPct val="55000"/>
              <a:buFont typeface="Arial"/>
              <a:buNone/>
            </a:pPr>
            <a:r>
              <a:rPr lang="en-US" sz="2400" b="1" dirty="0" smtClean="0">
                <a:solidFill>
                  <a:srgbClr val="FFFF00"/>
                </a:solidFill>
                <a:sym typeface="Wingdings" panose="05000000000000000000" pitchFamily="2" charset="2"/>
              </a:rPr>
              <a:t> </a:t>
            </a:r>
            <a:r>
              <a:rPr lang="en-US" sz="2400" b="1" dirty="0" smtClean="0">
                <a:solidFill>
                  <a:srgbClr val="FFFF00"/>
                </a:solidFill>
              </a:rPr>
              <a:t>More </a:t>
            </a:r>
            <a:r>
              <a:rPr lang="en-US" sz="2400" b="1" dirty="0">
                <a:solidFill>
                  <a:srgbClr val="FFFF00"/>
                </a:solidFill>
              </a:rPr>
              <a:t>publishers notifying their journal </a:t>
            </a:r>
            <a:r>
              <a:rPr lang="en-US" sz="2400" b="1" dirty="0" smtClean="0">
                <a:solidFill>
                  <a:srgbClr val="FFFF00"/>
                </a:solidFill>
              </a:rPr>
              <a:t>transfers</a:t>
            </a:r>
          </a:p>
          <a:p>
            <a:pPr lvl="2">
              <a:spcBef>
                <a:spcPts val="0"/>
              </a:spcBef>
              <a:buClr>
                <a:schemeClr val="dk1"/>
              </a:buClr>
              <a:buSzPct val="55000"/>
              <a:buFont typeface="Arial"/>
              <a:buNone/>
            </a:pPr>
            <a:r>
              <a:rPr lang="en-US" sz="2400" b="1" dirty="0" smtClean="0">
                <a:solidFill>
                  <a:srgbClr val="FFFF00"/>
                </a:solidFill>
                <a:sym typeface="Wingdings" panose="05000000000000000000" pitchFamily="2" charset="2"/>
              </a:rPr>
              <a:t> </a:t>
            </a:r>
            <a:r>
              <a:rPr lang="en-US" sz="2400" b="1" dirty="0" smtClean="0">
                <a:solidFill>
                  <a:srgbClr val="FFFF00"/>
                </a:solidFill>
              </a:rPr>
              <a:t>I </a:t>
            </a:r>
            <a:r>
              <a:rPr lang="en-US" sz="2400" b="1" dirty="0">
                <a:solidFill>
                  <a:srgbClr val="FFFF00"/>
                </a:solidFill>
              </a:rPr>
              <a:t>just wish that more folks adhered to the TRANSFER guidelines/Code of Practice... they're so valuable &amp; useful &lt;sigh&gt;. </a:t>
            </a:r>
          </a:p>
        </p:txBody>
      </p:sp>
    </p:spTree>
    <p:extLst>
      <p:ext uri="{BB962C8B-B14F-4D97-AF65-F5344CB8AC3E}">
        <p14:creationId xmlns:p14="http://schemas.microsoft.com/office/powerpoint/2010/main" val="2380196935"/>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Next for Transfer?</a:t>
            </a:r>
            <a:endParaRPr lang="en-US" dirty="0"/>
          </a:p>
        </p:txBody>
      </p:sp>
      <p:sp>
        <p:nvSpPr>
          <p:cNvPr id="3" name="Text Placeholder 2"/>
          <p:cNvSpPr>
            <a:spLocks noGrp="1"/>
          </p:cNvSpPr>
          <p:nvPr>
            <p:ph type="body" idx="1"/>
          </p:nvPr>
        </p:nvSpPr>
        <p:spPr>
          <a:xfrm>
            <a:off x="1097279" y="1845732"/>
            <a:ext cx="10058399" cy="4237567"/>
          </a:xfrm>
        </p:spPr>
        <p:txBody>
          <a:bodyPr/>
          <a:lstStyle/>
          <a:p>
            <a:r>
              <a:rPr lang="en-US" sz="2800" dirty="0" smtClean="0"/>
              <a:t>2016 priority goals:</a:t>
            </a:r>
            <a:endParaRPr lang="en-US" sz="2800" dirty="0"/>
          </a:p>
          <a:p>
            <a:pPr marL="304800" lvl="1" indent="0">
              <a:buNone/>
            </a:pPr>
            <a:r>
              <a:rPr lang="en-US" sz="2800" dirty="0"/>
              <a:t>Goal 1: Future development of the TAS</a:t>
            </a:r>
          </a:p>
          <a:p>
            <a:pPr marL="304800" lvl="1" indent="0">
              <a:buNone/>
            </a:pPr>
            <a:r>
              <a:rPr lang="en-US" sz="2800" dirty="0"/>
              <a:t>Goal 2: Outreach, education and training </a:t>
            </a:r>
          </a:p>
          <a:p>
            <a:pPr marL="304800" lvl="1" indent="0">
              <a:buNone/>
            </a:pPr>
            <a:r>
              <a:rPr lang="en-US" sz="2800" dirty="0"/>
              <a:t>Goal 3: Evolution of the Recommended Practice</a:t>
            </a:r>
          </a:p>
          <a:p>
            <a:pPr indent="0">
              <a:buNone/>
            </a:pPr>
            <a:r>
              <a:rPr lang="en-US" sz="2800" dirty="0" smtClean="0"/>
              <a:t>Other areas of focus:</a:t>
            </a:r>
            <a:endParaRPr lang="en-US" sz="2800" dirty="0"/>
          </a:p>
          <a:p>
            <a:pPr marL="304800" lvl="1" indent="0">
              <a:buNone/>
            </a:pPr>
            <a:r>
              <a:rPr lang="en-US" sz="2800" dirty="0"/>
              <a:t>Marketing Transfer</a:t>
            </a:r>
          </a:p>
          <a:p>
            <a:pPr marL="304800" lvl="1" indent="0">
              <a:buNone/>
            </a:pPr>
            <a:r>
              <a:rPr lang="en-US" sz="2800" dirty="0"/>
              <a:t>Encouraging publisher </a:t>
            </a:r>
            <a:r>
              <a:rPr lang="en-US" sz="2800" dirty="0" smtClean="0"/>
              <a:t>endorsement</a:t>
            </a:r>
          </a:p>
          <a:p>
            <a:pPr marL="304800" lvl="1" indent="0">
              <a:buNone/>
            </a:pPr>
            <a:r>
              <a:rPr lang="en-US" sz="2800" dirty="0" smtClean="0"/>
              <a:t>New logo soon, we hope</a:t>
            </a:r>
          </a:p>
          <a:p>
            <a:pPr marL="304800" lvl="1" indent="0">
              <a:buNone/>
            </a:pPr>
            <a:endParaRPr lang="en-US" sz="2800" dirty="0"/>
          </a:p>
        </p:txBody>
      </p:sp>
    </p:spTree>
    <p:extLst>
      <p:ext uri="{BB962C8B-B14F-4D97-AF65-F5344CB8AC3E}">
        <p14:creationId xmlns:p14="http://schemas.microsoft.com/office/powerpoint/2010/main" val="3355747097"/>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type="title"/>
          </p:nvPr>
        </p:nvSpPr>
        <p:spPr>
          <a:xfrm>
            <a:off x="1116854" y="846320"/>
            <a:ext cx="8761500" cy="728400"/>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FEFEFE"/>
              </a:buClr>
              <a:buSzPct val="25000"/>
              <a:buFont typeface="Calibri"/>
              <a:buNone/>
            </a:pPr>
            <a:r>
              <a:rPr lang="en-US" sz="4800" b="0" i="0" u="none" strike="noStrike" cap="none">
                <a:solidFill>
                  <a:srgbClr val="FEFEFE"/>
                </a:solidFill>
                <a:latin typeface="Calibri"/>
                <a:ea typeface="Calibri"/>
                <a:cs typeface="Calibri"/>
                <a:sym typeface="Calibri"/>
              </a:rPr>
              <a:t>Links</a:t>
            </a:r>
          </a:p>
        </p:txBody>
      </p:sp>
      <p:sp>
        <p:nvSpPr>
          <p:cNvPr id="279" name="Shape 279"/>
          <p:cNvSpPr txBox="1">
            <a:spLocks noGrp="1"/>
          </p:cNvSpPr>
          <p:nvPr>
            <p:ph type="body" idx="1"/>
          </p:nvPr>
        </p:nvSpPr>
        <p:spPr>
          <a:xfrm>
            <a:off x="1116850" y="1938225"/>
            <a:ext cx="10966200" cy="5001300"/>
          </a:xfrm>
          <a:prstGeom prst="rect">
            <a:avLst/>
          </a:prstGeom>
          <a:noFill/>
          <a:ln>
            <a:noFill/>
          </a:ln>
        </p:spPr>
        <p:txBody>
          <a:bodyPr lIns="0" tIns="45700" rIns="0" bIns="45700" anchor="t" anchorCtr="0">
            <a:noAutofit/>
          </a:bodyPr>
          <a:lstStyle/>
          <a:p>
            <a:pPr marL="0" marR="0" lvl="0" indent="0" algn="l" rtl="0">
              <a:lnSpc>
                <a:spcPct val="90000"/>
              </a:lnSpc>
              <a:spcBef>
                <a:spcPts val="0"/>
              </a:spcBef>
              <a:spcAft>
                <a:spcPts val="0"/>
              </a:spcAft>
              <a:buNone/>
            </a:pPr>
            <a:r>
              <a:rPr lang="en-US" sz="3400" b="0" i="0" u="none" strike="noStrike" cap="none">
                <a:solidFill>
                  <a:srgbClr val="FEFEFE"/>
                </a:solidFill>
                <a:latin typeface="Calibri"/>
                <a:ea typeface="Calibri"/>
                <a:cs typeface="Calibri"/>
                <a:sym typeface="Calibri"/>
              </a:rPr>
              <a:t>Transfer at NISO (NISO RP-24-2015)</a:t>
            </a:r>
          </a:p>
          <a:p>
            <a:pPr marL="384048" marR="0" lvl="1" indent="-193548" algn="l" rtl="0">
              <a:lnSpc>
                <a:spcPct val="90000"/>
              </a:lnSpc>
              <a:spcBef>
                <a:spcPts val="400"/>
              </a:spcBef>
              <a:spcAft>
                <a:spcPts val="0"/>
              </a:spcAft>
              <a:buClr>
                <a:schemeClr val="accent3"/>
              </a:buClr>
              <a:buSzPct val="100000"/>
              <a:buFont typeface="Calibri"/>
              <a:buChar char="◦"/>
            </a:pPr>
            <a:r>
              <a:rPr lang="en-US" sz="3200" b="0" i="0" u="sng" strike="noStrike" cap="none">
                <a:solidFill>
                  <a:schemeClr val="hlink"/>
                </a:solidFill>
                <a:latin typeface="Calibri"/>
                <a:ea typeface="Calibri"/>
                <a:cs typeface="Calibri"/>
                <a:sym typeface="Calibri"/>
                <a:hlinkClick r:id="rId3"/>
              </a:rPr>
              <a:t>http://www.niso.org/workrooms/transfer/</a:t>
            </a:r>
          </a:p>
          <a:p>
            <a:pPr marL="0" marR="0" lvl="0" indent="0" algn="l" rtl="0">
              <a:lnSpc>
                <a:spcPct val="90000"/>
              </a:lnSpc>
              <a:spcBef>
                <a:spcPts val="1600"/>
              </a:spcBef>
              <a:spcAft>
                <a:spcPts val="0"/>
              </a:spcAft>
              <a:buNone/>
            </a:pPr>
            <a:r>
              <a:rPr lang="en-US" sz="3400" b="0" i="0" u="none" strike="noStrike" cap="none">
                <a:solidFill>
                  <a:srgbClr val="FEFEFE"/>
                </a:solidFill>
                <a:latin typeface="Calibri"/>
                <a:ea typeface="Calibri"/>
                <a:cs typeface="Calibri"/>
                <a:sym typeface="Calibri"/>
              </a:rPr>
              <a:t>Transfer Notifications</a:t>
            </a:r>
          </a:p>
          <a:p>
            <a:pPr marL="384048" marR="0" lvl="1" indent="-193548" algn="l" rtl="0">
              <a:lnSpc>
                <a:spcPct val="90000"/>
              </a:lnSpc>
              <a:spcBef>
                <a:spcPts val="400"/>
              </a:spcBef>
              <a:spcAft>
                <a:spcPts val="0"/>
              </a:spcAft>
              <a:buClr>
                <a:schemeClr val="accent3"/>
              </a:buClr>
              <a:buSzPct val="100000"/>
              <a:buFont typeface="Calibri"/>
              <a:buChar char="◦"/>
            </a:pPr>
            <a:r>
              <a:rPr lang="en-US" sz="3200" b="0" i="0" u="sng" strike="noStrike" cap="none">
                <a:solidFill>
                  <a:schemeClr val="hlink"/>
                </a:solidFill>
                <a:latin typeface="Calibri"/>
                <a:ea typeface="Calibri"/>
                <a:cs typeface="Calibri"/>
                <a:sym typeface="Calibri"/>
                <a:hlinkClick r:id="rId4"/>
              </a:rPr>
              <a:t>http://www.niso.org/workrooms/transfer/notifications/</a:t>
            </a:r>
          </a:p>
          <a:p>
            <a:pPr marL="0" marR="0" lvl="0" indent="0" algn="l" rtl="0">
              <a:lnSpc>
                <a:spcPct val="90000"/>
              </a:lnSpc>
              <a:spcBef>
                <a:spcPts val="1600"/>
              </a:spcBef>
              <a:spcAft>
                <a:spcPts val="0"/>
              </a:spcAft>
              <a:buNone/>
            </a:pPr>
            <a:r>
              <a:rPr lang="en-US" sz="3400" b="0" i="0" u="none" strike="noStrike" cap="none">
                <a:solidFill>
                  <a:srgbClr val="FEFEFE"/>
                </a:solidFill>
                <a:latin typeface="Calibri"/>
                <a:ea typeface="Calibri"/>
                <a:cs typeface="Calibri"/>
                <a:sym typeface="Calibri"/>
              </a:rPr>
              <a:t>Transfer</a:t>
            </a:r>
            <a:r>
              <a:rPr lang="en-US" sz="3400"/>
              <a:t> - Participating</a:t>
            </a:r>
            <a:r>
              <a:rPr lang="en-US" sz="3400" b="0" i="0" u="none" strike="noStrike" cap="none">
                <a:solidFill>
                  <a:srgbClr val="FEFEFE"/>
                </a:solidFill>
                <a:latin typeface="Calibri"/>
                <a:ea typeface="Calibri"/>
                <a:cs typeface="Calibri"/>
                <a:sym typeface="Calibri"/>
              </a:rPr>
              <a:t> Publishers</a:t>
            </a:r>
          </a:p>
          <a:p>
            <a:pPr marL="384048" marR="0" lvl="1" indent="-193548" algn="l" rtl="0">
              <a:lnSpc>
                <a:spcPct val="90000"/>
              </a:lnSpc>
              <a:spcBef>
                <a:spcPts val="400"/>
              </a:spcBef>
              <a:spcAft>
                <a:spcPts val="0"/>
              </a:spcAft>
              <a:buClr>
                <a:schemeClr val="accent3"/>
              </a:buClr>
              <a:buSzPct val="100000"/>
              <a:buFont typeface="Calibri"/>
              <a:buChar char="◦"/>
            </a:pPr>
            <a:r>
              <a:rPr lang="en-US" sz="3200" b="0" i="0" u="sng" strike="noStrike" cap="none">
                <a:solidFill>
                  <a:schemeClr val="hlink"/>
                </a:solidFill>
                <a:latin typeface="Calibri"/>
                <a:ea typeface="Calibri"/>
                <a:cs typeface="Calibri"/>
                <a:sym typeface="Calibri"/>
                <a:hlinkClick r:id="rId5"/>
              </a:rPr>
              <a:t>http://www.niso.org/workrooms/transfer/transfer_publishers/</a:t>
            </a:r>
          </a:p>
          <a:p>
            <a:pPr marL="91440" marR="0" lvl="0" indent="-91440" algn="l" rtl="0">
              <a:lnSpc>
                <a:spcPct val="90000"/>
              </a:lnSpc>
              <a:spcBef>
                <a:spcPts val="1600"/>
              </a:spcBef>
              <a:spcAft>
                <a:spcPts val="0"/>
              </a:spcAft>
              <a:buClr>
                <a:schemeClr val="accent3"/>
              </a:buClr>
              <a:buSzPct val="100000"/>
              <a:buFont typeface="Calibri"/>
              <a:buNone/>
            </a:pPr>
            <a:endParaRPr sz="3200" b="0" i="0" u="none" strike="noStrike" cap="none">
              <a:solidFill>
                <a:srgbClr val="FEFEFE"/>
              </a:solidFill>
              <a:latin typeface="Calibri"/>
              <a:ea typeface="Calibri"/>
              <a:cs typeface="Calibri"/>
              <a:sym typeface="Calibri"/>
            </a:endParaRPr>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1116854" y="846320"/>
            <a:ext cx="8761500" cy="728400"/>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FEFEFE"/>
              </a:buClr>
              <a:buSzPct val="25000"/>
              <a:buFont typeface="Calibri"/>
              <a:buNone/>
            </a:pPr>
            <a:r>
              <a:rPr lang="en-US" dirty="0"/>
              <a:t>Articles</a:t>
            </a:r>
          </a:p>
        </p:txBody>
      </p:sp>
      <p:sp>
        <p:nvSpPr>
          <p:cNvPr id="286" name="Shape 286"/>
          <p:cNvSpPr txBox="1">
            <a:spLocks noGrp="1"/>
          </p:cNvSpPr>
          <p:nvPr>
            <p:ph type="body" idx="1"/>
          </p:nvPr>
        </p:nvSpPr>
        <p:spPr>
          <a:xfrm>
            <a:off x="901700" y="1663700"/>
            <a:ext cx="11201400" cy="5371125"/>
          </a:xfrm>
          <a:prstGeom prst="rect">
            <a:avLst/>
          </a:prstGeom>
          <a:noFill/>
          <a:ln>
            <a:noFill/>
          </a:ln>
        </p:spPr>
        <p:txBody>
          <a:bodyPr lIns="0" tIns="45700" rIns="0" bIns="45700" anchor="t" anchorCtr="0">
            <a:noAutofit/>
          </a:bodyPr>
          <a:lstStyle/>
          <a:p>
            <a:pPr marL="91440" marR="0" lvl="0" indent="-69850" algn="l" rtl="0">
              <a:lnSpc>
                <a:spcPct val="90000"/>
              </a:lnSpc>
              <a:spcBef>
                <a:spcPts val="1600"/>
              </a:spcBef>
              <a:spcAft>
                <a:spcPts val="0"/>
              </a:spcAft>
              <a:buClr>
                <a:schemeClr val="dk1"/>
              </a:buClr>
              <a:buSzPct val="50000"/>
              <a:buFont typeface="Arial"/>
              <a:buNone/>
            </a:pPr>
            <a:r>
              <a:rPr lang="en-US" sz="2200" dirty="0"/>
              <a:t>Bannerman, Ian, Nancy Buckley, and Jennifer McMillan. 2008. "Project Transfer: A Publisher's Perspective." </a:t>
            </a:r>
            <a:r>
              <a:rPr lang="en-US" sz="2200" i="1" dirty="0"/>
              <a:t>Serials Librarian</a:t>
            </a:r>
            <a:r>
              <a:rPr lang="en-US" sz="2200" dirty="0"/>
              <a:t> 55, no. 3: 411-418.</a:t>
            </a:r>
          </a:p>
          <a:p>
            <a:pPr marL="91440" marR="0" lvl="0" indent="-69850" algn="l" rtl="0">
              <a:lnSpc>
                <a:spcPct val="90000"/>
              </a:lnSpc>
              <a:spcBef>
                <a:spcPts val="1600"/>
              </a:spcBef>
              <a:spcAft>
                <a:spcPts val="0"/>
              </a:spcAft>
              <a:buClr>
                <a:schemeClr val="dk1"/>
              </a:buClr>
              <a:buSzPct val="50000"/>
              <a:buFont typeface="Arial"/>
              <a:buNone/>
            </a:pPr>
            <a:r>
              <a:rPr lang="en-US" sz="2200" dirty="0" err="1"/>
              <a:t>Beals</a:t>
            </a:r>
            <a:r>
              <a:rPr lang="en-US" sz="2200" dirty="0"/>
              <a:t>, Nancy and Paul Harwood. 2012. "Project Transfer: Findings from the Surveys of Publishers and Librarians Undertaken in 2011." </a:t>
            </a:r>
            <a:r>
              <a:rPr lang="en-US" sz="2200" i="1" dirty="0"/>
              <a:t>Serials Librarian</a:t>
            </a:r>
            <a:r>
              <a:rPr lang="en-US" sz="2200" dirty="0"/>
              <a:t> 63, no. 2:213-228. </a:t>
            </a:r>
          </a:p>
          <a:p>
            <a:pPr marL="91440" marR="0" lvl="0" indent="-69850" algn="l" rtl="0">
              <a:lnSpc>
                <a:spcPct val="90000"/>
              </a:lnSpc>
              <a:spcBef>
                <a:spcPts val="1600"/>
              </a:spcBef>
              <a:spcAft>
                <a:spcPts val="0"/>
              </a:spcAft>
              <a:buClr>
                <a:schemeClr val="dk1"/>
              </a:buClr>
              <a:buSzPct val="50000"/>
              <a:buFont typeface="Arial"/>
              <a:buNone/>
            </a:pPr>
            <a:r>
              <a:rPr lang="en-US" sz="2200" dirty="0"/>
              <a:t>Hutchens, Chad. 2011. "Journal Title Transfers: The Process, the Complexities, the Problems, and What the Transfer and KBART Working Groups are Doing to Address Them." </a:t>
            </a:r>
            <a:r>
              <a:rPr lang="en-US" sz="2200" i="1" dirty="0"/>
              <a:t>Serials Librarian</a:t>
            </a:r>
            <a:r>
              <a:rPr lang="en-US" sz="2200" dirty="0"/>
              <a:t> 61, no. 3-4: 389-395. </a:t>
            </a:r>
          </a:p>
          <a:p>
            <a:pPr marL="91440" marR="0" lvl="0" indent="-69850" algn="l" rtl="0">
              <a:lnSpc>
                <a:spcPct val="90000"/>
              </a:lnSpc>
              <a:spcBef>
                <a:spcPts val="1600"/>
              </a:spcBef>
              <a:spcAft>
                <a:spcPts val="0"/>
              </a:spcAft>
              <a:buClr>
                <a:schemeClr val="dk1"/>
              </a:buClr>
              <a:buSzPct val="50000"/>
              <a:buFont typeface="Arial"/>
              <a:buNone/>
            </a:pPr>
            <a:r>
              <a:rPr lang="en-US" sz="2200" dirty="0"/>
              <a:t>Mitchell, Alison, and Elizabeth L. Winter. 2012. “Project Transfer comes of age?” </a:t>
            </a:r>
            <a:r>
              <a:rPr lang="en-US" sz="2200" i="1" dirty="0"/>
              <a:t>Learned Publishing</a:t>
            </a:r>
            <a:r>
              <a:rPr lang="en-US" sz="2200" dirty="0"/>
              <a:t> 25, no. 2: 87-92.</a:t>
            </a:r>
          </a:p>
          <a:p>
            <a:pPr marL="91440" marR="0" lvl="0" indent="-69850" algn="l" rtl="0">
              <a:lnSpc>
                <a:spcPct val="90000"/>
              </a:lnSpc>
              <a:spcBef>
                <a:spcPts val="1600"/>
              </a:spcBef>
              <a:spcAft>
                <a:spcPts val="0"/>
              </a:spcAft>
              <a:buClr>
                <a:schemeClr val="dk1"/>
              </a:buClr>
              <a:buSzPct val="50000"/>
              <a:buFont typeface="Arial"/>
              <a:buNone/>
            </a:pPr>
            <a:r>
              <a:rPr lang="en-US" sz="2200" dirty="0"/>
              <a:t>Phillpotts, James, </a:t>
            </a:r>
            <a:r>
              <a:rPr lang="en-US" sz="2200" dirty="0" err="1"/>
              <a:t>Devenport</a:t>
            </a:r>
            <a:r>
              <a:rPr lang="en-US" sz="2200" dirty="0"/>
              <a:t>, Tim, and Alison Mitchell. 2015. “Evolution of the Transfer Code of Practice.” </a:t>
            </a:r>
            <a:r>
              <a:rPr lang="en-US" sz="2200" i="1" dirty="0"/>
              <a:t>Learned Publishing</a:t>
            </a:r>
            <a:r>
              <a:rPr lang="en-US" sz="2200" dirty="0"/>
              <a:t> 28, no. 1: 75-79</a:t>
            </a:r>
            <a:r>
              <a:rPr lang="en-US" sz="2200" dirty="0" smtClean="0"/>
              <a:t>.</a:t>
            </a:r>
          </a:p>
          <a:p>
            <a:pPr marL="91440" marR="0" lvl="0" indent="-69850" algn="l" rtl="0">
              <a:lnSpc>
                <a:spcPct val="90000"/>
              </a:lnSpc>
              <a:spcBef>
                <a:spcPts val="1600"/>
              </a:spcBef>
              <a:spcAft>
                <a:spcPts val="0"/>
              </a:spcAft>
              <a:buClr>
                <a:schemeClr val="dk1"/>
              </a:buClr>
              <a:buSzPct val="50000"/>
              <a:buFont typeface="Arial"/>
              <a:buNone/>
            </a:pPr>
            <a:r>
              <a:rPr lang="en-US" sz="2200" dirty="0" smtClean="0"/>
              <a:t>(Also, thanks to Alison Mitchell and James Phillpotts for some of this presentation content!)</a:t>
            </a:r>
            <a:endParaRPr lang="en-US" sz="2200" dirty="0"/>
          </a:p>
          <a:p>
            <a:pPr marL="91440" marR="0" lvl="0" indent="41910" algn="l" rtl="0">
              <a:lnSpc>
                <a:spcPct val="90000"/>
              </a:lnSpc>
              <a:spcBef>
                <a:spcPts val="1600"/>
              </a:spcBef>
              <a:spcAft>
                <a:spcPts val="0"/>
              </a:spcAft>
              <a:buClr>
                <a:schemeClr val="dk1"/>
              </a:buClr>
              <a:buSzPct val="45833"/>
              <a:buFont typeface="Arial"/>
              <a:buNone/>
            </a:pPr>
            <a:endParaRPr sz="2400" dirty="0"/>
          </a:p>
          <a:p>
            <a:pPr marL="91440" marR="0" lvl="0" indent="-91440" algn="l" rtl="0">
              <a:lnSpc>
                <a:spcPct val="90000"/>
              </a:lnSpc>
              <a:spcBef>
                <a:spcPts val="1600"/>
              </a:spcBef>
              <a:spcAft>
                <a:spcPts val="0"/>
              </a:spcAft>
              <a:buClr>
                <a:schemeClr val="accent3"/>
              </a:buClr>
              <a:buSzPct val="133333"/>
              <a:buFont typeface="Calibri"/>
              <a:buNone/>
            </a:pPr>
            <a:endParaRPr sz="2400" dirty="0"/>
          </a:p>
        </p:txBody>
      </p:sp>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ctrTitle" idx="4294967295"/>
          </p:nvPr>
        </p:nvSpPr>
        <p:spPr>
          <a:xfrm>
            <a:off x="1181100" y="695325"/>
            <a:ext cx="10058400" cy="3565525"/>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FEFEFE"/>
              </a:buClr>
              <a:buSzPct val="25000"/>
              <a:buFont typeface="Calibri"/>
              <a:buNone/>
            </a:pPr>
            <a:r>
              <a:rPr lang="en-US" sz="8800" dirty="0" smtClean="0"/>
              <a:t>Q&amp;A</a:t>
            </a:r>
            <a:endParaRPr lang="en-US" sz="8800" dirty="0"/>
          </a:p>
        </p:txBody>
      </p:sp>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Shape 299"/>
          <p:cNvSpPr txBox="1">
            <a:spLocks noGrp="1"/>
          </p:cNvSpPr>
          <p:nvPr>
            <p:ph type="title"/>
          </p:nvPr>
        </p:nvSpPr>
        <p:spPr>
          <a:xfrm>
            <a:off x="1097279" y="286603"/>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FEFEFE"/>
              </a:buClr>
              <a:buSzPct val="25000"/>
              <a:buFont typeface="Calibri"/>
              <a:buNone/>
            </a:pPr>
            <a:r>
              <a:rPr lang="en-US" sz="4800" b="0" i="0" u="none" strike="noStrike" cap="none">
                <a:solidFill>
                  <a:srgbClr val="FEFEFE"/>
                </a:solidFill>
                <a:latin typeface="Calibri"/>
                <a:ea typeface="Calibri"/>
                <a:cs typeface="Calibri"/>
                <a:sym typeface="Calibri"/>
              </a:rPr>
              <a:t>Contacts</a:t>
            </a:r>
          </a:p>
        </p:txBody>
      </p:sp>
      <p:sp>
        <p:nvSpPr>
          <p:cNvPr id="300" name="Shape 300"/>
          <p:cNvSpPr txBox="1">
            <a:spLocks noGrp="1"/>
          </p:cNvSpPr>
          <p:nvPr>
            <p:ph type="body" idx="2"/>
          </p:nvPr>
        </p:nvSpPr>
        <p:spPr>
          <a:xfrm>
            <a:off x="1224400" y="2118925"/>
            <a:ext cx="8674200" cy="4083900"/>
          </a:xfrm>
          <a:prstGeom prst="rect">
            <a:avLst/>
          </a:prstGeom>
          <a:noFill/>
          <a:ln>
            <a:noFill/>
          </a:ln>
        </p:spPr>
        <p:txBody>
          <a:bodyPr lIns="0" tIns="45700" rIns="0" bIns="45700" anchor="t" anchorCtr="0">
            <a:noAutofit/>
          </a:bodyPr>
          <a:lstStyle/>
          <a:p>
            <a:pPr marL="91440" marR="0" lvl="0" indent="-91440" algn="l" rtl="0">
              <a:lnSpc>
                <a:spcPct val="90000"/>
              </a:lnSpc>
              <a:spcBef>
                <a:spcPts val="0"/>
              </a:spcBef>
              <a:spcAft>
                <a:spcPts val="0"/>
              </a:spcAft>
              <a:buClr>
                <a:schemeClr val="accent3"/>
              </a:buClr>
              <a:buSzPct val="100000"/>
              <a:buFont typeface="Calibri"/>
              <a:buChar char=" "/>
            </a:pPr>
            <a:endParaRPr sz="3000"/>
          </a:p>
          <a:p>
            <a:pPr lvl="0" indent="12700" rtl="0">
              <a:spcBef>
                <a:spcPts val="1400"/>
              </a:spcBef>
              <a:spcAft>
                <a:spcPts val="0"/>
              </a:spcAft>
              <a:buClr>
                <a:schemeClr val="accent3"/>
              </a:buClr>
              <a:buSzPct val="100000"/>
              <a:buFont typeface="Calibri"/>
              <a:buChar char=" "/>
            </a:pPr>
            <a:r>
              <a:rPr lang="en-US" sz="2800"/>
              <a:t>Elizabeth Winter</a:t>
            </a:r>
          </a:p>
          <a:p>
            <a:pPr lvl="0" indent="12700" rtl="0">
              <a:spcBef>
                <a:spcPts val="1400"/>
              </a:spcBef>
              <a:spcAft>
                <a:spcPts val="0"/>
              </a:spcAft>
              <a:buClr>
                <a:schemeClr val="accent3"/>
              </a:buClr>
              <a:buSzPct val="100000"/>
              <a:buFont typeface="Calibri"/>
              <a:buChar char=" "/>
            </a:pPr>
            <a:r>
              <a:rPr lang="en-US" sz="2800" u="sng">
                <a:solidFill>
                  <a:schemeClr val="hlink"/>
                </a:solidFill>
                <a:hlinkClick r:id="rId3"/>
              </a:rPr>
              <a:t>elizabeth.winter@library.gatech.edu</a:t>
            </a:r>
          </a:p>
          <a:p>
            <a:pPr lvl="0" indent="0" rtl="0">
              <a:spcBef>
                <a:spcPts val="0"/>
              </a:spcBef>
              <a:spcAft>
                <a:spcPts val="0"/>
              </a:spcAft>
              <a:buClr>
                <a:schemeClr val="accent3"/>
              </a:buClr>
              <a:buSzPct val="100000"/>
              <a:buFont typeface="Calibri"/>
              <a:buChar char=" "/>
            </a:pPr>
            <a:endParaRPr sz="3000"/>
          </a:p>
          <a:p>
            <a:pPr lvl="0" indent="0" rtl="0">
              <a:spcBef>
                <a:spcPts val="0"/>
              </a:spcBef>
              <a:spcAft>
                <a:spcPts val="0"/>
              </a:spcAft>
              <a:buClr>
                <a:schemeClr val="accent3"/>
              </a:buClr>
              <a:buSzPct val="100000"/>
              <a:buFont typeface="Calibri"/>
              <a:buChar char=" "/>
            </a:pPr>
            <a:r>
              <a:rPr lang="en-US" sz="3000"/>
              <a:t>Jennifer Bazeley</a:t>
            </a:r>
          </a:p>
          <a:p>
            <a:pPr lvl="0" indent="0" rtl="0">
              <a:spcBef>
                <a:spcPts val="0"/>
              </a:spcBef>
              <a:spcAft>
                <a:spcPts val="0"/>
              </a:spcAft>
              <a:buClr>
                <a:schemeClr val="accent3"/>
              </a:buClr>
              <a:buSzPct val="100000"/>
              <a:buFont typeface="Calibri"/>
              <a:buChar char=" "/>
            </a:pPr>
            <a:r>
              <a:rPr lang="en-US" sz="3000" u="sng">
                <a:solidFill>
                  <a:schemeClr val="hlink"/>
                </a:solidFill>
                <a:hlinkClick r:id="rId4"/>
              </a:rPr>
              <a:t>bazelejw@miamioh.edu</a:t>
            </a:r>
          </a:p>
          <a:p>
            <a:pPr lvl="0" indent="12700" rtl="0">
              <a:spcBef>
                <a:spcPts val="1400"/>
              </a:spcBef>
              <a:spcAft>
                <a:spcPts val="0"/>
              </a:spcAft>
              <a:buClr>
                <a:schemeClr val="accent3"/>
              </a:buClr>
              <a:buSzPct val="100000"/>
              <a:buFont typeface="Calibri"/>
              <a:buChar char=" "/>
            </a:pPr>
            <a:endParaRPr sz="2800"/>
          </a:p>
          <a:p>
            <a:pPr marL="0" marR="0" lvl="0" indent="0" algn="l" rtl="0">
              <a:lnSpc>
                <a:spcPct val="90000"/>
              </a:lnSpc>
              <a:spcBef>
                <a:spcPts val="0"/>
              </a:spcBef>
              <a:spcAft>
                <a:spcPts val="0"/>
              </a:spcAft>
              <a:buNone/>
            </a:pPr>
            <a:endParaRPr sz="3000"/>
          </a:p>
          <a:p>
            <a:pPr marL="91440" marR="0" lvl="0" indent="-91440" algn="l" rtl="0">
              <a:lnSpc>
                <a:spcPct val="90000"/>
              </a:lnSpc>
              <a:spcBef>
                <a:spcPts val="1400"/>
              </a:spcBef>
              <a:spcAft>
                <a:spcPts val="0"/>
              </a:spcAft>
              <a:buClr>
                <a:schemeClr val="accent3"/>
              </a:buClr>
              <a:buSzPct val="100000"/>
              <a:buFont typeface="Calibri"/>
              <a:buNone/>
            </a:pPr>
            <a:endParaRPr sz="2800" b="0" i="0" u="none" strike="noStrike" cap="none">
              <a:solidFill>
                <a:srgbClr val="FEFEFE"/>
              </a:solidFill>
              <a:latin typeface="Calibri"/>
              <a:ea typeface="Calibri"/>
              <a:cs typeface="Calibri"/>
              <a:sym typeface="Calibri"/>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for Librarians</a:t>
            </a:r>
            <a:endParaRPr lang="en-US" dirty="0"/>
          </a:p>
        </p:txBody>
      </p:sp>
      <p:graphicFrame>
        <p:nvGraphicFramePr>
          <p:cNvPr id="4" name="Chart 3"/>
          <p:cNvGraphicFramePr/>
          <p:nvPr>
            <p:extLst>
              <p:ext uri="{D42A27DB-BD31-4B8C-83A1-F6EECF244321}">
                <p14:modId xmlns:p14="http://schemas.microsoft.com/office/powerpoint/2010/main" val="4249640481"/>
              </p:ext>
            </p:extLst>
          </p:nvPr>
        </p:nvGraphicFramePr>
        <p:xfrm>
          <a:off x="1547664" y="2060848"/>
          <a:ext cx="8383736" cy="3672408"/>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4"/>
          <p:cNvSpPr txBox="1">
            <a:spLocks noGrp="1"/>
          </p:cNvSpPr>
          <p:nvPr>
            <p:ph type="body" idx="1"/>
          </p:nvPr>
        </p:nvSpPr>
        <p:spPr>
          <a:xfrm>
            <a:off x="1097279" y="1845733"/>
            <a:ext cx="2357121" cy="1348031"/>
          </a:xfrm>
          <a:prstGeom prst="rect">
            <a:avLst/>
          </a:prstGeom>
          <a:noFill/>
        </p:spPr>
        <p:txBody>
          <a:bodyPr wrap="square" rtlCol="0">
            <a:spAutoFit/>
          </a:bodyPr>
          <a:lstStyle/>
          <a:p>
            <a:pPr indent="0">
              <a:buNone/>
            </a:pPr>
            <a:r>
              <a:rPr lang="en-GB" sz="2800" b="1" dirty="0" smtClean="0"/>
              <a:t>Significance of problems caused</a:t>
            </a:r>
            <a:endParaRPr lang="en-GB" sz="2800" b="1" dirty="0"/>
          </a:p>
        </p:txBody>
      </p:sp>
      <p:sp>
        <p:nvSpPr>
          <p:cNvPr id="6" name="Rectangle 5"/>
          <p:cNvSpPr/>
          <p:nvPr/>
        </p:nvSpPr>
        <p:spPr>
          <a:xfrm>
            <a:off x="7823200" y="5338973"/>
            <a:ext cx="4216400" cy="609398"/>
          </a:xfrm>
          <a:prstGeom prst="rect">
            <a:avLst/>
          </a:prstGeom>
        </p:spPr>
        <p:txBody>
          <a:bodyPr wrap="square">
            <a:spAutoFit/>
          </a:bodyPr>
          <a:lstStyle/>
          <a:p>
            <a:pPr>
              <a:lnSpc>
                <a:spcPct val="80000"/>
              </a:lnSpc>
            </a:pPr>
            <a:r>
              <a:rPr lang="en-GB" altLang="en-US" i="1" dirty="0">
                <a:solidFill>
                  <a:schemeClr val="bg1"/>
                </a:solidFill>
                <a:latin typeface="Calibri" panose="020F0502020204030204" pitchFamily="34" charset="0"/>
              </a:rPr>
              <a:t>*ICOLC/Transfer survey, May 2011</a:t>
            </a:r>
          </a:p>
          <a:p>
            <a:pPr>
              <a:lnSpc>
                <a:spcPct val="80000"/>
              </a:lnSpc>
            </a:pPr>
            <a:r>
              <a:rPr lang="en-GB" altLang="en-US" i="1" dirty="0">
                <a:solidFill>
                  <a:schemeClr val="bg1"/>
                </a:solidFill>
                <a:latin typeface="Calibri" panose="020F0502020204030204" pitchFamily="34" charset="0"/>
              </a:rPr>
              <a:t>164 respondents</a:t>
            </a:r>
          </a:p>
          <a:p>
            <a:pPr>
              <a:lnSpc>
                <a:spcPct val="80000"/>
              </a:lnSpc>
            </a:pPr>
            <a:r>
              <a:rPr lang="en-GB" altLang="en-US" i="1" dirty="0">
                <a:solidFill>
                  <a:schemeClr val="bg1"/>
                </a:solidFill>
                <a:latin typeface="Calibri" panose="020F0502020204030204" pitchFamily="34" charset="0"/>
              </a:rPr>
              <a:t>65% North America, 14% Europe, 14.5% Asia-Pacific</a:t>
            </a:r>
          </a:p>
        </p:txBody>
      </p:sp>
    </p:spTree>
    <p:extLst>
      <p:ext uri="{BB962C8B-B14F-4D97-AF65-F5344CB8AC3E}">
        <p14:creationId xmlns:p14="http://schemas.microsoft.com/office/powerpoint/2010/main" val="1676465802"/>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 for Librarians</a:t>
            </a:r>
          </a:p>
        </p:txBody>
      </p:sp>
      <p:graphicFrame>
        <p:nvGraphicFramePr>
          <p:cNvPr id="6" name="Chart 5"/>
          <p:cNvGraphicFramePr/>
          <p:nvPr>
            <p:extLst>
              <p:ext uri="{D42A27DB-BD31-4B8C-83A1-F6EECF244321}">
                <p14:modId xmlns:p14="http://schemas.microsoft.com/office/powerpoint/2010/main" val="4013567822"/>
              </p:ext>
            </p:extLst>
          </p:nvPr>
        </p:nvGraphicFramePr>
        <p:xfrm>
          <a:off x="2521248" y="2000335"/>
          <a:ext cx="6192688" cy="1936665"/>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 Placeholder 7"/>
          <p:cNvSpPr txBox="1">
            <a:spLocks noGrp="1"/>
          </p:cNvSpPr>
          <p:nvPr>
            <p:ph type="body" idx="1"/>
          </p:nvPr>
        </p:nvSpPr>
        <p:spPr>
          <a:xfrm>
            <a:off x="1097279" y="1845733"/>
            <a:ext cx="10058399" cy="4377578"/>
          </a:xfrm>
          <a:prstGeom prst="rect">
            <a:avLst/>
          </a:prstGeom>
          <a:noFill/>
        </p:spPr>
        <p:txBody>
          <a:bodyPr wrap="square" rtlCol="0">
            <a:spAutoFit/>
          </a:bodyPr>
          <a:lstStyle/>
          <a:p>
            <a:pPr marL="0" indent="0">
              <a:buNone/>
            </a:pPr>
            <a:r>
              <a:rPr lang="en-GB" sz="3200" b="1" dirty="0" smtClean="0">
                <a:solidFill>
                  <a:schemeClr val="bg1"/>
                </a:solidFill>
              </a:rPr>
              <a:t>Subscription information: </a:t>
            </a:r>
          </a:p>
          <a:p>
            <a:pPr marL="0" indent="0">
              <a:buNone/>
            </a:pPr>
            <a:endParaRPr lang="en-GB" sz="2400" b="1" dirty="0">
              <a:solidFill>
                <a:schemeClr val="bg1"/>
              </a:solidFill>
            </a:endParaRPr>
          </a:p>
          <a:p>
            <a:pPr marL="0" indent="0">
              <a:buNone/>
            </a:pPr>
            <a:endParaRPr lang="en-GB" sz="2400" b="1" dirty="0" smtClean="0">
              <a:solidFill>
                <a:schemeClr val="bg1"/>
              </a:solidFill>
            </a:endParaRPr>
          </a:p>
          <a:p>
            <a:pPr marL="0" indent="0">
              <a:buNone/>
            </a:pPr>
            <a:endParaRPr lang="en-GB" sz="2400" b="1" dirty="0">
              <a:solidFill>
                <a:schemeClr val="bg1"/>
              </a:solidFill>
            </a:endParaRPr>
          </a:p>
          <a:p>
            <a:pPr marL="0" indent="0">
              <a:buNone/>
            </a:pPr>
            <a:r>
              <a:rPr lang="en-GB" sz="2800" dirty="0" smtClean="0">
                <a:solidFill>
                  <a:schemeClr val="bg1"/>
                </a:solidFill>
              </a:rPr>
              <a:t>Most significant problem areas = </a:t>
            </a:r>
          </a:p>
          <a:p>
            <a:pPr marL="342900" indent="-342900"/>
            <a:r>
              <a:rPr lang="en-GB" sz="2800" dirty="0" smtClean="0">
                <a:solidFill>
                  <a:schemeClr val="bg1"/>
                </a:solidFill>
              </a:rPr>
              <a:t>Access </a:t>
            </a:r>
            <a:r>
              <a:rPr lang="en-GB" sz="2800" dirty="0">
                <a:solidFill>
                  <a:schemeClr val="bg1"/>
                </a:solidFill>
              </a:rPr>
              <a:t>to current content</a:t>
            </a:r>
          </a:p>
          <a:p>
            <a:pPr marL="342900" indent="-342900"/>
            <a:r>
              <a:rPr lang="en-GB" sz="2800" dirty="0">
                <a:solidFill>
                  <a:schemeClr val="bg1"/>
                </a:solidFill>
              </a:rPr>
              <a:t>Time spent on amending records</a:t>
            </a:r>
          </a:p>
          <a:p>
            <a:endParaRPr lang="en-GB" sz="2400" b="1" dirty="0">
              <a:solidFill>
                <a:schemeClr val="bg1"/>
              </a:solidFill>
            </a:endParaRPr>
          </a:p>
        </p:txBody>
      </p:sp>
      <p:sp>
        <p:nvSpPr>
          <p:cNvPr id="11" name="Rectangle 10"/>
          <p:cNvSpPr/>
          <p:nvPr/>
        </p:nvSpPr>
        <p:spPr>
          <a:xfrm>
            <a:off x="7823200" y="5338973"/>
            <a:ext cx="4216400" cy="609398"/>
          </a:xfrm>
          <a:prstGeom prst="rect">
            <a:avLst/>
          </a:prstGeom>
        </p:spPr>
        <p:txBody>
          <a:bodyPr wrap="square">
            <a:spAutoFit/>
          </a:bodyPr>
          <a:lstStyle/>
          <a:p>
            <a:pPr>
              <a:lnSpc>
                <a:spcPct val="80000"/>
              </a:lnSpc>
            </a:pPr>
            <a:r>
              <a:rPr lang="en-GB" altLang="en-US" i="1" dirty="0">
                <a:solidFill>
                  <a:schemeClr val="bg1"/>
                </a:solidFill>
                <a:latin typeface="Calibri" panose="020F0502020204030204" pitchFamily="34" charset="0"/>
              </a:rPr>
              <a:t>*ICOLC/Transfer survey, May 2011</a:t>
            </a:r>
          </a:p>
          <a:p>
            <a:pPr>
              <a:lnSpc>
                <a:spcPct val="80000"/>
              </a:lnSpc>
            </a:pPr>
            <a:r>
              <a:rPr lang="en-GB" altLang="en-US" i="1" dirty="0">
                <a:solidFill>
                  <a:schemeClr val="bg1"/>
                </a:solidFill>
                <a:latin typeface="Calibri" panose="020F0502020204030204" pitchFamily="34" charset="0"/>
              </a:rPr>
              <a:t>164 respondents</a:t>
            </a:r>
          </a:p>
          <a:p>
            <a:pPr>
              <a:lnSpc>
                <a:spcPct val="80000"/>
              </a:lnSpc>
            </a:pPr>
            <a:r>
              <a:rPr lang="en-GB" altLang="en-US" i="1" dirty="0">
                <a:solidFill>
                  <a:schemeClr val="bg1"/>
                </a:solidFill>
                <a:latin typeface="Calibri" panose="020F0502020204030204" pitchFamily="34" charset="0"/>
              </a:rPr>
              <a:t>65% North America, 14% Europe, 14.5% Asia-Pacific</a:t>
            </a:r>
          </a:p>
        </p:txBody>
      </p:sp>
    </p:spTree>
    <p:extLst>
      <p:ext uri="{BB962C8B-B14F-4D97-AF65-F5344CB8AC3E}">
        <p14:creationId xmlns:p14="http://schemas.microsoft.com/office/powerpoint/2010/main" val="1993047841"/>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for Publishers</a:t>
            </a:r>
            <a:endParaRPr lang="en-US" dirty="0"/>
          </a:p>
        </p:txBody>
      </p:sp>
      <p:sp>
        <p:nvSpPr>
          <p:cNvPr id="3" name="Text Placeholder 2"/>
          <p:cNvSpPr>
            <a:spLocks noGrp="1"/>
          </p:cNvSpPr>
          <p:nvPr>
            <p:ph type="body" idx="1"/>
          </p:nvPr>
        </p:nvSpPr>
        <p:spPr/>
        <p:txBody>
          <a:bodyPr/>
          <a:lstStyle/>
          <a:p>
            <a:pPr indent="0">
              <a:buNone/>
            </a:pPr>
            <a:r>
              <a:rPr lang="en-US" sz="3200" dirty="0" smtClean="0">
                <a:solidFill>
                  <a:schemeClr val="bg1"/>
                </a:solidFill>
              </a:rPr>
              <a:t>June 2011 TRANSFER survey of publishers*</a:t>
            </a:r>
          </a:p>
          <a:p>
            <a:pPr indent="0">
              <a:buNone/>
            </a:pPr>
            <a:endParaRPr lang="en-GB" sz="2800" kern="1200" dirty="0">
              <a:solidFill>
                <a:schemeClr val="bg1"/>
              </a:solidFill>
            </a:endParaRPr>
          </a:p>
          <a:p>
            <a:pPr indent="0">
              <a:buNone/>
            </a:pPr>
            <a:r>
              <a:rPr lang="en-GB" sz="2800" kern="1200" dirty="0" smtClean="0">
                <a:solidFill>
                  <a:schemeClr val="bg1"/>
                </a:solidFill>
              </a:rPr>
              <a:t>Subscription information: Over </a:t>
            </a:r>
            <a:r>
              <a:rPr lang="en-GB" sz="2800" kern="1200" dirty="0">
                <a:solidFill>
                  <a:schemeClr val="bg1"/>
                </a:solidFill>
              </a:rPr>
              <a:t>70% ‘often’ or ‘sometimes’ had </a:t>
            </a:r>
            <a:r>
              <a:rPr lang="en-GB" sz="2800" kern="1200" dirty="0" smtClean="0">
                <a:solidFill>
                  <a:schemeClr val="bg1"/>
                </a:solidFill>
              </a:rPr>
              <a:t>problems as transferring publishers </a:t>
            </a:r>
            <a:r>
              <a:rPr lang="en-GB" sz="2800" kern="1200" dirty="0">
                <a:solidFill>
                  <a:schemeClr val="bg1"/>
                </a:solidFill>
              </a:rPr>
              <a:t>in this area</a:t>
            </a:r>
            <a:r>
              <a:rPr lang="en-GB" sz="2800" kern="1200" dirty="0" smtClean="0">
                <a:solidFill>
                  <a:schemeClr val="bg1"/>
                </a:solidFill>
              </a:rPr>
              <a:t>.</a:t>
            </a:r>
          </a:p>
          <a:p>
            <a:pPr indent="0">
              <a:buNone/>
            </a:pPr>
            <a:r>
              <a:rPr lang="en-GB" sz="2800" kern="1200" dirty="0" smtClean="0">
                <a:solidFill>
                  <a:schemeClr val="bg1"/>
                </a:solidFill>
              </a:rPr>
              <a:t>Subscription </a:t>
            </a:r>
            <a:r>
              <a:rPr lang="en-GB" sz="2800" kern="1200" dirty="0">
                <a:solidFill>
                  <a:schemeClr val="bg1"/>
                </a:solidFill>
              </a:rPr>
              <a:t>information was also the most problematic area for publishers receiving </a:t>
            </a:r>
            <a:r>
              <a:rPr lang="en-GB" sz="2800" kern="1200" dirty="0" smtClean="0">
                <a:solidFill>
                  <a:schemeClr val="bg1"/>
                </a:solidFill>
              </a:rPr>
              <a:t>journals, where 80</a:t>
            </a:r>
            <a:r>
              <a:rPr lang="en-GB" sz="2800" kern="1200" dirty="0">
                <a:solidFill>
                  <a:schemeClr val="bg1"/>
                </a:solidFill>
              </a:rPr>
              <a:t>% ‘often’ or ‘sometimes’ had problems.</a:t>
            </a:r>
            <a:endParaRPr lang="en-US" sz="2800" dirty="0">
              <a:solidFill>
                <a:schemeClr val="bg1"/>
              </a:solidFill>
            </a:endParaRPr>
          </a:p>
          <a:p>
            <a:endParaRPr lang="en-GB" sz="2400" kern="1200" dirty="0">
              <a:solidFill>
                <a:schemeClr val="bg1"/>
              </a:solidFill>
            </a:endParaRPr>
          </a:p>
          <a:p>
            <a:endParaRPr lang="en-US" sz="2400" dirty="0">
              <a:solidFill>
                <a:schemeClr val="bg1"/>
              </a:solidFill>
            </a:endParaRPr>
          </a:p>
        </p:txBody>
      </p:sp>
      <p:sp>
        <p:nvSpPr>
          <p:cNvPr id="10" name="Rectangle 9"/>
          <p:cNvSpPr/>
          <p:nvPr/>
        </p:nvSpPr>
        <p:spPr>
          <a:xfrm>
            <a:off x="7823200" y="5338973"/>
            <a:ext cx="4216400" cy="268984"/>
          </a:xfrm>
          <a:prstGeom prst="rect">
            <a:avLst/>
          </a:prstGeom>
        </p:spPr>
        <p:txBody>
          <a:bodyPr wrap="square">
            <a:spAutoFit/>
          </a:bodyPr>
          <a:lstStyle/>
          <a:p>
            <a:pPr>
              <a:lnSpc>
                <a:spcPct val="80000"/>
              </a:lnSpc>
            </a:pPr>
            <a:endParaRPr lang="en-GB" altLang="en-US" i="1" dirty="0">
              <a:solidFill>
                <a:schemeClr val="bg1"/>
              </a:solidFill>
              <a:latin typeface="Calibri" panose="020F0502020204030204" pitchFamily="34" charset="0"/>
            </a:endParaRPr>
          </a:p>
        </p:txBody>
      </p:sp>
      <p:sp>
        <p:nvSpPr>
          <p:cNvPr id="11" name="Rectangle 10"/>
          <p:cNvSpPr/>
          <p:nvPr/>
        </p:nvSpPr>
        <p:spPr>
          <a:xfrm>
            <a:off x="6692900" y="5388191"/>
            <a:ext cx="5257800" cy="523220"/>
          </a:xfrm>
          <a:prstGeom prst="rect">
            <a:avLst/>
          </a:prstGeom>
        </p:spPr>
        <p:txBody>
          <a:bodyPr wrap="square">
            <a:spAutoFit/>
          </a:bodyPr>
          <a:lstStyle/>
          <a:p>
            <a:pPr marL="216000"/>
            <a:r>
              <a:rPr lang="en-GB" b="1" i="1" dirty="0">
                <a:solidFill>
                  <a:schemeClr val="bg1"/>
                </a:solidFill>
                <a:latin typeface="Calibri" panose="020F0502020204030204" pitchFamily="34" charset="0"/>
              </a:rPr>
              <a:t>*In both ‘transferring’ and ‘receiving’ roles. 151 respondents:</a:t>
            </a:r>
          </a:p>
          <a:p>
            <a:pPr marL="342000"/>
            <a:r>
              <a:rPr lang="en-GB" b="1" i="1" dirty="0">
                <a:solidFill>
                  <a:schemeClr val="bg1"/>
                </a:solidFill>
                <a:latin typeface="Calibri" panose="020F0502020204030204" pitchFamily="34" charset="0"/>
              </a:rPr>
              <a:t>34 commercial, 16 society, 8 non-profit, 7 university </a:t>
            </a:r>
            <a:r>
              <a:rPr lang="en-GB" b="1" i="1" dirty="0" smtClean="0">
                <a:solidFill>
                  <a:schemeClr val="bg1"/>
                </a:solidFill>
                <a:latin typeface="Calibri" panose="020F0502020204030204" pitchFamily="34" charset="0"/>
              </a:rPr>
              <a:t>press</a:t>
            </a:r>
            <a:endParaRPr lang="en-US" i="1" dirty="0">
              <a:solidFill>
                <a:schemeClr val="bg1"/>
              </a:solidFill>
              <a:latin typeface="Calibri" panose="020F0502020204030204" pitchFamily="34" charset="0"/>
            </a:endParaRPr>
          </a:p>
        </p:txBody>
      </p:sp>
    </p:spTree>
    <p:extLst>
      <p:ext uri="{BB962C8B-B14F-4D97-AF65-F5344CB8AC3E}">
        <p14:creationId xmlns:p14="http://schemas.microsoft.com/office/powerpoint/2010/main" val="339823070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 for Publishers</a:t>
            </a:r>
          </a:p>
        </p:txBody>
      </p:sp>
      <p:sp>
        <p:nvSpPr>
          <p:cNvPr id="3" name="Text Placeholder 2"/>
          <p:cNvSpPr>
            <a:spLocks noGrp="1"/>
          </p:cNvSpPr>
          <p:nvPr>
            <p:ph type="body" idx="1"/>
          </p:nvPr>
        </p:nvSpPr>
        <p:spPr/>
        <p:txBody>
          <a:bodyPr/>
          <a:lstStyle/>
          <a:p>
            <a:pPr indent="0">
              <a:buNone/>
            </a:pPr>
            <a:r>
              <a:rPr lang="en-US" sz="2800" dirty="0">
                <a:solidFill>
                  <a:schemeClr val="bg1"/>
                </a:solidFill>
              </a:rPr>
              <a:t>June 2011 TRANSFER survey of publishers*</a:t>
            </a:r>
          </a:p>
          <a:p>
            <a:pPr indent="0">
              <a:buNone/>
            </a:pPr>
            <a:r>
              <a:rPr lang="en-US" sz="3200" dirty="0" smtClean="0">
                <a:solidFill>
                  <a:srgbClr val="FFFF00"/>
                </a:solidFill>
              </a:rPr>
              <a:t>60</a:t>
            </a:r>
            <a:r>
              <a:rPr lang="en-US" sz="3200" dirty="0">
                <a:solidFill>
                  <a:srgbClr val="FFFF00"/>
                </a:solidFill>
              </a:rPr>
              <a:t>% had no central coordinator</a:t>
            </a:r>
          </a:p>
          <a:p>
            <a:pPr indent="0">
              <a:buNone/>
            </a:pPr>
            <a:r>
              <a:rPr lang="en-US" sz="3200" dirty="0" smtClean="0"/>
              <a:t>Many </a:t>
            </a:r>
            <a:r>
              <a:rPr lang="en-US" sz="3200" dirty="0"/>
              <a:t>unsure of communications to key third-parties</a:t>
            </a:r>
          </a:p>
        </p:txBody>
      </p:sp>
      <p:sp>
        <p:nvSpPr>
          <p:cNvPr id="5" name="Rectangle 4"/>
          <p:cNvSpPr/>
          <p:nvPr/>
        </p:nvSpPr>
        <p:spPr>
          <a:xfrm>
            <a:off x="6934200" y="5454247"/>
            <a:ext cx="5257800" cy="523220"/>
          </a:xfrm>
          <a:prstGeom prst="rect">
            <a:avLst/>
          </a:prstGeom>
        </p:spPr>
        <p:txBody>
          <a:bodyPr wrap="square">
            <a:spAutoFit/>
          </a:bodyPr>
          <a:lstStyle/>
          <a:p>
            <a:pPr marL="216000"/>
            <a:r>
              <a:rPr lang="en-GB" b="1" i="1" dirty="0">
                <a:solidFill>
                  <a:schemeClr val="bg1"/>
                </a:solidFill>
                <a:latin typeface="Calibri" panose="020F0502020204030204" pitchFamily="34" charset="0"/>
              </a:rPr>
              <a:t>*In both ‘transferring’ and ‘receiving’ roles. 151 respondents:</a:t>
            </a:r>
          </a:p>
          <a:p>
            <a:pPr marL="342000"/>
            <a:r>
              <a:rPr lang="en-GB" b="1" i="1" dirty="0">
                <a:solidFill>
                  <a:schemeClr val="bg1"/>
                </a:solidFill>
                <a:latin typeface="Calibri" panose="020F0502020204030204" pitchFamily="34" charset="0"/>
              </a:rPr>
              <a:t>34 commercial, 16 society, 8 non-profit, 7 university </a:t>
            </a:r>
            <a:r>
              <a:rPr lang="en-GB" b="1" i="1" dirty="0" smtClean="0">
                <a:solidFill>
                  <a:schemeClr val="bg1"/>
                </a:solidFill>
                <a:latin typeface="Calibri" panose="020F0502020204030204" pitchFamily="34" charset="0"/>
              </a:rPr>
              <a:t>press</a:t>
            </a:r>
            <a:endParaRPr lang="en-US" i="1" dirty="0">
              <a:solidFill>
                <a:schemeClr val="bg1"/>
              </a:solidFill>
              <a:latin typeface="Calibri" panose="020F0502020204030204" pitchFamily="34" charset="0"/>
            </a:endParaRPr>
          </a:p>
        </p:txBody>
      </p:sp>
    </p:spTree>
    <p:extLst>
      <p:ext uri="{BB962C8B-B14F-4D97-AF65-F5344CB8AC3E}">
        <p14:creationId xmlns:p14="http://schemas.microsoft.com/office/powerpoint/2010/main" val="1280814379"/>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1097275" y="439000"/>
            <a:ext cx="10058400" cy="1081200"/>
          </a:xfrm>
          <a:prstGeom prst="rect">
            <a:avLst/>
          </a:prstGeom>
        </p:spPr>
        <p:txBody>
          <a:bodyPr lIns="91425" tIns="91425" rIns="91425" bIns="91425" anchor="b" anchorCtr="0">
            <a:noAutofit/>
          </a:bodyPr>
          <a:lstStyle/>
          <a:p>
            <a:pPr lvl="0">
              <a:spcBef>
                <a:spcPts val="0"/>
              </a:spcBef>
              <a:buNone/>
            </a:pPr>
            <a:r>
              <a:rPr lang="en-US" dirty="0"/>
              <a:t>Brief </a:t>
            </a:r>
            <a:r>
              <a:rPr lang="en-US" dirty="0" smtClean="0"/>
              <a:t>history of Transfer</a:t>
            </a:r>
            <a:endParaRPr lang="en-US" dirty="0"/>
          </a:p>
        </p:txBody>
      </p:sp>
      <p:sp>
        <p:nvSpPr>
          <p:cNvPr id="130" name="Shape 130"/>
          <p:cNvSpPr txBox="1">
            <a:spLocks noGrp="1"/>
          </p:cNvSpPr>
          <p:nvPr>
            <p:ph type="body" idx="1"/>
          </p:nvPr>
        </p:nvSpPr>
        <p:spPr>
          <a:xfrm>
            <a:off x="1097275" y="1904933"/>
            <a:ext cx="10058400" cy="4023300"/>
          </a:xfrm>
          <a:prstGeom prst="rect">
            <a:avLst/>
          </a:prstGeom>
        </p:spPr>
        <p:txBody>
          <a:bodyPr lIns="91425" tIns="91425" rIns="91425" bIns="91425" anchor="t" anchorCtr="0">
            <a:noAutofit/>
          </a:bodyPr>
          <a:lstStyle/>
          <a:p>
            <a:pPr lvl="0" rtl="0">
              <a:spcBef>
                <a:spcPts val="0"/>
              </a:spcBef>
              <a:buNone/>
            </a:pPr>
            <a:r>
              <a:rPr lang="en-US" sz="3200" dirty="0"/>
              <a:t>2006: </a:t>
            </a:r>
            <a:r>
              <a:rPr lang="en-US" sz="3200" dirty="0" smtClean="0"/>
              <a:t>Established in </a:t>
            </a:r>
            <a:r>
              <a:rPr lang="en-US" sz="3200" dirty="0"/>
              <a:t>2006 as a UKSG working group</a:t>
            </a:r>
          </a:p>
          <a:p>
            <a:pPr lvl="0">
              <a:spcBef>
                <a:spcPts val="0"/>
              </a:spcBef>
              <a:buNone/>
            </a:pPr>
            <a:r>
              <a:rPr lang="en-US" sz="3200" dirty="0" smtClean="0"/>
              <a:t>2007: Version </a:t>
            </a:r>
            <a:r>
              <a:rPr lang="en-US" sz="3200" dirty="0"/>
              <a:t>1.0 of the Code released</a:t>
            </a:r>
            <a:endParaRPr lang="en-US" sz="3200" dirty="0" smtClean="0"/>
          </a:p>
          <a:p>
            <a:pPr>
              <a:spcBef>
                <a:spcPts val="0"/>
              </a:spcBef>
              <a:buNone/>
            </a:pPr>
            <a:r>
              <a:rPr lang="en-GB" altLang="en-US" sz="3200" dirty="0" smtClean="0">
                <a:latin typeface="Calibri" panose="020F0502020204030204" pitchFamily="34" charset="0"/>
              </a:rPr>
              <a:t>2008: Version </a:t>
            </a:r>
            <a:r>
              <a:rPr lang="en-GB" altLang="en-US" sz="3200" dirty="0">
                <a:latin typeface="Calibri" panose="020F0502020204030204" pitchFamily="34" charset="0"/>
              </a:rPr>
              <a:t>2.0 </a:t>
            </a:r>
            <a:r>
              <a:rPr lang="en-US" sz="3200" dirty="0"/>
              <a:t>of the Code </a:t>
            </a:r>
            <a:r>
              <a:rPr lang="en-GB" altLang="en-US" sz="3200" dirty="0" smtClean="0">
                <a:latin typeface="Calibri" panose="020F0502020204030204" pitchFamily="34" charset="0"/>
              </a:rPr>
              <a:t>released</a:t>
            </a:r>
            <a:endParaRPr lang="en-US" sz="3200" dirty="0"/>
          </a:p>
          <a:p>
            <a:pPr lvl="0" rtl="0">
              <a:spcBef>
                <a:spcPts val="0"/>
              </a:spcBef>
              <a:buNone/>
            </a:pPr>
            <a:r>
              <a:rPr lang="en-US" sz="3200" dirty="0" smtClean="0"/>
              <a:t>2010: Publisher/Librarian Co-Chairs: Alison Mitchell (Springer Nature) and Elizabeth Winter (Georgia Tech)</a:t>
            </a:r>
            <a:endParaRPr lang="en-US" sz="3200" dirty="0"/>
          </a:p>
          <a:p>
            <a:pPr lvl="0">
              <a:spcBef>
                <a:spcPts val="0"/>
              </a:spcBef>
              <a:buNone/>
            </a:pPr>
            <a:r>
              <a:rPr lang="en-US" sz="3200" dirty="0" smtClean="0"/>
              <a:t>Early 2015: Became a NISO </a:t>
            </a:r>
            <a:r>
              <a:rPr lang="en-US" sz="3200" dirty="0"/>
              <a:t>Recommended Practice </a:t>
            </a:r>
            <a:endParaRPr lang="en-US" sz="3200" dirty="0" smtClean="0"/>
          </a:p>
          <a:p>
            <a:pPr lvl="0">
              <a:spcBef>
                <a:spcPts val="0"/>
              </a:spcBef>
              <a:buNone/>
            </a:pPr>
            <a:r>
              <a:rPr lang="en-US" sz="3200" dirty="0" smtClean="0"/>
              <a:t>2015: Version 3.0 of the Code released under NISO</a:t>
            </a:r>
            <a:r>
              <a:rPr lang="en-US" sz="2400" dirty="0"/>
              <a:t>	</a:t>
            </a:r>
            <a:r>
              <a:rPr lang="en-US" sz="2400" dirty="0" smtClean="0"/>
              <a:t>	</a:t>
            </a:r>
          </a:p>
          <a:p>
            <a:pPr lvl="0">
              <a:spcBef>
                <a:spcPts val="0"/>
              </a:spcBef>
              <a:buNone/>
            </a:pPr>
            <a:endParaRPr lang="en-US" sz="2400"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1097279" y="0"/>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FEFEFE"/>
              </a:buClr>
              <a:buSzPct val="25000"/>
              <a:buFont typeface="Calibri"/>
              <a:buNone/>
            </a:pPr>
            <a:r>
              <a:rPr lang="en-US" sz="4800" b="0" i="0" u="none" strike="noStrike" cap="none" dirty="0">
                <a:solidFill>
                  <a:srgbClr val="FEFEFE"/>
                </a:solidFill>
                <a:latin typeface="Calibri"/>
                <a:ea typeface="Calibri"/>
                <a:cs typeface="Calibri"/>
                <a:sym typeface="Calibri"/>
              </a:rPr>
              <a:t>What does Transfer </a:t>
            </a:r>
            <a:r>
              <a:rPr lang="en-US" dirty="0" smtClean="0"/>
              <a:t>do and provide</a:t>
            </a:r>
            <a:r>
              <a:rPr lang="en-US" sz="4800" b="0" i="0" u="none" strike="noStrike" cap="none" dirty="0" smtClean="0">
                <a:solidFill>
                  <a:srgbClr val="FEFEFE"/>
                </a:solidFill>
                <a:latin typeface="Calibri"/>
                <a:ea typeface="Calibri"/>
                <a:cs typeface="Calibri"/>
                <a:sym typeface="Calibri"/>
              </a:rPr>
              <a:t>?</a:t>
            </a:r>
            <a:endParaRPr lang="en-US" sz="4800" b="0" i="0" u="none" strike="noStrike" cap="none" dirty="0">
              <a:solidFill>
                <a:srgbClr val="FEFEFE"/>
              </a:solidFill>
              <a:latin typeface="Calibri"/>
              <a:ea typeface="Calibri"/>
              <a:cs typeface="Calibri"/>
              <a:sym typeface="Calibri"/>
            </a:endParaRPr>
          </a:p>
        </p:txBody>
      </p:sp>
      <p:sp>
        <p:nvSpPr>
          <p:cNvPr id="137" name="Shape 137"/>
          <p:cNvSpPr txBox="1">
            <a:spLocks noGrp="1"/>
          </p:cNvSpPr>
          <p:nvPr>
            <p:ph type="body" idx="1"/>
          </p:nvPr>
        </p:nvSpPr>
        <p:spPr>
          <a:xfrm>
            <a:off x="1097279" y="1818993"/>
            <a:ext cx="10842171" cy="4264306"/>
          </a:xfrm>
          <a:prstGeom prst="rect">
            <a:avLst/>
          </a:prstGeom>
          <a:noFill/>
          <a:ln>
            <a:noFill/>
          </a:ln>
        </p:spPr>
        <p:txBody>
          <a:bodyPr lIns="0" tIns="45700" rIns="0" bIns="45700" anchor="t" anchorCtr="0">
            <a:noAutofit/>
          </a:bodyPr>
          <a:lstStyle/>
          <a:p>
            <a:pPr marL="0" marR="0" lvl="0" indent="0" algn="l" rtl="0">
              <a:lnSpc>
                <a:spcPct val="90000"/>
              </a:lnSpc>
              <a:spcBef>
                <a:spcPts val="0"/>
              </a:spcBef>
              <a:spcAft>
                <a:spcPts val="0"/>
              </a:spcAft>
              <a:buNone/>
            </a:pPr>
            <a:r>
              <a:rPr lang="en-US" sz="4000" b="0" i="0" u="none" strike="noStrike" cap="none" dirty="0">
                <a:solidFill>
                  <a:srgbClr val="FEFEFE"/>
                </a:solidFill>
                <a:latin typeface="Calibri"/>
                <a:ea typeface="Calibri"/>
                <a:cs typeface="Calibri"/>
                <a:sym typeface="Calibri"/>
              </a:rPr>
              <a:t>Transfer Code of Practice (v. 3)</a:t>
            </a:r>
          </a:p>
          <a:p>
            <a:pPr marL="384048" marR="0" lvl="1" indent="-193548" algn="l" rtl="0">
              <a:lnSpc>
                <a:spcPct val="90000"/>
              </a:lnSpc>
              <a:spcBef>
                <a:spcPts val="400"/>
              </a:spcBef>
              <a:spcAft>
                <a:spcPts val="0"/>
              </a:spcAft>
              <a:buClr>
                <a:schemeClr val="accent3"/>
              </a:buClr>
              <a:buSzPct val="100000"/>
              <a:buFont typeface="Calibri"/>
              <a:buChar char="◦"/>
            </a:pPr>
            <a:r>
              <a:rPr lang="en-US" sz="3600" b="0" i="0" u="sng" strike="noStrike" cap="none" dirty="0">
                <a:solidFill>
                  <a:schemeClr val="hlink"/>
                </a:solidFill>
                <a:latin typeface="Calibri"/>
                <a:ea typeface="Calibri"/>
                <a:cs typeface="Calibri"/>
                <a:sym typeface="Calibri"/>
                <a:hlinkClick r:id="rId3"/>
              </a:rPr>
              <a:t>http://goo.gl/JiSQHf</a:t>
            </a:r>
          </a:p>
          <a:p>
            <a:pPr marL="0" marR="0" lvl="0" indent="0" algn="l" rtl="0">
              <a:lnSpc>
                <a:spcPct val="90000"/>
              </a:lnSpc>
              <a:spcBef>
                <a:spcPts val="1600"/>
              </a:spcBef>
              <a:spcAft>
                <a:spcPts val="0"/>
              </a:spcAft>
              <a:buNone/>
            </a:pPr>
            <a:r>
              <a:rPr lang="en-US" sz="4000" b="0" i="0" u="none" strike="noStrike" cap="none" dirty="0">
                <a:solidFill>
                  <a:srgbClr val="FEFEFE"/>
                </a:solidFill>
                <a:latin typeface="Calibri"/>
                <a:ea typeface="Calibri"/>
                <a:cs typeface="Calibri"/>
                <a:sym typeface="Calibri"/>
              </a:rPr>
              <a:t>Educational &amp; Support </a:t>
            </a:r>
            <a:r>
              <a:rPr lang="en-US" sz="4000" b="0" i="0" u="none" strike="noStrike" cap="none" dirty="0" smtClean="0">
                <a:solidFill>
                  <a:srgbClr val="FEFEFE"/>
                </a:solidFill>
                <a:latin typeface="Calibri"/>
                <a:ea typeface="Calibri"/>
                <a:cs typeface="Calibri"/>
                <a:sym typeface="Calibri"/>
              </a:rPr>
              <a:t>Activities – presentations and publications</a:t>
            </a:r>
            <a:endParaRPr lang="en-US" sz="4000" b="0" i="0" u="none" strike="noStrike" cap="none" dirty="0">
              <a:solidFill>
                <a:srgbClr val="FEFEFE"/>
              </a:solidFill>
              <a:latin typeface="Calibri"/>
              <a:ea typeface="Calibri"/>
              <a:cs typeface="Calibri"/>
              <a:sym typeface="Calibri"/>
            </a:endParaRPr>
          </a:p>
          <a:p>
            <a:pPr marL="384048" marR="0" lvl="1" indent="-193548" algn="l" rtl="0">
              <a:lnSpc>
                <a:spcPct val="90000"/>
              </a:lnSpc>
              <a:spcBef>
                <a:spcPts val="400"/>
              </a:spcBef>
              <a:spcAft>
                <a:spcPts val="0"/>
              </a:spcAft>
              <a:buClr>
                <a:schemeClr val="accent3"/>
              </a:buClr>
              <a:buSzPct val="100000"/>
              <a:buFont typeface="Calibri"/>
              <a:buChar char="◦"/>
            </a:pPr>
            <a:r>
              <a:rPr lang="en-US" sz="3600" b="0" i="0" u="sng" strike="noStrike" cap="none" dirty="0">
                <a:solidFill>
                  <a:schemeClr val="hlink"/>
                </a:solidFill>
                <a:latin typeface="Calibri"/>
                <a:ea typeface="Calibri"/>
                <a:cs typeface="Calibri"/>
                <a:sym typeface="Calibri"/>
                <a:hlinkClick r:id="rId4"/>
              </a:rPr>
              <a:t>http://www.niso.org/workrooms/transfer/papers_pres/</a:t>
            </a:r>
          </a:p>
          <a:p>
            <a:pPr marL="0" marR="0" lvl="0" indent="0" algn="l" rtl="0">
              <a:lnSpc>
                <a:spcPct val="90000"/>
              </a:lnSpc>
              <a:spcBef>
                <a:spcPts val="1600"/>
              </a:spcBef>
              <a:spcAft>
                <a:spcPts val="0"/>
              </a:spcAft>
              <a:buNone/>
            </a:pPr>
            <a:r>
              <a:rPr lang="en-US" sz="4000" b="0" i="0" u="none" strike="noStrike" cap="none" dirty="0">
                <a:solidFill>
                  <a:srgbClr val="FEFEFE"/>
                </a:solidFill>
                <a:latin typeface="Calibri"/>
                <a:ea typeface="Calibri"/>
                <a:cs typeface="Calibri"/>
                <a:sym typeface="Calibri"/>
              </a:rPr>
              <a:t>Transfer Alerting </a:t>
            </a:r>
            <a:r>
              <a:rPr lang="en-US" sz="4000" b="0" i="0" u="none" strike="noStrike" cap="none" dirty="0" smtClean="0">
                <a:solidFill>
                  <a:srgbClr val="FEFEFE"/>
                </a:solidFill>
                <a:latin typeface="Calibri"/>
                <a:ea typeface="Calibri"/>
                <a:cs typeface="Calibri"/>
                <a:sym typeface="Calibri"/>
              </a:rPr>
              <a:t>Service – over 600 registrants</a:t>
            </a:r>
            <a:endParaRPr lang="en-US" sz="4000" b="0" i="0" u="none" strike="noStrike" cap="none" dirty="0">
              <a:solidFill>
                <a:srgbClr val="FEFEFE"/>
              </a:solidFill>
              <a:latin typeface="Calibri"/>
              <a:ea typeface="Calibri"/>
              <a:cs typeface="Calibri"/>
              <a:sym typeface="Calibri"/>
            </a:endParaRPr>
          </a:p>
          <a:p>
            <a:pPr marL="384048" marR="0" lvl="1" indent="-193548" algn="l" rtl="0">
              <a:lnSpc>
                <a:spcPct val="90000"/>
              </a:lnSpc>
              <a:spcBef>
                <a:spcPts val="400"/>
              </a:spcBef>
              <a:spcAft>
                <a:spcPts val="0"/>
              </a:spcAft>
              <a:buClr>
                <a:schemeClr val="accent3"/>
              </a:buClr>
              <a:buSzPct val="100000"/>
              <a:buFont typeface="Calibri"/>
              <a:buChar char="◦"/>
            </a:pPr>
            <a:r>
              <a:rPr lang="en-US" sz="3600" b="0" i="0" u="sng" strike="noStrike" cap="none" dirty="0">
                <a:solidFill>
                  <a:schemeClr val="hlink"/>
                </a:solidFill>
                <a:latin typeface="Calibri"/>
                <a:ea typeface="Calibri"/>
                <a:cs typeface="Calibri"/>
                <a:sym typeface="Calibri"/>
                <a:hlinkClick r:id="rId5"/>
              </a:rPr>
              <a:t>http://etas.jusp.mimas.ac.uk/</a:t>
            </a:r>
          </a:p>
          <a:p>
            <a:pPr marL="384048" marR="0" lvl="1" indent="-193548" algn="l" rtl="0">
              <a:lnSpc>
                <a:spcPct val="90000"/>
              </a:lnSpc>
              <a:spcBef>
                <a:spcPts val="600"/>
              </a:spcBef>
              <a:spcAft>
                <a:spcPts val="0"/>
              </a:spcAft>
              <a:buClr>
                <a:schemeClr val="accent3"/>
              </a:buClr>
              <a:buSzPct val="100000"/>
              <a:buFont typeface="Calibri"/>
              <a:buNone/>
            </a:pPr>
            <a:endParaRPr sz="2200" b="0" i="0" u="none" strike="noStrike" cap="none" dirty="0">
              <a:solidFill>
                <a:srgbClr val="FEFEFE"/>
              </a:solidFill>
              <a:latin typeface="Calibri"/>
              <a:ea typeface="Calibri"/>
              <a:cs typeface="Calibri"/>
              <a:sym typeface="Calibri"/>
            </a:endParaRPr>
          </a:p>
          <a:p>
            <a:pPr marL="91440" marR="0" lvl="0" indent="-91440" algn="l" rtl="0">
              <a:lnSpc>
                <a:spcPct val="90000"/>
              </a:lnSpc>
              <a:spcBef>
                <a:spcPts val="1600"/>
              </a:spcBef>
              <a:spcAft>
                <a:spcPts val="0"/>
              </a:spcAft>
              <a:buClr>
                <a:schemeClr val="accent3"/>
              </a:buClr>
              <a:buSzPct val="100000"/>
              <a:buFont typeface="Calibri"/>
              <a:buNone/>
            </a:pPr>
            <a:endParaRPr sz="2400" b="0" i="0" u="none" strike="noStrike" cap="none" dirty="0">
              <a:solidFill>
                <a:srgbClr val="FEFEFE"/>
              </a:solidFill>
              <a:latin typeface="Calibri"/>
              <a:ea typeface="Calibri"/>
              <a:cs typeface="Calibri"/>
              <a:sym typeface="Calibri"/>
            </a:endParaRPr>
          </a:p>
          <a:p>
            <a:pPr marL="91440" marR="0" lvl="0" indent="-91440" algn="l" rtl="0">
              <a:lnSpc>
                <a:spcPct val="90000"/>
              </a:lnSpc>
              <a:spcBef>
                <a:spcPts val="1400"/>
              </a:spcBef>
              <a:spcAft>
                <a:spcPts val="0"/>
              </a:spcAft>
              <a:buClr>
                <a:schemeClr val="accent3"/>
              </a:buClr>
              <a:buSzPct val="100000"/>
              <a:buFont typeface="Calibri"/>
              <a:buNone/>
            </a:pPr>
            <a:endParaRPr sz="2400" b="0" i="0" u="none" strike="noStrike" cap="none" dirty="0">
              <a:solidFill>
                <a:srgbClr val="FEFEFE"/>
              </a:solidFill>
              <a:latin typeface="Calibri"/>
              <a:ea typeface="Calibri"/>
              <a:cs typeface="Calibri"/>
              <a:sym typeface="Calibri"/>
            </a:endParaRPr>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rgbClr val="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TM03457515[[fn=View]]</Template>
  <TotalTime>128</TotalTime>
  <Words>4387</Words>
  <Application>Microsoft Office PowerPoint</Application>
  <PresentationFormat>Widescreen</PresentationFormat>
  <Paragraphs>286</Paragraphs>
  <Slides>35</Slides>
  <Notes>30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ＭＳ Ｐゴシック</vt:lpstr>
      <vt:lpstr>Arial</vt:lpstr>
      <vt:lpstr>Calibri</vt:lpstr>
      <vt:lpstr>Wingdings</vt:lpstr>
      <vt:lpstr>Retrospect</vt:lpstr>
      <vt:lpstr>Transfer Today: Updates on the Transfer Code of Practice</vt:lpstr>
      <vt:lpstr>What is Transfer?</vt:lpstr>
      <vt:lpstr>Why is Transfer Important?</vt:lpstr>
      <vt:lpstr>Problems for Librarians</vt:lpstr>
      <vt:lpstr>Problems for Librarians</vt:lpstr>
      <vt:lpstr>Problems for Publishers</vt:lpstr>
      <vt:lpstr>Problems for Publishers</vt:lpstr>
      <vt:lpstr>Brief history of Transfer</vt:lpstr>
      <vt:lpstr>What does Transfer do and provide?</vt:lpstr>
      <vt:lpstr>Highlights of the Transfer Recommended Practice</vt:lpstr>
      <vt:lpstr>Highlights of the Transfer Recommended Practice</vt:lpstr>
      <vt:lpstr>Transfer Alerting Service (TAS)</vt:lpstr>
      <vt:lpstr>Database Browse</vt:lpstr>
      <vt:lpstr>DatabaseEntry</vt:lpstr>
      <vt:lpstr>Database Search</vt:lpstr>
      <vt:lpstr>Database Search</vt:lpstr>
      <vt:lpstr>Export  to CSV</vt:lpstr>
      <vt:lpstr>RSS Browse</vt:lpstr>
      <vt:lpstr>RSS Entry</vt:lpstr>
      <vt:lpstr>Transfer  Listserv</vt:lpstr>
      <vt:lpstr>Listserv Functions</vt:lpstr>
      <vt:lpstr>Listserv Workflow</vt:lpstr>
      <vt:lpstr>E-Mail Workflow</vt:lpstr>
      <vt:lpstr>E-Mail Workflow</vt:lpstr>
      <vt:lpstr>2016 TAS Survey</vt:lpstr>
      <vt:lpstr>TAS Survey Results</vt:lpstr>
      <vt:lpstr>TAS Survey Results</vt:lpstr>
      <vt:lpstr>TAS Survey Results</vt:lpstr>
      <vt:lpstr>TAS Survey Results…Notable Comments</vt:lpstr>
      <vt:lpstr>TAS Survey Results…Notable Comments</vt:lpstr>
      <vt:lpstr>What’s Next for Transfer?</vt:lpstr>
      <vt:lpstr>Links</vt:lpstr>
      <vt:lpstr>Articles</vt:lpstr>
      <vt:lpstr>Q&amp;A</vt:lpstr>
      <vt:lpstr>Contacts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Transfer Today Updates on the Transfer Code of Practice</dc:title>
  <dc:creator>elightner3</dc:creator>
  <cp:lastModifiedBy>Bazeley, Jennifer Ms.</cp:lastModifiedBy>
  <cp:revision>41</cp:revision>
  <dcterms:modified xsi:type="dcterms:W3CDTF">2017-01-17T19:31:29Z</dcterms:modified>
</cp:coreProperties>
</file>