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95" r:id="rId1"/>
  </p:sldMasterIdLst>
  <p:notesMasterIdLst>
    <p:notesMasterId r:id="rId14"/>
  </p:notesMasterIdLst>
  <p:sldIdLst>
    <p:sldId id="256" r:id="rId2"/>
    <p:sldId id="257" r:id="rId3"/>
    <p:sldId id="271" r:id="rId4"/>
    <p:sldId id="263" r:id="rId5"/>
    <p:sldId id="273" r:id="rId6"/>
    <p:sldId id="258" r:id="rId7"/>
    <p:sldId id="268" r:id="rId8"/>
    <p:sldId id="269" r:id="rId9"/>
    <p:sldId id="270" r:id="rId10"/>
    <p:sldId id="261" r:id="rId11"/>
    <p:sldId id="262" r:id="rId12"/>
    <p:sldId id="27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67405" autoAdjust="0"/>
  </p:normalViewPr>
  <p:slideViewPr>
    <p:cSldViewPr snapToGrid="0">
      <p:cViewPr varScale="1">
        <p:scale>
          <a:sx n="62" d="100"/>
          <a:sy n="62" d="100"/>
        </p:scale>
        <p:origin x="103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B563BC-D45F-4452-9D22-5FA29536FB8C}" type="datetimeFigureOut">
              <a:rPr lang="en-US" smtClean="0"/>
              <a:t>1/19/2017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C2F57-B257-4FAD-956A-EE5A9F146242}" type="slidenum">
              <a:rPr lang="en-US" smtClean="0"/>
              <a:t>‹#›</a:t>
            </a:fld>
            <a:endParaRPr lang="en-US"/>
          </a:p>
        </p:txBody>
      </p:sp>
    </p:spTree>
    <p:extLst>
      <p:ext uri="{BB962C8B-B14F-4D97-AF65-F5344CB8AC3E}">
        <p14:creationId xmlns:p14="http://schemas.microsoft.com/office/powerpoint/2010/main" val="3187347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Jennifer Bazeley, one of the </a:t>
            </a:r>
            <a:r>
              <a:rPr lang="en-US" dirty="0" smtClean="0"/>
              <a:t>librarian members </a:t>
            </a:r>
            <a:r>
              <a:rPr lang="en-US" dirty="0" smtClean="0"/>
              <a:t>of the Transfer Code of Practice standing committee.</a:t>
            </a:r>
            <a:r>
              <a:rPr lang="en-US" baseline="0" dirty="0" smtClean="0"/>
              <a:t> </a:t>
            </a:r>
            <a:r>
              <a:rPr lang="en-US" dirty="0" smtClean="0"/>
              <a:t>I’m here today to</a:t>
            </a:r>
            <a:r>
              <a:rPr lang="en-US" baseline="0" dirty="0" smtClean="0"/>
              <a:t> talk briefly about the Transfer Code of Practice, which </a:t>
            </a:r>
            <a:r>
              <a:rPr lang="en-US" baseline="0" dirty="0" smtClean="0"/>
              <a:t>is </a:t>
            </a:r>
            <a:r>
              <a:rPr lang="en-US" baseline="0" dirty="0" smtClean="0"/>
              <a:t>a NISO recommended practice.</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1</a:t>
            </a:fld>
            <a:endParaRPr lang="en-US"/>
          </a:p>
        </p:txBody>
      </p:sp>
    </p:spTree>
    <p:extLst>
      <p:ext uri="{BB962C8B-B14F-4D97-AF65-F5344CB8AC3E}">
        <p14:creationId xmlns:p14="http://schemas.microsoft.com/office/powerpoint/2010/main" val="2282278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ETAS notifications can also be</a:t>
            </a:r>
            <a:r>
              <a:rPr lang="en-US" baseline="0" dirty="0" smtClean="0"/>
              <a:t> received by joining the </a:t>
            </a:r>
            <a:r>
              <a:rPr lang="en-US" b="1" baseline="0" dirty="0" smtClean="0"/>
              <a:t>ETAS listserv</a:t>
            </a:r>
            <a:r>
              <a:rPr lang="en-US" baseline="0" dirty="0" smtClean="0"/>
              <a:t>. The listserv alerting service has more than </a:t>
            </a:r>
            <a:r>
              <a:rPr lang="en-US" baseline="0" dirty="0" smtClean="0"/>
              <a:t>600 registered </a:t>
            </a:r>
            <a:r>
              <a:rPr lang="en-US" baseline="0" dirty="0" smtClean="0"/>
              <a:t>recipients, mostly librarians.</a:t>
            </a:r>
            <a:endParaRPr lang="en-US" dirty="0" smtClean="0"/>
          </a:p>
          <a:p>
            <a:endParaRPr lang="en-US" dirty="0" smtClean="0"/>
          </a:p>
          <a:p>
            <a:r>
              <a:rPr lang="en-US" dirty="0" smtClean="0"/>
              <a:t>If</a:t>
            </a:r>
            <a:r>
              <a:rPr lang="en-US" baseline="0" dirty="0" smtClean="0"/>
              <a:t> you prefer to get </a:t>
            </a:r>
            <a:r>
              <a:rPr lang="en-US" b="1" baseline="0" dirty="0" smtClean="0"/>
              <a:t>notifications in your inbox</a:t>
            </a:r>
            <a:r>
              <a:rPr lang="en-US" baseline="0" dirty="0" smtClean="0"/>
              <a:t>, which is my preference, you can sign up for the Transfer listserv and you’ll receive an email like this each time a publisher submits a transfer to the database. It includes the same information as the RSS feeds and the ETAS database entries.</a:t>
            </a:r>
          </a:p>
          <a:p>
            <a:endParaRPr lang="en-US" baseline="0" dirty="0" smtClean="0"/>
          </a:p>
          <a:p>
            <a:r>
              <a:rPr lang="en-US" baseline="0" dirty="0" smtClean="0"/>
              <a:t>I </a:t>
            </a:r>
            <a:r>
              <a:rPr lang="en-US" b="1" baseline="0" dirty="0" smtClean="0"/>
              <a:t>route my Transfer listserv emails </a:t>
            </a:r>
            <a:r>
              <a:rPr lang="en-US" baseline="0" dirty="0" smtClean="0"/>
              <a:t>into a specific folder in my email inbox and check them regularly to see if there are any titles we subscribe to. </a:t>
            </a:r>
            <a:r>
              <a:rPr lang="en-US" baseline="0" dirty="0" smtClean="0"/>
              <a:t>If a subscribed title is to be transferred, I can then add the email to my task or to do list online.</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10</a:t>
            </a:fld>
            <a:endParaRPr lang="en-US"/>
          </a:p>
        </p:txBody>
      </p:sp>
    </p:spTree>
    <p:extLst>
      <p:ext uri="{BB962C8B-B14F-4D97-AF65-F5344CB8AC3E}">
        <p14:creationId xmlns:p14="http://schemas.microsoft.com/office/powerpoint/2010/main" val="404121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a few </a:t>
            </a:r>
            <a:r>
              <a:rPr lang="en-US" b="1" dirty="0" smtClean="0"/>
              <a:t>links to</a:t>
            </a:r>
            <a:r>
              <a:rPr lang="en-US" b="1" baseline="0" dirty="0" smtClean="0"/>
              <a:t> Transfer materials </a:t>
            </a:r>
            <a:r>
              <a:rPr lang="en-US" baseline="0" dirty="0" smtClean="0"/>
              <a:t>that you may find useful:</a:t>
            </a:r>
            <a:endParaRPr lang="en-US" dirty="0" smtClean="0"/>
          </a:p>
          <a:p>
            <a:r>
              <a:rPr lang="en-US" dirty="0" smtClean="0"/>
              <a:t>The first link goes to the general </a:t>
            </a:r>
            <a:r>
              <a:rPr lang="en-US" b="1" dirty="0" smtClean="0"/>
              <a:t>NISO Transfer page</a:t>
            </a:r>
            <a:r>
              <a:rPr lang="en-US" dirty="0" smtClean="0"/>
              <a:t>.</a:t>
            </a:r>
          </a:p>
          <a:p>
            <a:r>
              <a:rPr lang="en-US" dirty="0" smtClean="0"/>
              <a:t>The second</a:t>
            </a:r>
            <a:r>
              <a:rPr lang="en-US" baseline="0" dirty="0" smtClean="0"/>
              <a:t> link will direct you </a:t>
            </a:r>
            <a:r>
              <a:rPr lang="en-US" b="1" baseline="0" dirty="0" smtClean="0"/>
              <a:t>to </a:t>
            </a:r>
            <a:r>
              <a:rPr lang="en-US" b="1" dirty="0" smtClean="0"/>
              <a:t>information about the types</a:t>
            </a:r>
            <a:r>
              <a:rPr lang="en-US" b="1" baseline="0" dirty="0" smtClean="0"/>
              <a:t> of </a:t>
            </a:r>
            <a:r>
              <a:rPr lang="en-US" b="1" dirty="0" smtClean="0"/>
              <a:t>Transfer notifications </a:t>
            </a:r>
            <a:r>
              <a:rPr lang="en-US" dirty="0" smtClean="0"/>
              <a:t>I discussed today.</a:t>
            </a:r>
          </a:p>
          <a:p>
            <a:r>
              <a:rPr lang="en-US" dirty="0" smtClean="0"/>
              <a:t>The final link provides</a:t>
            </a:r>
            <a:r>
              <a:rPr lang="en-US" baseline="0" dirty="0" smtClean="0"/>
              <a:t> a </a:t>
            </a:r>
            <a:r>
              <a:rPr lang="en-US" b="1" baseline="0" dirty="0" smtClean="0"/>
              <a:t>list of the publishers who currently endorse the Transfer code of practice</a:t>
            </a:r>
            <a:r>
              <a:rPr lang="en-US" baseline="0" dirty="0" smtClean="0"/>
              <a:t>.</a:t>
            </a:r>
          </a:p>
        </p:txBody>
      </p:sp>
      <p:sp>
        <p:nvSpPr>
          <p:cNvPr id="4" name="Slide Number Placeholder 3"/>
          <p:cNvSpPr>
            <a:spLocks noGrp="1"/>
          </p:cNvSpPr>
          <p:nvPr>
            <p:ph type="sldNum" sz="quarter" idx="10"/>
          </p:nvPr>
        </p:nvSpPr>
        <p:spPr/>
        <p:txBody>
          <a:bodyPr/>
          <a:lstStyle/>
          <a:p>
            <a:fld id="{C56C2F57-B257-4FAD-956A-EE5A9F146242}" type="slidenum">
              <a:rPr lang="en-US" smtClean="0"/>
              <a:t>11</a:t>
            </a:fld>
            <a:endParaRPr lang="en-US"/>
          </a:p>
        </p:txBody>
      </p:sp>
    </p:spTree>
    <p:extLst>
      <p:ext uri="{BB962C8B-B14F-4D97-AF65-F5344CB8AC3E}">
        <p14:creationId xmlns:p14="http://schemas.microsoft.com/office/powerpoint/2010/main" val="2169334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If you’re a librarian</a:t>
            </a:r>
            <a:r>
              <a:rPr lang="en-US" dirty="0" smtClean="0"/>
              <a:t>, I encourage you to </a:t>
            </a:r>
            <a:r>
              <a:rPr lang="en-US" b="1" dirty="0" smtClean="0"/>
              <a:t>try</a:t>
            </a:r>
            <a:r>
              <a:rPr lang="en-US" b="1" baseline="0" dirty="0" smtClean="0"/>
              <a:t> the enhanced transfer alerting service </a:t>
            </a:r>
            <a:r>
              <a:rPr lang="en-US" baseline="0" dirty="0" smtClean="0"/>
              <a:t>and contact me with any questions. Please contact Transfer committee members if there are </a:t>
            </a:r>
            <a:r>
              <a:rPr lang="en-US" b="1" baseline="0" dirty="0" smtClean="0"/>
              <a:t>particular publishers you would like to see become compliant</a:t>
            </a:r>
            <a:r>
              <a:rPr lang="en-US" baseline="0" dirty="0" smtClean="0"/>
              <a:t>. </a:t>
            </a:r>
            <a:r>
              <a:rPr lang="en-US" b="1" baseline="0" dirty="0" smtClean="0"/>
              <a:t>Consider including language in your license agreements </a:t>
            </a:r>
            <a:r>
              <a:rPr lang="en-US" baseline="0" dirty="0" smtClean="0"/>
              <a:t>for full-text journals, requiring publishers to agree to adhere to the Code guidelines in transfer situations.</a:t>
            </a:r>
          </a:p>
          <a:p>
            <a:endParaRPr lang="en-US" baseline="0" dirty="0" smtClean="0"/>
          </a:p>
          <a:p>
            <a:r>
              <a:rPr lang="en-US" b="1" baseline="0" dirty="0" smtClean="0"/>
              <a:t>If you’re a publisher </a:t>
            </a:r>
            <a:r>
              <a:rPr lang="en-US" baseline="0" dirty="0" smtClean="0"/>
              <a:t>and already Transfer compliant, </a:t>
            </a:r>
            <a:r>
              <a:rPr lang="en-US" b="1" baseline="0" dirty="0" smtClean="0"/>
              <a:t>please familiarize yourself with the guidelines </a:t>
            </a:r>
            <a:r>
              <a:rPr lang="en-US" baseline="0" dirty="0" smtClean="0"/>
              <a:t>and coordinate with colleagues in transfer situations. If you’re </a:t>
            </a:r>
            <a:r>
              <a:rPr lang="en-US" dirty="0" smtClean="0"/>
              <a:t>interested in becoming Transfer-compliant,</a:t>
            </a:r>
            <a:r>
              <a:rPr lang="en-US" baseline="0" dirty="0" smtClean="0"/>
              <a:t> please feel free to contact one of our standing committee co-chairs for further information.</a:t>
            </a:r>
          </a:p>
          <a:p>
            <a:endParaRPr lang="en-US" baseline="0" dirty="0" smtClean="0"/>
          </a:p>
          <a:p>
            <a:r>
              <a:rPr lang="en-US" b="1" baseline="0" dirty="0" smtClean="0"/>
              <a:t>If you’re a society</a:t>
            </a:r>
            <a:r>
              <a:rPr lang="en-US" baseline="0" dirty="0" smtClean="0"/>
              <a:t> looking to move your content to a different publishing platform or arrangement, please consider selecting a provider who is already Transfer compliant.</a:t>
            </a:r>
            <a:endParaRPr lang="en-US" dirty="0" smtClean="0"/>
          </a:p>
          <a:p>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12</a:t>
            </a:fld>
            <a:endParaRPr lang="en-US"/>
          </a:p>
        </p:txBody>
      </p:sp>
    </p:spTree>
    <p:extLst>
      <p:ext uri="{BB962C8B-B14F-4D97-AF65-F5344CB8AC3E}">
        <p14:creationId xmlns:p14="http://schemas.microsoft.com/office/powerpoint/2010/main" val="2945935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What is Transfer?</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voluntary code for journal publishers containing best practices for transferring and receiving journals.</a:t>
            </a:r>
            <a:r>
              <a:rPr lang="en-US" baseline="0" dirty="0" smtClean="0"/>
              <a:t> The code </a:t>
            </a:r>
            <a:r>
              <a:rPr lang="en-US" dirty="0" smtClean="0"/>
              <a:t>helps publishers to ensure that journal content remains accessible by librarians and readers when there is a transfer between parties, and ensures that the transfer process occurs with minimum disruption. Publishers who register as Transfer-compliant are asked to endorse the Code, and to abide by its principles wherever it is commercially reasonable to do so</a:t>
            </a:r>
            <a:r>
              <a:rPr lang="en-US" dirty="0"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Best practices in the code include: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formalized roles/responsibilities for transferring and receiving publishers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timelines for transfer actions and communications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suggestions for transferring digital content and subscriber lists, guidance on handling identifiers and URLs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use of the Transfer alerting service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advice on existing licensing terms and preservation </a:t>
            </a:r>
            <a:r>
              <a:rPr lang="en-US" baseline="0" dirty="0" smtClean="0"/>
              <a:t>agreements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Currently working under version 3.0,</a:t>
            </a:r>
            <a:r>
              <a:rPr lang="en-US" b="1" baseline="0" dirty="0" smtClean="0"/>
              <a:t> finalized </a:t>
            </a:r>
            <a:r>
              <a:rPr lang="en-US" b="1" baseline="0" dirty="0" smtClean="0"/>
              <a:t>2014/2015. </a:t>
            </a:r>
            <a:r>
              <a:rPr lang="en-US" b="1" dirty="0" smtClean="0"/>
              <a:t>Key changes to Version 3.0</a:t>
            </a:r>
            <a:r>
              <a:rPr lang="en-US"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Introduction of</a:t>
            </a:r>
            <a:r>
              <a:rPr lang="en-US" baseline="0" dirty="0" smtClean="0"/>
              <a:t> </a:t>
            </a:r>
            <a:r>
              <a:rPr lang="en-US" dirty="0" smtClean="0"/>
              <a:t>new subsections dealing with content published ‘ahead of paginated issue’ as well as new</a:t>
            </a:r>
            <a:r>
              <a:rPr lang="en-US" baseline="0" dirty="0" smtClean="0"/>
              <a:t> </a:t>
            </a:r>
            <a:r>
              <a:rPr lang="en-US" dirty="0" smtClean="0"/>
              <a:t>content and data types to keep up with market practices, including online editorial systems,</a:t>
            </a:r>
            <a:r>
              <a:rPr lang="en-US" baseline="0" dirty="0" smtClean="0"/>
              <a:t> </a:t>
            </a:r>
            <a:r>
              <a:rPr lang="en-US" dirty="0" smtClean="0"/>
              <a:t>content in production and publisher-supplied usage data.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Best practices for</a:t>
            </a:r>
            <a:r>
              <a:rPr lang="en-US" baseline="0" dirty="0" smtClean="0"/>
              <a:t> </a:t>
            </a:r>
            <a:r>
              <a:rPr lang="en-US" dirty="0" smtClean="0"/>
              <a:t>dealing with the details of institutions receiving the journal via deeply discounted or ‘big</a:t>
            </a:r>
            <a:r>
              <a:rPr lang="en-US" baseline="0" dirty="0" smtClean="0"/>
              <a:t> </a:t>
            </a:r>
            <a:r>
              <a:rPr lang="en-US" dirty="0" smtClean="0"/>
              <a:t>deal’ collections and readers who have gratis access to journal content.</a:t>
            </a:r>
            <a:r>
              <a:rPr lang="en-US" baseline="0" dirty="0" smtClean="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Changes related to journal URLs included guidelines for transitional URL links or redirects</a:t>
            </a:r>
            <a:r>
              <a:rPr lang="en-US" baseline="0" dirty="0" smtClean="0"/>
              <a:t> </a:t>
            </a:r>
            <a:r>
              <a:rPr lang="en-US" dirty="0" smtClean="0"/>
              <a:t>as well as preferred practice regarding HTTP301 permanent redirects.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Updates were also</a:t>
            </a:r>
            <a:r>
              <a:rPr lang="en-US" baseline="0" dirty="0" smtClean="0"/>
              <a:t> </a:t>
            </a:r>
            <a:r>
              <a:rPr lang="en-US" dirty="0" smtClean="0"/>
              <a:t>made to advise on communication to journals’ e-alert registrants, likely audiences for</a:t>
            </a:r>
            <a:r>
              <a:rPr lang="en-US" baseline="0" dirty="0" smtClean="0"/>
              <a:t> </a:t>
            </a:r>
            <a:r>
              <a:rPr lang="en-US" dirty="0" smtClean="0"/>
              <a:t>communications from receiving publishers (publishers to whom journals are transferring)</a:t>
            </a:r>
            <a:r>
              <a:rPr lang="en-US" baseline="0" dirty="0" smtClean="0"/>
              <a:t> </a:t>
            </a:r>
            <a:r>
              <a:rPr lang="en-US" dirty="0" smtClean="0"/>
              <a:t>and a new subsection highlighting the existence of the Transfer Alerting Service (TAS) – an</a:t>
            </a:r>
            <a:r>
              <a:rPr lang="en-US" baseline="0" dirty="0" smtClean="0"/>
              <a:t> </a:t>
            </a:r>
            <a:r>
              <a:rPr lang="en-US" dirty="0" smtClean="0"/>
              <a:t>‘the Transfer Code</a:t>
            </a:r>
            <a:r>
              <a:rPr lang="en-US" baseline="0" dirty="0" smtClean="0"/>
              <a:t> </a:t>
            </a:r>
            <a:r>
              <a:rPr lang="en-US" dirty="0" smtClean="0"/>
              <a:t>of Practice became a</a:t>
            </a:r>
            <a:r>
              <a:rPr lang="en-US" baseline="0" dirty="0" smtClean="0"/>
              <a:t> </a:t>
            </a:r>
            <a:r>
              <a:rPr lang="en-US" dirty="0" smtClean="0"/>
              <a:t>NISO Recommended</a:t>
            </a:r>
            <a:r>
              <a:rPr lang="en-US" baseline="0" dirty="0" smtClean="0"/>
              <a:t> </a:t>
            </a:r>
            <a:r>
              <a:rPr lang="en-US" dirty="0" smtClean="0"/>
              <a:t>Practice’</a:t>
            </a:r>
            <a:r>
              <a:rPr lang="en-US" baseline="0" dirty="0" smtClean="0"/>
              <a:t>--an</a:t>
            </a:r>
            <a:r>
              <a:rPr lang="en-US" dirty="0" smtClean="0"/>
              <a:t> important benefit provided by Transfer.</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Transfer began as a working group </a:t>
            </a:r>
            <a:r>
              <a:rPr lang="en-US" baseline="0" dirty="0" smtClean="0"/>
              <a:t>set up by UKSG in 2006 to investigate &amp; recommend a standard for journal transfers and was driven by stakeholders in the publishing and library worlds. From 2007-2014, Transfer was a UKSG initiative, but in 2014, Transfer moved under NISO’s umbrella as a recommended practice.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Transfer is governed </a:t>
            </a:r>
            <a:r>
              <a:rPr lang="en-US" dirty="0" smtClean="0"/>
              <a:t>by a standing committee</a:t>
            </a:r>
            <a:r>
              <a:rPr lang="en-US" baseline="0" dirty="0" smtClean="0"/>
              <a:t> which currently includes </a:t>
            </a:r>
            <a:r>
              <a:rPr lang="en-US" dirty="0" smtClean="0"/>
              <a:t>9 publishers, 5 librarians and 7 intermediaries.</a:t>
            </a:r>
            <a:r>
              <a:rPr lang="en-US" baseline="0" dirty="0" smtClean="0"/>
              <a:t> The group is led by two co-chairs, one who is a publisher and one who is a librarian, and meets </a:t>
            </a:r>
            <a:r>
              <a:rPr lang="en-US" dirty="0" smtClean="0"/>
              <a:t>once every two months</a:t>
            </a:r>
            <a:r>
              <a:rPr lang="en-US" dirty="0" smtClean="0"/>
              <a:t>.</a:t>
            </a:r>
            <a:endParaRPr lang="en-US" dirty="0" smtClean="0"/>
          </a:p>
          <a:p>
            <a:r>
              <a:rPr lang="en-US" b="1" dirty="0" smtClean="0"/>
              <a:t>To date, </a:t>
            </a:r>
            <a:r>
              <a:rPr lang="en-US" dirty="0" smtClean="0"/>
              <a:t>the Transfer code of</a:t>
            </a:r>
            <a:r>
              <a:rPr lang="en-US" baseline="0" dirty="0" smtClean="0"/>
              <a:t> practice has more than </a:t>
            </a:r>
            <a:r>
              <a:rPr lang="en-US" dirty="0" smtClean="0"/>
              <a:t>60 endorsing</a:t>
            </a:r>
            <a:r>
              <a:rPr lang="en-US" baseline="0" dirty="0" smtClean="0"/>
              <a:t> publishers, including CUP, Elsevier, NPG, OUP, Springer, T&amp;F, Wiley.</a:t>
            </a:r>
            <a:endParaRPr lang="en-US" dirty="0" smtClean="0"/>
          </a:p>
          <a:p>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2</a:t>
            </a:fld>
            <a:endParaRPr lang="en-US"/>
          </a:p>
        </p:txBody>
      </p:sp>
    </p:spTree>
    <p:extLst>
      <p:ext uri="{BB962C8B-B14F-4D97-AF65-F5344CB8AC3E}">
        <p14:creationId xmlns:p14="http://schemas.microsoft.com/office/powerpoint/2010/main" val="3453570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I’m sure most of you know, </a:t>
            </a:r>
            <a:r>
              <a:rPr lang="en-US" b="1" baseline="0" dirty="0" smtClean="0"/>
              <a:t>j</a:t>
            </a:r>
            <a:r>
              <a:rPr lang="en-US" b="1" dirty="0" smtClean="0"/>
              <a:t>ournals change publishers regularly </a:t>
            </a:r>
            <a:r>
              <a:rPr lang="en-US" dirty="0" smtClean="0"/>
              <a:t>through acquisitions and divestments, among both </a:t>
            </a:r>
            <a:r>
              <a:rPr lang="en-US" baseline="0" dirty="0" smtClean="0"/>
              <a:t>commercial and society publishers</a:t>
            </a:r>
            <a:r>
              <a:rPr lang="en-US" baseline="0" dirty="0" smtClean="0"/>
              <a:t>.</a:t>
            </a:r>
            <a:endParaRPr lang="en-US" dirty="0" smtClean="0"/>
          </a:p>
          <a:p>
            <a:r>
              <a:rPr lang="en-US" dirty="0" smtClean="0"/>
              <a:t>A </a:t>
            </a:r>
            <a:r>
              <a:rPr lang="en-US" b="1" dirty="0" smtClean="0"/>
              <a:t>lack of communication </a:t>
            </a:r>
            <a:r>
              <a:rPr lang="en-US" dirty="0" smtClean="0"/>
              <a:t>during the transfer process can cause disruptions in every aspect of the supply chain.</a:t>
            </a:r>
            <a:r>
              <a:rPr lang="en-US" baseline="0" dirty="0" smtClean="0"/>
              <a:t> Journal transfers affect all the systems we work with, including </a:t>
            </a:r>
            <a:r>
              <a:rPr lang="en-US" dirty="0" smtClean="0"/>
              <a:t>Discovery products,</a:t>
            </a:r>
            <a:r>
              <a:rPr lang="en-US" baseline="0" dirty="0" smtClean="0"/>
              <a:t> </a:t>
            </a:r>
            <a:r>
              <a:rPr lang="en-US" dirty="0" smtClean="0"/>
              <a:t>A to Z software &amp;</a:t>
            </a:r>
            <a:r>
              <a:rPr lang="en-US" baseline="0" dirty="0" smtClean="0"/>
              <a:t> link resolvers, our Subscription vendors, and more</a:t>
            </a:r>
            <a:r>
              <a:rPr lang="en-US" baseline="0" dirty="0" smtClean="0"/>
              <a:t>.</a:t>
            </a:r>
            <a:endParaRPr lang="en-US" baseline="0" dirty="0" smtClean="0"/>
          </a:p>
          <a:p>
            <a:r>
              <a:rPr lang="en-US" baseline="0" dirty="0" smtClean="0"/>
              <a:t>This </a:t>
            </a:r>
            <a:r>
              <a:rPr lang="en-US" b="1" baseline="0" dirty="0" smtClean="0"/>
              <a:t>disruption can ultimately result in loss of library subscription access </a:t>
            </a:r>
            <a:r>
              <a:rPr lang="en-US" baseline="0" dirty="0" smtClean="0"/>
              <a:t>and angry patrons. Many of us are familiar with these disruptions, which usually occur at the beginning of the calendar year, when many transfers take place</a:t>
            </a:r>
            <a:r>
              <a:rPr lang="en-US" baseline="0" dirty="0"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recommendations in Transfer’s code of practice attempt to </a:t>
            </a:r>
            <a:r>
              <a:rPr lang="en-US" b="1" dirty="0" smtClean="0"/>
              <a:t>minimize these disruptions </a:t>
            </a:r>
            <a:r>
              <a:rPr lang="en-US" dirty="0" smtClean="0"/>
              <a:t>and provide a useful framework for encouraging a degree of self regulation on the part of publishers</a:t>
            </a:r>
            <a:r>
              <a:rPr lang="en-US" dirty="0"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Transfer also allows for an </a:t>
            </a:r>
            <a:r>
              <a:rPr lang="en-US" b="1" dirty="0" smtClean="0"/>
              <a:t>ongoing, informal program of education </a:t>
            </a:r>
            <a:r>
              <a:rPr lang="en-US" dirty="0" smtClean="0"/>
              <a:t>to help each of the stakeholders in this supply chain better understand each others’ challenges and priorities.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3</a:t>
            </a:fld>
            <a:endParaRPr lang="en-US"/>
          </a:p>
        </p:txBody>
      </p:sp>
    </p:spTree>
    <p:extLst>
      <p:ext uri="{BB962C8B-B14F-4D97-AF65-F5344CB8AC3E}">
        <p14:creationId xmlns:p14="http://schemas.microsoft.com/office/powerpoint/2010/main" val="862062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Transfer is more than just a </a:t>
            </a:r>
            <a:r>
              <a:rPr lang="en-US" b="1" dirty="0" smtClean="0"/>
              <a:t>standard</a:t>
            </a:r>
            <a:r>
              <a:rPr lang="en-US" dirty="0" smtClean="0"/>
              <a:t>.</a:t>
            </a:r>
            <a:r>
              <a:rPr lang="en-US" baseline="0" dirty="0" smtClean="0"/>
              <a:t> </a:t>
            </a:r>
            <a:r>
              <a:rPr lang="en-US" dirty="0" smtClean="0"/>
              <a:t>For</a:t>
            </a:r>
            <a:r>
              <a:rPr lang="en-US" baseline="0" dirty="0" smtClean="0"/>
              <a:t> </a:t>
            </a:r>
            <a:r>
              <a:rPr lang="en-US" baseline="0" dirty="0" smtClean="0"/>
              <a:t>publishers, the Transfer code of practice can </a:t>
            </a:r>
            <a:r>
              <a:rPr lang="en-US" dirty="0" smtClean="0"/>
              <a:t>provide a useful framework for encouraging consistent internal transfer</a:t>
            </a:r>
            <a:r>
              <a:rPr lang="en-US" baseline="0" dirty="0" smtClean="0"/>
              <a:t> procedures</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Transfer </a:t>
            </a:r>
            <a:r>
              <a:rPr lang="en-US" dirty="0" smtClean="0"/>
              <a:t>also allows for an </a:t>
            </a:r>
            <a:r>
              <a:rPr lang="en-US" b="1" dirty="0" smtClean="0"/>
              <a:t>ongoing, informal program of education </a:t>
            </a:r>
            <a:r>
              <a:rPr lang="en-US" dirty="0" smtClean="0"/>
              <a:t>to help each of the stakeholders in this supply chain better understand each others’ challenges and priorities. Members of the Transfer standing committee regularly</a:t>
            </a:r>
            <a:r>
              <a:rPr lang="en-US" baseline="0" dirty="0" smtClean="0"/>
              <a:t> give conference </a:t>
            </a:r>
            <a:r>
              <a:rPr lang="en-US" dirty="0" smtClean="0"/>
              <a:t>presentations and write articles to promote the use and understanding of the Transfer code and services.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t>
            </a:r>
            <a:r>
              <a:rPr lang="en-US" b="1" baseline="0" dirty="0" smtClean="0"/>
              <a:t>Enhanced Transfer Alerting Service</a:t>
            </a:r>
            <a:r>
              <a:rPr lang="en-US" baseline="0" dirty="0" smtClean="0"/>
              <a:t>, used by both publishers and librarians, eases the disruption of journal transfers by aggregating and disseminating transfer information via one source.</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What’s </a:t>
            </a:r>
            <a:r>
              <a:rPr lang="en-US" b="1" baseline="0" dirty="0" smtClean="0"/>
              <a:t>next for Transfer?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Future development of the TAS, including an application programming interface (API), which has been developed and is currently being tested. </a:t>
            </a: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Also </a:t>
            </a:r>
            <a:r>
              <a:rPr lang="en-US" baseline="0" dirty="0" smtClean="0"/>
              <a:t>working on future funding for TAS. </a:t>
            </a: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Working </a:t>
            </a:r>
            <a:r>
              <a:rPr lang="en-US" baseline="0" dirty="0" smtClean="0"/>
              <a:t>on development of Transfer website to provide more clarity for each stakeholder group. </a:t>
            </a: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Standing </a:t>
            </a:r>
            <a:r>
              <a:rPr lang="en-US" baseline="0" dirty="0" smtClean="0"/>
              <a:t>committee currently looking at code evolution; future considerations include issues related to deferred revenue when journals transfer, as well as issues that arise when titles go open access.</a:t>
            </a:r>
          </a:p>
          <a:p>
            <a:endParaRPr lang="en-US" baseline="0" dirty="0" smtClean="0"/>
          </a:p>
        </p:txBody>
      </p:sp>
      <p:sp>
        <p:nvSpPr>
          <p:cNvPr id="4" name="Slide Number Placeholder 3"/>
          <p:cNvSpPr>
            <a:spLocks noGrp="1"/>
          </p:cNvSpPr>
          <p:nvPr>
            <p:ph type="sldNum" sz="quarter" idx="10"/>
          </p:nvPr>
        </p:nvSpPr>
        <p:spPr/>
        <p:txBody>
          <a:bodyPr/>
          <a:lstStyle/>
          <a:p>
            <a:fld id="{C56C2F57-B257-4FAD-956A-EE5A9F146242}" type="slidenum">
              <a:rPr lang="en-US" smtClean="0"/>
              <a:t>4</a:t>
            </a:fld>
            <a:endParaRPr lang="en-US"/>
          </a:p>
        </p:txBody>
      </p:sp>
    </p:spTree>
    <p:extLst>
      <p:ext uri="{BB962C8B-B14F-4D97-AF65-F5344CB8AC3E}">
        <p14:creationId xmlns:p14="http://schemas.microsoft.com/office/powerpoint/2010/main" val="2986336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Transfer committee co-chair Elizabeth Winter </a:t>
            </a:r>
            <a:r>
              <a:rPr lang="en-US" baseline="0" dirty="0" smtClean="0"/>
              <a:t>recently wrote a great overview article about Transfer published in the UK journal “Insights” and is freely available to read online.</a:t>
            </a:r>
            <a:endParaRPr lang="en-US" baseline="0" dirty="0" smtClean="0"/>
          </a:p>
          <a:p>
            <a:r>
              <a:rPr lang="en-US" sz="1200" b="0" i="0" kern="1200" dirty="0" smtClean="0">
                <a:solidFill>
                  <a:schemeClr val="tx1"/>
                </a:solidFill>
                <a:effectLst/>
                <a:latin typeface="+mn-lt"/>
                <a:ea typeface="+mn-ea"/>
                <a:cs typeface="+mn-cs"/>
              </a:rPr>
              <a:t>The Transfer Code of Practice is a Recommended Practice of the National Information Standards Organization (NISO). It seeks to address the issues that can arise when journals change publishers, and its administration is governed by NISO’s Transfer Standing Committee. This article will discuss Transfer’s progress and prospects, with topics including the initiative’s history, elements of the Recommended Practice, the initiative’s move from UKSG to NISO, recent developments, and benefits to libraries, publishers and scholarly societies. Finally, we will discuss what is next for Transfer. </a:t>
            </a:r>
            <a:endParaRPr lang="en-US" baseline="0" dirty="0" smtClean="0"/>
          </a:p>
        </p:txBody>
      </p:sp>
      <p:sp>
        <p:nvSpPr>
          <p:cNvPr id="4" name="Slide Number Placeholder 3"/>
          <p:cNvSpPr>
            <a:spLocks noGrp="1"/>
          </p:cNvSpPr>
          <p:nvPr>
            <p:ph type="sldNum" sz="quarter" idx="10"/>
          </p:nvPr>
        </p:nvSpPr>
        <p:spPr/>
        <p:txBody>
          <a:bodyPr/>
          <a:lstStyle/>
          <a:p>
            <a:fld id="{C56C2F57-B257-4FAD-956A-EE5A9F146242}" type="slidenum">
              <a:rPr lang="en-US" smtClean="0"/>
              <a:t>5</a:t>
            </a:fld>
            <a:endParaRPr lang="en-US"/>
          </a:p>
        </p:txBody>
      </p:sp>
    </p:spTree>
    <p:extLst>
      <p:ext uri="{BB962C8B-B14F-4D97-AF65-F5344CB8AC3E}">
        <p14:creationId xmlns:p14="http://schemas.microsoft.com/office/powerpoint/2010/main" val="634952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b="1" dirty="0" smtClean="0"/>
              <a:t>enhanced transfer alerting service</a:t>
            </a:r>
            <a:r>
              <a:rPr lang="en-US" baseline="0" dirty="0" smtClean="0"/>
              <a:t> (which we refer to as ETAS) is, at its core, a database.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Transfer compliant publishers submit basic metadata </a:t>
            </a:r>
            <a:r>
              <a:rPr lang="en-US" dirty="0" smtClean="0"/>
              <a:t>about</a:t>
            </a:r>
            <a:r>
              <a:rPr lang="en-US" baseline="0" dirty="0" smtClean="0"/>
              <a:t> transferring journals to </a:t>
            </a:r>
            <a:r>
              <a:rPr lang="en-US" dirty="0" smtClean="0"/>
              <a:t>the Enhanced Transfer</a:t>
            </a:r>
            <a:r>
              <a:rPr lang="en-US" baseline="0" dirty="0" smtClean="0"/>
              <a:t> Alerting Service. Submissions can be done title by title or through a bulk upload process. This metadata is stored in a searchable database and also disseminated via an e-mail listserv or RSS feed.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This slide </a:t>
            </a:r>
            <a:r>
              <a:rPr lang="en-US" sz="1200" dirty="0" smtClean="0"/>
              <a:t>shows </a:t>
            </a:r>
            <a:r>
              <a:rPr lang="en-US" sz="1200" baseline="0" dirty="0" smtClean="0"/>
              <a:t>a </a:t>
            </a:r>
            <a:r>
              <a:rPr lang="en-US" sz="1200" baseline="0" dirty="0" smtClean="0"/>
              <a:t>screenshot of the ETAS home page.</a:t>
            </a:r>
            <a:endParaRPr lang="en-US" sz="1200" dirty="0" smtClean="0"/>
          </a:p>
          <a:p>
            <a:r>
              <a:rPr lang="en-US" sz="1200" b="1" dirty="0" smtClean="0"/>
              <a:t>If you’re a publisher</a:t>
            </a:r>
            <a:r>
              <a:rPr lang="en-US" sz="1200" dirty="0" smtClean="0"/>
              <a:t>, the ETAS site allows you to submit transfers</a:t>
            </a:r>
            <a:r>
              <a:rPr lang="en-US" sz="1200" baseline="0" dirty="0" smtClean="0"/>
              <a:t> via a </a:t>
            </a:r>
            <a:r>
              <a:rPr lang="en-US" sz="1200" dirty="0" smtClean="0"/>
              <a:t>form or through bulk upload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If you’re a librarian</a:t>
            </a:r>
            <a:r>
              <a:rPr lang="en-US" sz="1200" dirty="0" smtClean="0"/>
              <a:t>, the ETAS site allows librarians to search</a:t>
            </a:r>
            <a:r>
              <a:rPr lang="en-US" sz="1200" baseline="0" dirty="0" smtClean="0"/>
              <a:t> or </a:t>
            </a:r>
            <a:r>
              <a:rPr lang="en-US" sz="1200" dirty="0" smtClean="0"/>
              <a:t>browse journal transfers, to subscribe to the ETAS RSS feed or e-mail listserv</a:t>
            </a:r>
            <a:endParaRPr lang="en-US" dirty="0" smtClean="0"/>
          </a:p>
          <a:p>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6</a:t>
            </a:fld>
            <a:endParaRPr lang="en-US"/>
          </a:p>
        </p:txBody>
      </p:sp>
    </p:spTree>
    <p:extLst>
      <p:ext uri="{BB962C8B-B14F-4D97-AF65-F5344CB8AC3E}">
        <p14:creationId xmlns:p14="http://schemas.microsoft.com/office/powerpoint/2010/main" val="4001330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a:t>
            </a:r>
            <a:r>
              <a:rPr lang="en-US" b="1" dirty="0" smtClean="0"/>
              <a:t>typical ETAS</a:t>
            </a:r>
            <a:r>
              <a:rPr lang="en-US" b="1" baseline="0" dirty="0" smtClean="0"/>
              <a:t> entry </a:t>
            </a:r>
            <a:r>
              <a:rPr lang="en-US" baseline="0" dirty="0" smtClean="0"/>
              <a:t>for a journal title that transferred from Oxford University Press to Wiley.</a:t>
            </a:r>
          </a:p>
          <a:p>
            <a:r>
              <a:rPr lang="en-US" baseline="0" dirty="0" smtClean="0"/>
              <a:t>Typical entries include the following information:</a:t>
            </a:r>
          </a:p>
          <a:p>
            <a:r>
              <a:rPr lang="en-US" b="1" baseline="0" dirty="0" smtClean="0"/>
              <a:t>Contact information </a:t>
            </a:r>
            <a:r>
              <a:rPr lang="en-US" baseline="0" dirty="0" smtClean="0"/>
              <a:t>for receiving and transferring publisher and info on Transfer compliance.</a:t>
            </a:r>
          </a:p>
          <a:p>
            <a:r>
              <a:rPr lang="en-US" b="1" baseline="0" dirty="0" smtClean="0"/>
              <a:t>Journal title info</a:t>
            </a:r>
            <a:r>
              <a:rPr lang="en-US" baseline="0" dirty="0" smtClean="0"/>
              <a:t>, including unique identifiers like ISSN and/or DOI</a:t>
            </a:r>
          </a:p>
          <a:p>
            <a:r>
              <a:rPr lang="en-US" b="1" baseline="0" dirty="0" smtClean="0"/>
              <a:t>Transfer details </a:t>
            </a:r>
            <a:r>
              <a:rPr lang="en-US" baseline="0" dirty="0" smtClean="0"/>
              <a:t>including the new URL of the title, the effective date of the transfer, and first volume</a:t>
            </a:r>
          </a:p>
          <a:p>
            <a:r>
              <a:rPr lang="en-US" b="1" baseline="0" dirty="0" smtClean="0"/>
              <a:t>Also includes details </a:t>
            </a:r>
            <a:r>
              <a:rPr lang="en-US" baseline="0" dirty="0" smtClean="0"/>
              <a:t>about perpetual access, including digital preservation agreements in services like LOCKSS and Portico</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7</a:t>
            </a:fld>
            <a:endParaRPr lang="en-US"/>
          </a:p>
        </p:txBody>
      </p:sp>
    </p:spTree>
    <p:extLst>
      <p:ext uri="{BB962C8B-B14F-4D97-AF65-F5344CB8AC3E}">
        <p14:creationId xmlns:p14="http://schemas.microsoft.com/office/powerpoint/2010/main" val="1376908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Submitted ETAS entries </a:t>
            </a:r>
            <a:r>
              <a:rPr lang="en-US" dirty="0" smtClean="0"/>
              <a:t>can be viewed online.</a:t>
            </a:r>
          </a:p>
          <a:p>
            <a:endParaRPr lang="en-US" dirty="0" smtClean="0"/>
          </a:p>
          <a:p>
            <a:r>
              <a:rPr lang="en-US" b="1" dirty="0" smtClean="0"/>
              <a:t>Browsing ETAS</a:t>
            </a:r>
            <a:r>
              <a:rPr lang="en-US" dirty="0" smtClean="0"/>
              <a:t> allows you to see the most recent transfers made.</a:t>
            </a:r>
          </a:p>
          <a:p>
            <a:endParaRPr lang="en-US" dirty="0" smtClean="0"/>
          </a:p>
          <a:p>
            <a:r>
              <a:rPr lang="en-US" b="1" dirty="0" smtClean="0"/>
              <a:t>ETAS online can also be searched </a:t>
            </a:r>
            <a:r>
              <a:rPr lang="en-US" dirty="0" smtClean="0"/>
              <a:t>by keyword (journal title)</a:t>
            </a:r>
            <a:r>
              <a:rPr lang="en-US" baseline="0" dirty="0" smtClean="0"/>
              <a:t> or </a:t>
            </a:r>
            <a:r>
              <a:rPr lang="en-US" dirty="0" smtClean="0"/>
              <a:t>ISSN, and searches can be limited by the effective transfer date.</a:t>
            </a:r>
          </a:p>
          <a:p>
            <a:r>
              <a:rPr lang="en-US" dirty="0" smtClean="0"/>
              <a:t>The</a:t>
            </a:r>
            <a:r>
              <a:rPr lang="en-US" baseline="0" dirty="0" smtClean="0"/>
              <a:t> database current includes transfers made between 2009 and the present.</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8</a:t>
            </a:fld>
            <a:endParaRPr lang="en-US"/>
          </a:p>
        </p:txBody>
      </p:sp>
    </p:spTree>
    <p:extLst>
      <p:ext uri="{BB962C8B-B14F-4D97-AF65-F5344CB8AC3E}">
        <p14:creationId xmlns:p14="http://schemas.microsoft.com/office/powerpoint/2010/main" val="1469771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ETAS also offers an </a:t>
            </a:r>
            <a:r>
              <a:rPr lang="en-US" b="1" dirty="0" smtClean="0"/>
              <a:t>RSS feed</a:t>
            </a:r>
            <a:r>
              <a:rPr lang="en-US" dirty="0" smtClean="0"/>
              <a:t>.</a:t>
            </a:r>
          </a:p>
          <a:p>
            <a:endParaRPr lang="en-US" dirty="0" smtClean="0"/>
          </a:p>
          <a:p>
            <a:r>
              <a:rPr lang="en-US" dirty="0" smtClean="0"/>
              <a:t>By using the ETAS RSS feed, users who prefer not to search the database can have ETAS notifications </a:t>
            </a:r>
            <a:r>
              <a:rPr lang="en-US" b="1" dirty="0" smtClean="0"/>
              <a:t>delivered to the feed reader of their choice</a:t>
            </a:r>
            <a:r>
              <a:rPr lang="en-US" dirty="0" smtClean="0"/>
              <a:t>. </a:t>
            </a:r>
          </a:p>
          <a:p>
            <a:endParaRPr lang="en-US" dirty="0" smtClean="0"/>
          </a:p>
          <a:p>
            <a:r>
              <a:rPr lang="en-US" dirty="0" smtClean="0"/>
              <a:t>Above is an </a:t>
            </a:r>
            <a:r>
              <a:rPr lang="en-US" b="1" dirty="0" smtClean="0"/>
              <a:t>example of what Transfer notifications look like </a:t>
            </a:r>
            <a:r>
              <a:rPr lang="en-US" dirty="0" smtClean="0"/>
              <a:t>when they arrive in my </a:t>
            </a:r>
            <a:r>
              <a:rPr lang="en-US" b="1" dirty="0" err="1" smtClean="0"/>
              <a:t>Feedly</a:t>
            </a:r>
            <a:r>
              <a:rPr lang="en-US" dirty="0" smtClean="0"/>
              <a:t> account. While the RSS feed reader display provides less detailed</a:t>
            </a:r>
            <a:r>
              <a:rPr lang="en-US" baseline="0" dirty="0" smtClean="0"/>
              <a:t> information than the ETAS database entry, it does provide a link back to the ETAS entry.</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9</a:t>
            </a:fld>
            <a:endParaRPr lang="en-US"/>
          </a:p>
        </p:txBody>
      </p:sp>
    </p:spTree>
    <p:extLst>
      <p:ext uri="{BB962C8B-B14F-4D97-AF65-F5344CB8AC3E}">
        <p14:creationId xmlns:p14="http://schemas.microsoft.com/office/powerpoint/2010/main" val="3196694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00B3F0-A9BC-48CE-8EB6-ECE965069900}" type="datetimeFigureOut">
              <a:rPr lang="en-US" smtClean="0"/>
              <a:pPr/>
              <a:t>1/19/2017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652174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4D2318-CE40-42F6-962A-4C6D6CF697DB}" type="datetimeFigureOut">
              <a:rPr lang="en-US" smtClean="0"/>
              <a:t>1/19/2017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46447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476AC1-EB7F-4BEF-90D9-5764B50DAF8A}" type="datetimeFigureOut">
              <a:rPr lang="en-US" smtClean="0"/>
              <a:t>1/19/2017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8480405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20712A-F861-4AB0-A754-4F5A2033CD4B}" type="datetimeFigureOut">
              <a:rPr lang="en-US" smtClean="0"/>
              <a:t>1/19/2017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2500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4507B7-F2DC-4B2C-B14D-58A9766807A2}" type="datetimeFigureOut">
              <a:rPr lang="en-US" smtClean="0"/>
              <a:t>1/19/2017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423019"/>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04A483D-5CB4-4842-8F2F-05D5276ACF63}" type="datetimeFigureOut">
              <a:rPr lang="en-US" smtClean="0"/>
              <a:t>1/19/2017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76678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1CE32E-9DC0-47C8-A657-48F5C3E4A10B}" type="datetimeFigureOut">
              <a:rPr lang="en-US" smtClean="0"/>
              <a:t>1/19/2017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76159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DF5C0D-8C3A-4771-A43D-83937FC700D4}" type="datetimeFigureOut">
              <a:rPr lang="en-US" smtClean="0"/>
              <a:t>1/19/2017</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4058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203D2D6-FCC2-425A-A4A7-8058E8C01CB1}" type="datetimeFigureOut">
              <a:rPr lang="en-US" smtClean="0"/>
              <a:t>1/19/2017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6940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8CF2683-E6E7-4CC3-9EEE-7854DD4F3545}" type="datetimeFigureOut">
              <a:rPr lang="en-US" smtClean="0"/>
              <a:t>1/19/2017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06058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120F81-B39D-4CBB-8BF3-5D6E395D0F72}" type="datetimeFigureOut">
              <a:rPr lang="en-US" smtClean="0"/>
              <a:t>1/19/2017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0777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64B320A-89BA-47B2-A525-92E8D10B06E4}" type="datetimeFigureOut">
              <a:rPr lang="en-US" smtClean="0"/>
              <a:t>1/19/2017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
              </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337213"/>
      </p:ext>
    </p:extLst>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niso.org/workrooms/transfer/"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www.niso.org/workrooms/transfer/transfer_publishers/" TargetMode="External"/><Relationship Id="rId4" Type="http://schemas.openxmlformats.org/officeDocument/2006/relationships/hyperlink" Target="http://www.niso.org/workrooms/transfer/notification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mailto:james.phillpotts@oup.com" TargetMode="External"/><Relationship Id="rId7"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hyperlink" Target="mailto:bazelejw@miamioh.edu" TargetMode="External"/><Relationship Id="rId4" Type="http://schemas.openxmlformats.org/officeDocument/2006/relationships/hyperlink" Target="mailto:Elizabeth.winter@library.gatech.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goo.gl/JiSQH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etas.jusp.mimas.ac.uk/" TargetMode="External"/><Relationship Id="rId4" Type="http://schemas.openxmlformats.org/officeDocument/2006/relationships/hyperlink" Target="http://www.niso.org/workrooms/transfer/papers_pre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doi.org/10.1629/uksg.324"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1859331"/>
            <a:ext cx="10058400" cy="1441807"/>
          </a:xfrm>
        </p:spPr>
        <p:txBody>
          <a:bodyPr/>
          <a:lstStyle/>
          <a:p>
            <a:r>
              <a:rPr lang="en-US" dirty="0" smtClean="0"/>
              <a:t>Code of Practice</a:t>
            </a:r>
            <a:endParaRPr lang="en-US" dirty="0"/>
          </a:p>
        </p:txBody>
      </p:sp>
      <p:sp>
        <p:nvSpPr>
          <p:cNvPr id="3" name="Subtitle 2"/>
          <p:cNvSpPr>
            <a:spLocks noGrp="1"/>
          </p:cNvSpPr>
          <p:nvPr>
            <p:ph type="subTitle" idx="1"/>
          </p:nvPr>
        </p:nvSpPr>
        <p:spPr/>
        <p:txBody>
          <a:bodyPr>
            <a:normAutofit/>
          </a:bodyPr>
          <a:lstStyle/>
          <a:p>
            <a:r>
              <a:rPr lang="en-US" dirty="0" smtClean="0"/>
              <a:t>Jennifer Bazeley </a:t>
            </a:r>
          </a:p>
          <a:p>
            <a:r>
              <a:rPr lang="en-US" dirty="0" smtClean="0"/>
              <a:t>ALA Midwinter 2017</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3175" y="5385520"/>
            <a:ext cx="2028825" cy="88582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7280" y="1093804"/>
            <a:ext cx="7424943" cy="835154"/>
          </a:xfrm>
          <a:prstGeom prst="rect">
            <a:avLst/>
          </a:prstGeom>
        </p:spPr>
      </p:pic>
    </p:spTree>
    <p:extLst>
      <p:ext uri="{BB962C8B-B14F-4D97-AF65-F5344CB8AC3E}">
        <p14:creationId xmlns:p14="http://schemas.microsoft.com/office/powerpoint/2010/main" val="2968243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79" y="574070"/>
            <a:ext cx="10770440" cy="5534629"/>
          </a:xfrm>
          <a:prstGeom prst="rect">
            <a:avLst/>
          </a:prstGeom>
        </p:spPr>
      </p:pic>
    </p:spTree>
    <p:extLst>
      <p:ext uri="{BB962C8B-B14F-4D97-AF65-F5344CB8AC3E}">
        <p14:creationId xmlns:p14="http://schemas.microsoft.com/office/powerpoint/2010/main" val="3325870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6854" y="846320"/>
            <a:ext cx="8761413" cy="728480"/>
          </a:xfrm>
        </p:spPr>
        <p:txBody>
          <a:bodyPr>
            <a:normAutofit/>
          </a:bodyPr>
          <a:lstStyle/>
          <a:p>
            <a:r>
              <a:rPr lang="en-US" dirty="0" smtClean="0"/>
              <a:t>Links</a:t>
            </a:r>
            <a:endParaRPr lang="en-US" dirty="0"/>
          </a:p>
        </p:txBody>
      </p:sp>
      <p:sp>
        <p:nvSpPr>
          <p:cNvPr id="3" name="Content Placeholder 2"/>
          <p:cNvSpPr>
            <a:spLocks noGrp="1"/>
          </p:cNvSpPr>
          <p:nvPr>
            <p:ph idx="1"/>
          </p:nvPr>
        </p:nvSpPr>
        <p:spPr>
          <a:xfrm>
            <a:off x="1116854" y="1951846"/>
            <a:ext cx="10966289" cy="4361143"/>
          </a:xfrm>
        </p:spPr>
        <p:txBody>
          <a:bodyPr>
            <a:normAutofit/>
          </a:bodyPr>
          <a:lstStyle/>
          <a:p>
            <a:r>
              <a:rPr lang="en-US" sz="3400" dirty="0"/>
              <a:t>Transfer at NISO (NISO </a:t>
            </a:r>
            <a:r>
              <a:rPr lang="en-US" sz="3400" dirty="0" smtClean="0"/>
              <a:t>RP-24-2015)</a:t>
            </a:r>
          </a:p>
          <a:p>
            <a:pPr lvl="1"/>
            <a:r>
              <a:rPr lang="en-US" sz="3200" dirty="0" smtClean="0">
                <a:hlinkClick r:id="rId3"/>
              </a:rPr>
              <a:t>http</a:t>
            </a:r>
            <a:r>
              <a:rPr lang="en-US" sz="3200" dirty="0">
                <a:hlinkClick r:id="rId3"/>
              </a:rPr>
              <a:t>://</a:t>
            </a:r>
            <a:r>
              <a:rPr lang="en-US" sz="3200" dirty="0" smtClean="0">
                <a:hlinkClick r:id="rId3"/>
              </a:rPr>
              <a:t>www.niso.org/workrooms/transfer/</a:t>
            </a:r>
            <a:endParaRPr lang="en-US" sz="3200" dirty="0"/>
          </a:p>
          <a:p>
            <a:r>
              <a:rPr lang="en-US" sz="3400" dirty="0" smtClean="0"/>
              <a:t>Transfer Notifications</a:t>
            </a:r>
          </a:p>
          <a:p>
            <a:pPr lvl="1"/>
            <a:r>
              <a:rPr lang="en-US" sz="3200" dirty="0">
                <a:hlinkClick r:id="rId4"/>
              </a:rPr>
              <a:t>http://www.niso.org/workrooms/transfer/notifications</a:t>
            </a:r>
            <a:r>
              <a:rPr lang="en-US" sz="3200" dirty="0" smtClean="0">
                <a:hlinkClick r:id="rId4"/>
              </a:rPr>
              <a:t>/</a:t>
            </a:r>
            <a:endParaRPr lang="en-US" sz="3200" dirty="0" smtClean="0"/>
          </a:p>
          <a:p>
            <a:r>
              <a:rPr lang="en-US" sz="3400" dirty="0" smtClean="0"/>
              <a:t>Transfer-Endorsing Publishers</a:t>
            </a:r>
          </a:p>
          <a:p>
            <a:pPr lvl="1"/>
            <a:r>
              <a:rPr lang="en-US" sz="3200" dirty="0" smtClean="0">
                <a:hlinkClick r:id="rId5"/>
              </a:rPr>
              <a:t>http</a:t>
            </a:r>
            <a:r>
              <a:rPr lang="en-US" sz="3200" dirty="0">
                <a:hlinkClick r:id="rId5"/>
              </a:rPr>
              <a:t>://www.niso.org/workrooms/transfer/transfer_publishers</a:t>
            </a:r>
            <a:r>
              <a:rPr lang="en-US" sz="3200" dirty="0" smtClean="0">
                <a:hlinkClick r:id="rId5"/>
              </a:rPr>
              <a:t>/</a:t>
            </a:r>
            <a:endParaRPr lang="en-US" sz="3200" dirty="0" smtClean="0"/>
          </a:p>
          <a:p>
            <a:endParaRPr lang="en-US" sz="3200" dirty="0"/>
          </a:p>
        </p:txBody>
      </p:sp>
    </p:spTree>
    <p:extLst>
      <p:ext uri="{BB962C8B-B14F-4D97-AF65-F5344CB8AC3E}">
        <p14:creationId xmlns:p14="http://schemas.microsoft.com/office/powerpoint/2010/main" val="2449791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Contacts</a:t>
            </a:r>
            <a:endParaRPr lang="en-US" dirty="0"/>
          </a:p>
        </p:txBody>
      </p:sp>
      <p:sp>
        <p:nvSpPr>
          <p:cNvPr id="5" name="Content Placeholder 4"/>
          <p:cNvSpPr>
            <a:spLocks noGrp="1"/>
          </p:cNvSpPr>
          <p:nvPr>
            <p:ph sz="half" idx="1"/>
          </p:nvPr>
        </p:nvSpPr>
        <p:spPr>
          <a:xfrm>
            <a:off x="6141977" y="1976363"/>
            <a:ext cx="5434149" cy="3122579"/>
          </a:xfrm>
        </p:spPr>
        <p:txBody>
          <a:bodyPr>
            <a:normAutofit/>
          </a:bodyPr>
          <a:lstStyle/>
          <a:p>
            <a:pPr marL="0" indent="0">
              <a:buNone/>
            </a:pPr>
            <a:r>
              <a:rPr lang="en-US" sz="3000" b="1" dirty="0" smtClean="0"/>
              <a:t>Standing Committee Co-Chairs</a:t>
            </a:r>
            <a:endParaRPr lang="en-US" sz="3000" dirty="0" smtClean="0"/>
          </a:p>
          <a:p>
            <a:pPr marL="0" indent="0">
              <a:buNone/>
            </a:pPr>
            <a:r>
              <a:rPr lang="en-US" sz="2800" dirty="0" smtClean="0"/>
              <a:t>James Phillpotts</a:t>
            </a:r>
          </a:p>
          <a:p>
            <a:pPr marL="0" indent="0">
              <a:buNone/>
            </a:pPr>
            <a:r>
              <a:rPr lang="en-US" sz="2800" dirty="0" smtClean="0">
                <a:hlinkClick r:id="rId3"/>
              </a:rPr>
              <a:t>james.phillpotts@oup.com</a:t>
            </a:r>
            <a:endParaRPr lang="en-US" sz="2800" dirty="0" smtClean="0"/>
          </a:p>
          <a:p>
            <a:pPr marL="0" indent="0">
              <a:buNone/>
            </a:pPr>
            <a:r>
              <a:rPr lang="en-US" sz="2800" dirty="0" smtClean="0"/>
              <a:t>Elizabeth Winter</a:t>
            </a:r>
            <a:endParaRPr lang="en-US" sz="2800" dirty="0" smtClean="0">
              <a:hlinkClick r:id="rId4"/>
            </a:endParaRPr>
          </a:p>
          <a:p>
            <a:pPr marL="0" indent="0">
              <a:buNone/>
            </a:pPr>
            <a:r>
              <a:rPr lang="en-US" sz="2800" dirty="0" smtClean="0">
                <a:hlinkClick r:id="rId4"/>
              </a:rPr>
              <a:t>elizabeth.winter@library.gatech.edu</a:t>
            </a:r>
            <a:endParaRPr lang="en-US" sz="2800" dirty="0" smtClean="0"/>
          </a:p>
          <a:p>
            <a:endParaRPr lang="en-US" dirty="0"/>
          </a:p>
        </p:txBody>
      </p:sp>
      <p:sp>
        <p:nvSpPr>
          <p:cNvPr id="6" name="Content Placeholder 5"/>
          <p:cNvSpPr>
            <a:spLocks noGrp="1"/>
          </p:cNvSpPr>
          <p:nvPr>
            <p:ph sz="half" idx="2"/>
          </p:nvPr>
        </p:nvSpPr>
        <p:spPr>
          <a:xfrm>
            <a:off x="1188720" y="1976363"/>
            <a:ext cx="3971109" cy="3013648"/>
          </a:xfrm>
        </p:spPr>
        <p:txBody>
          <a:bodyPr>
            <a:normAutofit/>
          </a:bodyPr>
          <a:lstStyle/>
          <a:p>
            <a:pPr marL="0" indent="0">
              <a:buNone/>
            </a:pPr>
            <a:r>
              <a:rPr lang="en-US" sz="3000" dirty="0" smtClean="0"/>
              <a:t>Jennifer Bazeley</a:t>
            </a:r>
          </a:p>
          <a:p>
            <a:pPr marL="0" indent="0">
              <a:buNone/>
            </a:pPr>
            <a:r>
              <a:rPr lang="en-US" sz="3000" dirty="0" smtClean="0">
                <a:hlinkClick r:id="rId5"/>
              </a:rPr>
              <a:t>bazelejw@miamioh.edu</a:t>
            </a:r>
            <a:endParaRPr lang="en-US" sz="3000" dirty="0" smtClean="0"/>
          </a:p>
          <a:p>
            <a:endParaRPr lang="en-US" sz="2800" dirty="0"/>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2809" y="5507645"/>
            <a:ext cx="4326020" cy="486589"/>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41267" y="5308028"/>
            <a:ext cx="2028825" cy="885825"/>
          </a:xfrm>
          <a:prstGeom prst="rect">
            <a:avLst/>
          </a:prstGeom>
        </p:spPr>
      </p:pic>
    </p:spTree>
    <p:extLst>
      <p:ext uri="{BB962C8B-B14F-4D97-AF65-F5344CB8AC3E}">
        <p14:creationId xmlns:p14="http://schemas.microsoft.com/office/powerpoint/2010/main" val="2279528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Transfer?</a:t>
            </a:r>
            <a:endParaRPr lang="en-US" dirty="0"/>
          </a:p>
        </p:txBody>
      </p:sp>
      <p:sp>
        <p:nvSpPr>
          <p:cNvPr id="3" name="Content Placeholder 2"/>
          <p:cNvSpPr>
            <a:spLocks noGrp="1"/>
          </p:cNvSpPr>
          <p:nvPr>
            <p:ph idx="1"/>
          </p:nvPr>
        </p:nvSpPr>
        <p:spPr>
          <a:xfrm>
            <a:off x="1097280" y="1919513"/>
            <a:ext cx="10650220" cy="4259217"/>
          </a:xfrm>
        </p:spPr>
        <p:txBody>
          <a:bodyPr>
            <a:normAutofit/>
          </a:bodyPr>
          <a:lstStyle/>
          <a:p>
            <a:r>
              <a:rPr lang="en-US" sz="4400" dirty="0" smtClean="0"/>
              <a:t>A voluntary code for journal publishers containing best practices for transferring and receiving journals.</a:t>
            </a:r>
          </a:p>
          <a:p>
            <a:pPr marL="0" indent="0">
              <a:buNone/>
            </a:pPr>
            <a:r>
              <a:rPr lang="en-US" sz="4400" dirty="0" smtClean="0"/>
              <a:t>Governed by a standing committee </a:t>
            </a:r>
            <a:r>
              <a:rPr lang="en-US" sz="4400" dirty="0"/>
              <a:t>of librarians, publishers &amp; other intermediaries</a:t>
            </a:r>
          </a:p>
          <a:p>
            <a:endParaRPr lang="en-US" sz="2400" dirty="0" smtClean="0"/>
          </a:p>
          <a:p>
            <a:endParaRPr lang="en-US" sz="2400" dirty="0"/>
          </a:p>
        </p:txBody>
      </p:sp>
    </p:spTree>
    <p:extLst>
      <p:ext uri="{BB962C8B-B14F-4D97-AF65-F5344CB8AC3E}">
        <p14:creationId xmlns:p14="http://schemas.microsoft.com/office/powerpoint/2010/main" val="3714677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it important?</a:t>
            </a:r>
            <a:endParaRPr lang="en-US" dirty="0"/>
          </a:p>
        </p:txBody>
      </p:sp>
      <p:sp>
        <p:nvSpPr>
          <p:cNvPr id="3" name="Content Placeholder 2"/>
          <p:cNvSpPr>
            <a:spLocks noGrp="1"/>
          </p:cNvSpPr>
          <p:nvPr>
            <p:ph idx="1"/>
          </p:nvPr>
        </p:nvSpPr>
        <p:spPr/>
        <p:txBody>
          <a:bodyPr>
            <a:normAutofit/>
          </a:bodyPr>
          <a:lstStyle/>
          <a:p>
            <a:endParaRPr lang="en-US" sz="2800" dirty="0" smtClean="0"/>
          </a:p>
          <a:p>
            <a:endParaRPr lang="en-US" sz="2400" dirty="0" smtClean="0"/>
          </a:p>
          <a:p>
            <a:endParaRPr lang="en-US" sz="2400" dirty="0"/>
          </a:p>
        </p:txBody>
      </p:sp>
      <p:sp>
        <p:nvSpPr>
          <p:cNvPr id="5" name="Content Placeholder 2"/>
          <p:cNvSpPr txBox="1">
            <a:spLocks/>
          </p:cNvSpPr>
          <p:nvPr/>
        </p:nvSpPr>
        <p:spPr>
          <a:xfrm>
            <a:off x="1097280" y="1868594"/>
            <a:ext cx="10650220" cy="441464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3"/>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3"/>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4000" dirty="0" smtClean="0"/>
              <a:t>Journals change publishers frequently</a:t>
            </a:r>
            <a:endParaRPr lang="en-US" sz="4000" dirty="0"/>
          </a:p>
          <a:p>
            <a:r>
              <a:rPr lang="en-US" sz="4000" dirty="0" smtClean="0"/>
              <a:t>Lack of communication during transfers = disruptions in supply chain</a:t>
            </a:r>
          </a:p>
          <a:p>
            <a:r>
              <a:rPr lang="en-US" sz="4000" dirty="0" smtClean="0"/>
              <a:t>Loss </a:t>
            </a:r>
            <a:r>
              <a:rPr lang="en-US" sz="4000" dirty="0"/>
              <a:t>of library subscription </a:t>
            </a:r>
            <a:r>
              <a:rPr lang="en-US" sz="4000" dirty="0" smtClean="0"/>
              <a:t>access</a:t>
            </a:r>
          </a:p>
        </p:txBody>
      </p:sp>
    </p:spTree>
    <p:extLst>
      <p:ext uri="{BB962C8B-B14F-4D97-AF65-F5344CB8AC3E}">
        <p14:creationId xmlns:p14="http://schemas.microsoft.com/office/powerpoint/2010/main" val="2147429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Transfer offer?</a:t>
            </a:r>
            <a:endParaRPr lang="en-US" dirty="0"/>
          </a:p>
        </p:txBody>
      </p:sp>
      <p:sp>
        <p:nvSpPr>
          <p:cNvPr id="3" name="Content Placeholder 2"/>
          <p:cNvSpPr>
            <a:spLocks noGrp="1"/>
          </p:cNvSpPr>
          <p:nvPr>
            <p:ph idx="1"/>
          </p:nvPr>
        </p:nvSpPr>
        <p:spPr>
          <a:xfrm>
            <a:off x="1097279" y="1958694"/>
            <a:ext cx="10842171" cy="4264306"/>
          </a:xfrm>
        </p:spPr>
        <p:txBody>
          <a:bodyPr>
            <a:normAutofit/>
          </a:bodyPr>
          <a:lstStyle/>
          <a:p>
            <a:r>
              <a:rPr lang="en-US" sz="4000" dirty="0" smtClean="0"/>
              <a:t>Transfer </a:t>
            </a:r>
            <a:r>
              <a:rPr lang="en-US" sz="4000" dirty="0"/>
              <a:t>Code of </a:t>
            </a:r>
            <a:r>
              <a:rPr lang="en-US" sz="4000" dirty="0" smtClean="0"/>
              <a:t>Practice (v. 3)</a:t>
            </a:r>
          </a:p>
          <a:p>
            <a:pPr lvl="1"/>
            <a:r>
              <a:rPr lang="en-US" sz="3600" dirty="0">
                <a:hlinkClick r:id="rId3"/>
              </a:rPr>
              <a:t>http://</a:t>
            </a:r>
            <a:r>
              <a:rPr lang="en-US" sz="3600" dirty="0" smtClean="0">
                <a:hlinkClick r:id="rId3"/>
              </a:rPr>
              <a:t>goo.gl/JiSQHf</a:t>
            </a:r>
            <a:endParaRPr lang="en-US" sz="3600" dirty="0" smtClean="0"/>
          </a:p>
          <a:p>
            <a:r>
              <a:rPr lang="en-US" sz="4000" dirty="0" smtClean="0"/>
              <a:t>Educational </a:t>
            </a:r>
            <a:r>
              <a:rPr lang="en-US" sz="4000" dirty="0"/>
              <a:t>&amp; Support </a:t>
            </a:r>
            <a:r>
              <a:rPr lang="en-US" sz="4000" dirty="0" smtClean="0"/>
              <a:t>Activities</a:t>
            </a:r>
          </a:p>
          <a:p>
            <a:pPr lvl="1"/>
            <a:r>
              <a:rPr lang="en-US" sz="3600" dirty="0">
                <a:hlinkClick r:id="rId4"/>
              </a:rPr>
              <a:t>http://www.niso.org/workrooms/transfer/papers_pres/</a:t>
            </a:r>
            <a:endParaRPr lang="en-US" sz="3600" dirty="0" smtClean="0"/>
          </a:p>
          <a:p>
            <a:r>
              <a:rPr lang="en-US" sz="4000" dirty="0" smtClean="0"/>
              <a:t>Enhanced </a:t>
            </a:r>
            <a:r>
              <a:rPr lang="en-US" sz="4000" dirty="0"/>
              <a:t>Transfer Alerting </a:t>
            </a:r>
            <a:r>
              <a:rPr lang="en-US" sz="4000" dirty="0" smtClean="0"/>
              <a:t>Service</a:t>
            </a:r>
          </a:p>
          <a:p>
            <a:pPr lvl="1"/>
            <a:r>
              <a:rPr lang="en-US" sz="3600" dirty="0">
                <a:hlinkClick r:id="rId5"/>
              </a:rPr>
              <a:t>http://etas.jusp.mimas.ac.uk</a:t>
            </a:r>
            <a:r>
              <a:rPr lang="en-US" sz="3600" dirty="0" smtClean="0">
                <a:hlinkClick r:id="rId5"/>
              </a:rPr>
              <a:t>/</a:t>
            </a:r>
            <a:endParaRPr lang="en-US" sz="3800" dirty="0"/>
          </a:p>
          <a:p>
            <a:pPr lvl="1"/>
            <a:endParaRPr lang="en-US" sz="2200" dirty="0" smtClean="0"/>
          </a:p>
          <a:p>
            <a:endParaRPr lang="en-US" sz="2400" dirty="0" smtClean="0"/>
          </a:p>
          <a:p>
            <a:endParaRPr lang="en-US" sz="2400" dirty="0"/>
          </a:p>
        </p:txBody>
      </p:sp>
    </p:spTree>
    <p:extLst>
      <p:ext uri="{BB962C8B-B14F-4D97-AF65-F5344CB8AC3E}">
        <p14:creationId xmlns:p14="http://schemas.microsoft.com/office/powerpoint/2010/main" val="4072679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About Transfer</a:t>
            </a:r>
            <a:endParaRPr lang="en-US" dirty="0"/>
          </a:p>
        </p:txBody>
      </p:sp>
      <p:sp>
        <p:nvSpPr>
          <p:cNvPr id="3" name="Content Placeholder 2"/>
          <p:cNvSpPr>
            <a:spLocks noGrp="1"/>
          </p:cNvSpPr>
          <p:nvPr>
            <p:ph idx="1"/>
          </p:nvPr>
        </p:nvSpPr>
        <p:spPr>
          <a:xfrm>
            <a:off x="1097279" y="1958694"/>
            <a:ext cx="10842171" cy="2768289"/>
          </a:xfrm>
        </p:spPr>
        <p:txBody>
          <a:bodyPr>
            <a:normAutofit lnSpcReduction="10000"/>
          </a:bodyPr>
          <a:lstStyle/>
          <a:p>
            <a:endParaRPr lang="en-US" sz="2400" dirty="0" smtClean="0"/>
          </a:p>
          <a:p>
            <a:pPr marL="0" indent="0">
              <a:buNone/>
            </a:pPr>
            <a:r>
              <a:rPr lang="en-US" sz="3600" dirty="0" smtClean="0"/>
              <a:t>Winter</a:t>
            </a:r>
            <a:r>
              <a:rPr lang="en-US" sz="3600" dirty="0"/>
              <a:t>, E., (2016). Transfer: progress and prospects. </a:t>
            </a:r>
            <a:r>
              <a:rPr lang="en-US" sz="3600" i="1" dirty="0"/>
              <a:t>Insights</a:t>
            </a:r>
            <a:r>
              <a:rPr lang="en-US" sz="3600" dirty="0"/>
              <a:t>. 29(3), </a:t>
            </a:r>
            <a:r>
              <a:rPr lang="en-US" sz="3600" dirty="0" smtClean="0"/>
              <a:t>p.280–286</a:t>
            </a:r>
            <a:r>
              <a:rPr lang="en-US" sz="3600" dirty="0"/>
              <a:t>. </a:t>
            </a:r>
            <a:endParaRPr lang="en-US" sz="3600" dirty="0" smtClean="0"/>
          </a:p>
          <a:p>
            <a:pPr marL="0" indent="0">
              <a:buNone/>
            </a:pPr>
            <a:endParaRPr lang="en-US" sz="3600" dirty="0" smtClean="0"/>
          </a:p>
          <a:p>
            <a:pPr marL="0" indent="0">
              <a:buNone/>
            </a:pPr>
            <a:r>
              <a:rPr lang="en-US" sz="3600" dirty="0" smtClean="0"/>
              <a:t>DOI</a:t>
            </a:r>
            <a:r>
              <a:rPr lang="en-US" sz="3600" dirty="0"/>
              <a:t>: </a:t>
            </a:r>
            <a:r>
              <a:rPr lang="en-US" sz="3600" dirty="0">
                <a:hlinkClick r:id="rId3"/>
              </a:rPr>
              <a:t>http://</a:t>
            </a:r>
            <a:r>
              <a:rPr lang="en-US" sz="3600" dirty="0" smtClean="0">
                <a:hlinkClick r:id="rId3"/>
              </a:rPr>
              <a:t>doi.org/10.1629/uksg.324</a:t>
            </a:r>
            <a:endParaRPr lang="en-US" sz="3600" dirty="0" smtClean="0"/>
          </a:p>
          <a:p>
            <a:pPr marL="0" indent="0">
              <a:buNone/>
            </a:pPr>
            <a:endParaRPr lang="en-US" sz="3600" dirty="0"/>
          </a:p>
        </p:txBody>
      </p:sp>
    </p:spTree>
    <p:extLst>
      <p:ext uri="{BB962C8B-B14F-4D97-AF65-F5344CB8AC3E}">
        <p14:creationId xmlns:p14="http://schemas.microsoft.com/office/powerpoint/2010/main" val="1800083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Enhanced Transfer Alerting Service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5970" y="1858309"/>
            <a:ext cx="7981020" cy="4385737"/>
          </a:xfrm>
          <a:prstGeom prst="rect">
            <a:avLst/>
          </a:prstGeom>
        </p:spPr>
      </p:pic>
    </p:spTree>
    <p:extLst>
      <p:ext uri="{BB962C8B-B14F-4D97-AF65-F5344CB8AC3E}">
        <p14:creationId xmlns:p14="http://schemas.microsoft.com/office/powerpoint/2010/main" val="889715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2933" y="0"/>
            <a:ext cx="5160138" cy="6724394"/>
          </a:xfrm>
          <a:prstGeom prst="rect">
            <a:avLst/>
          </a:prstGeom>
        </p:spPr>
      </p:pic>
      <p:sp>
        <p:nvSpPr>
          <p:cNvPr id="2" name="Right Arrow 1"/>
          <p:cNvSpPr/>
          <p:nvPr/>
        </p:nvSpPr>
        <p:spPr>
          <a:xfrm>
            <a:off x="1603067" y="26070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a:off x="1603067" y="146766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a:off x="1603067" y="267462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1603067" y="445576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1603067" y="565879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2829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6367" y="228599"/>
            <a:ext cx="8326429" cy="6299201"/>
          </a:xfrm>
          <a:prstGeom prst="rect">
            <a:avLst/>
          </a:prstGeom>
        </p:spPr>
      </p:pic>
    </p:spTree>
    <p:extLst>
      <p:ext uri="{BB962C8B-B14F-4D97-AF65-F5344CB8AC3E}">
        <p14:creationId xmlns:p14="http://schemas.microsoft.com/office/powerpoint/2010/main" val="1704976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149" y="381000"/>
            <a:ext cx="10183955" cy="5854700"/>
          </a:xfrm>
          <a:prstGeom prst="rect">
            <a:avLst/>
          </a:prstGeom>
        </p:spPr>
      </p:pic>
    </p:spTree>
    <p:extLst>
      <p:ext uri="{BB962C8B-B14F-4D97-AF65-F5344CB8AC3E}">
        <p14:creationId xmlns:p14="http://schemas.microsoft.com/office/powerpoint/2010/main" val="343567419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389</TotalTime>
  <Words>1835</Words>
  <Application>Microsoft Office PowerPoint</Application>
  <PresentationFormat>Widescreen</PresentationFormat>
  <Paragraphs>123</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Retrospect</vt:lpstr>
      <vt:lpstr>Code of Practice</vt:lpstr>
      <vt:lpstr>What is Transfer?</vt:lpstr>
      <vt:lpstr>Why is it important?</vt:lpstr>
      <vt:lpstr>What does Transfer offer?</vt:lpstr>
      <vt:lpstr>Read About Transfer</vt:lpstr>
      <vt:lpstr>Enhanced Transfer Alerting Service</vt:lpstr>
      <vt:lpstr>PowerPoint Presentation</vt:lpstr>
      <vt:lpstr>PowerPoint Presentation</vt:lpstr>
      <vt:lpstr>PowerPoint Presentation</vt:lpstr>
      <vt:lpstr>PowerPoint Presentation</vt:lpstr>
      <vt:lpstr>Links</vt:lpstr>
      <vt:lpstr>Contacts</vt:lpstr>
    </vt:vector>
  </TitlesOfParts>
  <Company>Miami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Transfer</dc:title>
  <dc:creator>Bazeley, Jennifer Ms.</dc:creator>
  <cp:lastModifiedBy>Bazeley, Jennifer Ms.</cp:lastModifiedBy>
  <cp:revision>49</cp:revision>
  <dcterms:created xsi:type="dcterms:W3CDTF">2015-02-18T20:17:37Z</dcterms:created>
  <dcterms:modified xsi:type="dcterms:W3CDTF">2017-01-19T21:10:56Z</dcterms:modified>
</cp:coreProperties>
</file>