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80" r:id="rId4"/>
    <p:sldId id="283" r:id="rId5"/>
    <p:sldId id="281" r:id="rId6"/>
    <p:sldId id="258" r:id="rId7"/>
    <p:sldId id="268" r:id="rId8"/>
    <p:sldId id="269" r:id="rId9"/>
    <p:sldId id="262" r:id="rId10"/>
    <p:sldId id="270" r:id="rId11"/>
    <p:sldId id="271" r:id="rId12"/>
    <p:sldId id="272" r:id="rId13"/>
    <p:sldId id="273" r:id="rId14"/>
    <p:sldId id="274" r:id="rId15"/>
    <p:sldId id="277" r:id="rId16"/>
    <p:sldId id="276" r:id="rId17"/>
    <p:sldId id="278" r:id="rId18"/>
    <p:sldId id="263" r:id="rId19"/>
    <p:sldId id="279" r:id="rId20"/>
    <p:sldId id="265" r:id="rId21"/>
    <p:sldId id="266" r:id="rId22"/>
    <p:sldId id="282"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4660"/>
  </p:normalViewPr>
  <p:slideViewPr>
    <p:cSldViewPr snapToGrid="0">
      <p:cViewPr varScale="1">
        <p:scale>
          <a:sx n="70" d="100"/>
          <a:sy n="70" d="100"/>
        </p:scale>
        <p:origin x="68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3020489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418627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118949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79071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181950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4"/>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37920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6"/>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3322525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2"/>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1127603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189979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339584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52E9922A-1A35-4D59-A764-00E300D237B6}" type="datetimeFigureOut">
              <a:rPr lang="zh-CN" altLang="en-US" smtClean="0"/>
              <a:t>2017/4/25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3481401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E9922A-1A35-4D59-A764-00E300D237B6}" type="datetimeFigureOut">
              <a:rPr lang="zh-CN" altLang="en-US" smtClean="0"/>
              <a:t>2017/4/25</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51ABF1-D8E0-4914-9092-DE3E1AB97A1D}" type="slidenum">
              <a:rPr lang="zh-CN" altLang="en-US" smtClean="0"/>
              <a:t>‹#›</a:t>
            </a:fld>
            <a:endParaRPr lang="zh-CN" altLang="en-US"/>
          </a:p>
        </p:txBody>
      </p:sp>
    </p:spTree>
    <p:extLst>
      <p:ext uri="{BB962C8B-B14F-4D97-AF65-F5344CB8AC3E}">
        <p14:creationId xmlns:p14="http://schemas.microsoft.com/office/powerpoint/2010/main" val="132719774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4.png"/><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6.png"/><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9.emf"/><Relationship Id="rId5" Type="http://schemas.openxmlformats.org/officeDocument/2006/relationships/oleObject" Target="../embeddings/oleObject14.bin"/><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2.png"/><Relationship Id="rId4" Type="http://schemas.openxmlformats.org/officeDocument/2006/relationships/image" Target="../media/image21.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4.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5.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faculty.elmira.edu/cstilts/organic/Porphyrin%20Synthesis.pdf" TargetMode="External"/><Relationship Id="rId2" Type="http://schemas.openxmlformats.org/officeDocument/2006/relationships/hyperlink" Target="https://etd.ohiolink.edu/" TargetMode="External"/><Relationship Id="rId1" Type="http://schemas.openxmlformats.org/officeDocument/2006/relationships/slideLayout" Target="../slideLayouts/slideLayout2.xml"/><Relationship Id="rId4" Type="http://schemas.openxmlformats.org/officeDocument/2006/relationships/hyperlink" Target="http://www.spq.pt/magazines/RPQ/318/article/1511/pdf"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oleObject" Target="../embeddings/oleObject1.bin"/><Relationship Id="rId7" Type="http://schemas.openxmlformats.org/officeDocument/2006/relationships/hyperlink" Target="https://en.wikipedia.org/wiki/Chlorophyll#/media/File:Chlorophyll_c1.svg"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hyperlink" Target="http://creationwiki.org/pool/images/e/ef/Heme.png" TargetMode="External"/><Relationship Id="rId5" Type="http://schemas.openxmlformats.org/officeDocument/2006/relationships/image" Target="../media/image2.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hyperlink" Target="https://www.researchgate.net/figure/24426479_fig2_Figure-2-Typical-UV-Visible-absorption-spectrum-of-a-porphyrin"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emf"/><Relationship Id="rId5" Type="http://schemas.openxmlformats.org/officeDocument/2006/relationships/oleObject" Target="../embeddings/oleObject6.bin"/><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emf"/><Relationship Id="rId5" Type="http://schemas.openxmlformats.org/officeDocument/2006/relationships/oleObject" Target="../embeddings/oleObject9.bin"/><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b="1" dirty="0">
                <a:solidFill>
                  <a:srgbClr val="FF0000"/>
                </a:solidFill>
              </a:rPr>
              <a:t>SYNTHESIS OF </a:t>
            </a:r>
            <a:r>
              <a:rPr lang="el-GR" altLang="zh-CN" b="1" dirty="0">
                <a:solidFill>
                  <a:srgbClr val="FF0000"/>
                </a:solidFill>
              </a:rPr>
              <a:t>π-</a:t>
            </a:r>
            <a:r>
              <a:rPr lang="en-US" altLang="zh-CN" b="1" dirty="0">
                <a:solidFill>
                  <a:srgbClr val="FF0000"/>
                </a:solidFill>
              </a:rPr>
              <a:t>EXTENDED TETRAPHENYLPORPHYRINS</a:t>
            </a:r>
            <a:endParaRPr lang="zh-CN" altLang="en-US" b="1" dirty="0">
              <a:solidFill>
                <a:srgbClr val="FF0000"/>
              </a:solidFill>
            </a:endParaRPr>
          </a:p>
        </p:txBody>
      </p:sp>
      <p:sp>
        <p:nvSpPr>
          <p:cNvPr id="3" name="Subtitle 2"/>
          <p:cNvSpPr>
            <a:spLocks noGrp="1"/>
          </p:cNvSpPr>
          <p:nvPr>
            <p:ph type="subTitle" idx="1"/>
          </p:nvPr>
        </p:nvSpPr>
        <p:spPr/>
        <p:txBody>
          <a:bodyPr>
            <a:normAutofit/>
          </a:bodyPr>
          <a:lstStyle/>
          <a:p>
            <a:r>
              <a:rPr lang="en-US" altLang="zh-CN" sz="2800" i="1" dirty="0" smtClean="0">
                <a:solidFill>
                  <a:srgbClr val="002060"/>
                </a:solidFill>
              </a:rPr>
              <a:t>By: Frank Wang</a:t>
            </a:r>
          </a:p>
          <a:p>
            <a:r>
              <a:rPr lang="en-US" altLang="zh-CN" sz="2800" i="1" dirty="0" smtClean="0">
                <a:solidFill>
                  <a:srgbClr val="002060"/>
                </a:solidFill>
              </a:rPr>
              <a:t>Student Mentor: </a:t>
            </a:r>
            <a:r>
              <a:rPr lang="en-US" altLang="zh-CN" sz="2800" i="1" dirty="0" err="1" smtClean="0">
                <a:solidFill>
                  <a:srgbClr val="002060"/>
                </a:solidFill>
              </a:rPr>
              <a:t>Abdulah</a:t>
            </a:r>
            <a:r>
              <a:rPr lang="en-US" altLang="zh-CN" sz="2800" i="1" dirty="0" smtClean="0">
                <a:solidFill>
                  <a:srgbClr val="002060"/>
                </a:solidFill>
              </a:rPr>
              <a:t> Bilal </a:t>
            </a:r>
            <a:r>
              <a:rPr lang="en-US" altLang="zh-CN" sz="2800" i="1" dirty="0" err="1" smtClean="0">
                <a:solidFill>
                  <a:srgbClr val="002060"/>
                </a:solidFill>
              </a:rPr>
              <a:t>Altundas</a:t>
            </a:r>
            <a:endParaRPr lang="en-US" altLang="zh-CN" sz="2800" i="1" dirty="0" smtClean="0">
              <a:solidFill>
                <a:srgbClr val="002060"/>
              </a:solidFill>
            </a:endParaRPr>
          </a:p>
          <a:p>
            <a:r>
              <a:rPr lang="en-US" altLang="zh-CN" sz="2800" i="1" dirty="0" smtClean="0">
                <a:solidFill>
                  <a:srgbClr val="002060"/>
                </a:solidFill>
              </a:rPr>
              <a:t>Faculty Mentor: Hong Wang</a:t>
            </a:r>
            <a:endParaRPr lang="zh-CN" altLang="en-US" sz="2800" i="1" dirty="0">
              <a:solidFill>
                <a:srgbClr val="002060"/>
              </a:solidFill>
            </a:endParaRPr>
          </a:p>
        </p:txBody>
      </p:sp>
    </p:spTree>
    <p:extLst>
      <p:ext uri="{BB962C8B-B14F-4D97-AF65-F5344CB8AC3E}">
        <p14:creationId xmlns:p14="http://schemas.microsoft.com/office/powerpoint/2010/main" val="1648534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Synthesis of </a:t>
            </a:r>
            <a:r>
              <a:rPr lang="en-US" altLang="zh-CN" dirty="0" smtClean="0"/>
              <a:t>IPP</a:t>
            </a:r>
            <a:endParaRPr lang="zh-CN"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67456846"/>
              </p:ext>
            </p:extLst>
          </p:nvPr>
        </p:nvGraphicFramePr>
        <p:xfrm>
          <a:off x="838200" y="1690688"/>
          <a:ext cx="8966982" cy="3765604"/>
        </p:xfrm>
        <a:graphic>
          <a:graphicData uri="http://schemas.openxmlformats.org/presentationml/2006/ole">
            <mc:AlternateContent xmlns:mc="http://schemas.openxmlformats.org/markup-compatibility/2006">
              <mc:Choice xmlns:v="urn:schemas-microsoft-com:vml" Requires="v">
                <p:oleObj spid="_x0000_s5145" name="CS ChemDraw Drawing" r:id="rId3" imgW="6464348" imgH="2715342" progId="ChemDraw.Document.6.0">
                  <p:embed/>
                </p:oleObj>
              </mc:Choice>
              <mc:Fallback>
                <p:oleObj name="CS ChemDraw Drawing" r:id="rId3" imgW="6464348" imgH="2715342" progId="ChemDraw.Document.6.0">
                  <p:embed/>
                  <p:pic>
                    <p:nvPicPr>
                      <p:cNvPr id="0" name=""/>
                      <p:cNvPicPr/>
                      <p:nvPr/>
                    </p:nvPicPr>
                    <p:blipFill>
                      <a:blip r:embed="rId4"/>
                      <a:stretch>
                        <a:fillRect/>
                      </a:stretch>
                    </p:blipFill>
                    <p:spPr>
                      <a:xfrm>
                        <a:off x="838200" y="1690688"/>
                        <a:ext cx="8966982" cy="3765604"/>
                      </a:xfrm>
                      <a:prstGeom prst="rect">
                        <a:avLst/>
                      </a:prstGeom>
                    </p:spPr>
                  </p:pic>
                </p:oleObj>
              </mc:Fallback>
            </mc:AlternateContent>
          </a:graphicData>
        </a:graphic>
      </p:graphicFrame>
      <p:sp>
        <p:nvSpPr>
          <p:cNvPr id="5" name="TextBox 4"/>
          <p:cNvSpPr txBox="1"/>
          <p:nvPr/>
        </p:nvSpPr>
        <p:spPr>
          <a:xfrm>
            <a:off x="4318243" y="5456292"/>
            <a:ext cx="2006896" cy="1200329"/>
          </a:xfrm>
          <a:prstGeom prst="rect">
            <a:avLst/>
          </a:prstGeom>
          <a:noFill/>
        </p:spPr>
        <p:txBody>
          <a:bodyPr wrap="none" rtlCol="0">
            <a:spAutoFit/>
          </a:bodyPr>
          <a:lstStyle/>
          <a:p>
            <a:pPr marL="285750" indent="-285750">
              <a:buFont typeface="Arial" panose="020B0604020202020204" pitchFamily="34" charset="0"/>
              <a:buChar char="•"/>
            </a:pPr>
            <a:r>
              <a:rPr lang="en-US" altLang="zh-CN" dirty="0" smtClean="0"/>
              <a:t>Yield:</a:t>
            </a:r>
            <a:r>
              <a:rPr lang="zh-CN" altLang="en-US" dirty="0" smtClean="0"/>
              <a:t> </a:t>
            </a:r>
            <a:r>
              <a:rPr lang="en-US" altLang="zh-CN" dirty="0" smtClean="0"/>
              <a:t>~45g</a:t>
            </a:r>
          </a:p>
          <a:p>
            <a:pPr marL="285750" indent="-285750">
              <a:buFont typeface="Arial" panose="020B0604020202020204" pitchFamily="34" charset="0"/>
              <a:buChar char="•"/>
            </a:pPr>
            <a:r>
              <a:rPr lang="en-US" altLang="zh-CN" dirty="0" smtClean="0"/>
              <a:t>% Yield: 20~30%</a:t>
            </a:r>
          </a:p>
          <a:p>
            <a:pPr marL="285750" indent="-285750">
              <a:buFont typeface="Arial" panose="020B0604020202020204" pitchFamily="34" charset="0"/>
              <a:buChar char="•"/>
            </a:pPr>
            <a:endParaRPr lang="en-US" altLang="zh-CN" dirty="0" smtClean="0"/>
          </a:p>
          <a:p>
            <a:pPr marL="285750" indent="-285750">
              <a:buFont typeface="Arial" panose="020B0604020202020204" pitchFamily="34" charset="0"/>
              <a:buChar char="•"/>
            </a:pPr>
            <a:endParaRPr lang="zh-CN" altLang="en-US"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7116" y="0"/>
            <a:ext cx="9817769" cy="6858000"/>
          </a:xfrm>
          <a:prstGeom prst="rect">
            <a:avLst/>
          </a:prstGeom>
        </p:spPr>
      </p:pic>
    </p:spTree>
    <p:extLst>
      <p:ext uri="{BB962C8B-B14F-4D97-AF65-F5344CB8AC3E}">
        <p14:creationId xmlns:p14="http://schemas.microsoft.com/office/powerpoint/2010/main" val="196325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Synthesis of T</a:t>
            </a:r>
            <a:r>
              <a:rPr lang="en-US" altLang="zh-CN" dirty="0" smtClean="0"/>
              <a:t>PP</a:t>
            </a:r>
            <a:endParaRPr lang="zh-CN" alt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770412555"/>
              </p:ext>
            </p:extLst>
          </p:nvPr>
        </p:nvGraphicFramePr>
        <p:xfrm>
          <a:off x="838200" y="1690688"/>
          <a:ext cx="9310286" cy="3423047"/>
        </p:xfrm>
        <a:graphic>
          <a:graphicData uri="http://schemas.openxmlformats.org/presentationml/2006/ole">
            <mc:AlternateContent xmlns:mc="http://schemas.openxmlformats.org/markup-compatibility/2006">
              <mc:Choice xmlns:v="urn:schemas-microsoft-com:vml" Requires="v">
                <p:oleObj spid="_x0000_s6170" name="CS ChemDraw Drawing" r:id="rId3" imgW="5842536" imgH="2147182" progId="ChemDraw.Document.6.0">
                  <p:embed/>
                </p:oleObj>
              </mc:Choice>
              <mc:Fallback>
                <p:oleObj name="CS ChemDraw Drawing" r:id="rId3" imgW="5842536" imgH="2147182" progId="ChemDraw.Document.6.0">
                  <p:embed/>
                  <p:pic>
                    <p:nvPicPr>
                      <p:cNvPr id="0" name=""/>
                      <p:cNvPicPr/>
                      <p:nvPr/>
                    </p:nvPicPr>
                    <p:blipFill>
                      <a:blip r:embed="rId4"/>
                      <a:stretch>
                        <a:fillRect/>
                      </a:stretch>
                    </p:blipFill>
                    <p:spPr>
                      <a:xfrm>
                        <a:off x="838200" y="1690688"/>
                        <a:ext cx="9310286" cy="3423047"/>
                      </a:xfrm>
                      <a:prstGeom prst="rect">
                        <a:avLst/>
                      </a:prstGeom>
                    </p:spPr>
                  </p:pic>
                </p:oleObj>
              </mc:Fallback>
            </mc:AlternateContent>
          </a:graphicData>
        </a:graphic>
      </p:graphicFrame>
      <p:sp>
        <p:nvSpPr>
          <p:cNvPr id="5" name="TextBox 4"/>
          <p:cNvSpPr txBox="1"/>
          <p:nvPr/>
        </p:nvSpPr>
        <p:spPr>
          <a:xfrm>
            <a:off x="4606914" y="5113735"/>
            <a:ext cx="1772858" cy="1200329"/>
          </a:xfrm>
          <a:prstGeom prst="rect">
            <a:avLst/>
          </a:prstGeom>
          <a:noFill/>
        </p:spPr>
        <p:txBody>
          <a:bodyPr wrap="none" rtlCol="0">
            <a:spAutoFit/>
          </a:bodyPr>
          <a:lstStyle/>
          <a:p>
            <a:pPr marL="285750" indent="-285750">
              <a:buFont typeface="Arial" panose="020B0604020202020204" pitchFamily="34" charset="0"/>
              <a:buChar char="•"/>
            </a:pPr>
            <a:r>
              <a:rPr lang="en-US" altLang="zh-CN" dirty="0" smtClean="0"/>
              <a:t>Yield:</a:t>
            </a:r>
            <a:r>
              <a:rPr lang="zh-CN" altLang="en-US" dirty="0" smtClean="0"/>
              <a:t> </a:t>
            </a:r>
            <a:r>
              <a:rPr lang="en-US" altLang="zh-CN" dirty="0"/>
              <a:t>~</a:t>
            </a:r>
            <a:r>
              <a:rPr lang="en-US" altLang="zh-CN" dirty="0" smtClean="0"/>
              <a:t>4.5g</a:t>
            </a:r>
          </a:p>
          <a:p>
            <a:pPr marL="285750" indent="-285750">
              <a:buFont typeface="Arial" panose="020B0604020202020204" pitchFamily="34" charset="0"/>
              <a:buChar char="•"/>
            </a:pPr>
            <a:r>
              <a:rPr lang="en-US" altLang="zh-CN" dirty="0" smtClean="0"/>
              <a:t>% Yield: ~30%</a:t>
            </a:r>
          </a:p>
          <a:p>
            <a:pPr marL="285750" indent="-285750">
              <a:buFont typeface="Arial" panose="020B0604020202020204" pitchFamily="34" charset="0"/>
              <a:buChar char="•"/>
            </a:pPr>
            <a:endParaRPr lang="en-US" altLang="zh-CN" dirty="0" smtClean="0"/>
          </a:p>
          <a:p>
            <a:pPr marL="285750" indent="-285750">
              <a:buFont typeface="Arial" panose="020B0604020202020204" pitchFamily="34" charset="0"/>
              <a:buChar char="•"/>
            </a:pPr>
            <a:endParaRPr lang="zh-CN" altLang="en-US"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8365" y="77711"/>
            <a:ext cx="9595271" cy="6702579"/>
          </a:xfrm>
          <a:prstGeom prst="rect">
            <a:avLst/>
          </a:prstGeom>
        </p:spPr>
      </p:pic>
    </p:spTree>
    <p:extLst>
      <p:ext uri="{BB962C8B-B14F-4D97-AF65-F5344CB8AC3E}">
        <p14:creationId xmlns:p14="http://schemas.microsoft.com/office/powerpoint/2010/main" val="45247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Bromination</a:t>
            </a:r>
            <a:r>
              <a:rPr lang="en-US" altLang="zh-CN" dirty="0"/>
              <a:t> of </a:t>
            </a:r>
            <a:r>
              <a:rPr lang="en-US" altLang="zh-CN" dirty="0" smtClean="0"/>
              <a:t>TPP (</a:t>
            </a:r>
            <a:r>
              <a:rPr lang="en-US" altLang="zh-CN" dirty="0" err="1" smtClean="0"/>
              <a:t>Dibromo</a:t>
            </a:r>
            <a:r>
              <a:rPr lang="en-US" altLang="zh-CN" dirty="0" smtClean="0"/>
              <a:t>)</a:t>
            </a:r>
            <a:endParaRPr lang="zh-CN"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461989656"/>
              </p:ext>
            </p:extLst>
          </p:nvPr>
        </p:nvGraphicFramePr>
        <p:xfrm>
          <a:off x="838200" y="1690688"/>
          <a:ext cx="9233848" cy="2171158"/>
        </p:xfrm>
        <a:graphic>
          <a:graphicData uri="http://schemas.openxmlformats.org/presentationml/2006/ole">
            <mc:AlternateContent xmlns:mc="http://schemas.openxmlformats.org/markup-compatibility/2006">
              <mc:Choice xmlns:v="urn:schemas-microsoft-com:vml" Requires="v">
                <p:oleObj spid="_x0000_s7191" name="CS ChemDraw Drawing" r:id="rId3" imgW="9128229" imgH="2146803" progId="ChemDraw.Document.6.0">
                  <p:embed/>
                </p:oleObj>
              </mc:Choice>
              <mc:Fallback>
                <p:oleObj name="CS ChemDraw Drawing" r:id="rId3" imgW="9128229" imgH="2146803" progId="ChemDraw.Document.6.0">
                  <p:embed/>
                  <p:pic>
                    <p:nvPicPr>
                      <p:cNvPr id="0" name=""/>
                      <p:cNvPicPr/>
                      <p:nvPr/>
                    </p:nvPicPr>
                    <p:blipFill>
                      <a:blip r:embed="rId4"/>
                      <a:stretch>
                        <a:fillRect/>
                      </a:stretch>
                    </p:blipFill>
                    <p:spPr>
                      <a:xfrm>
                        <a:off x="838200" y="1690688"/>
                        <a:ext cx="9233848" cy="2171158"/>
                      </a:xfrm>
                      <a:prstGeom prst="rect">
                        <a:avLst/>
                      </a:prstGeom>
                    </p:spPr>
                  </p:pic>
                </p:oleObj>
              </mc:Fallback>
            </mc:AlternateContent>
          </a:graphicData>
        </a:graphic>
      </p:graphicFrame>
      <p:sp>
        <p:nvSpPr>
          <p:cNvPr id="5" name="TextBox 4"/>
          <p:cNvSpPr txBox="1"/>
          <p:nvPr/>
        </p:nvSpPr>
        <p:spPr>
          <a:xfrm>
            <a:off x="5063320" y="3861846"/>
            <a:ext cx="1555426" cy="369332"/>
          </a:xfrm>
          <a:prstGeom prst="rect">
            <a:avLst/>
          </a:prstGeom>
          <a:noFill/>
        </p:spPr>
        <p:txBody>
          <a:bodyPr wrap="none" rtlCol="0">
            <a:spAutoFit/>
          </a:bodyPr>
          <a:lstStyle/>
          <a:p>
            <a:r>
              <a:rPr lang="en-US" altLang="zh-CN" dirty="0" err="1" smtClean="0"/>
              <a:t>Bacterochlorin</a:t>
            </a:r>
            <a:endParaRPr lang="zh-CN" altLang="en-US" dirty="0"/>
          </a:p>
        </p:txBody>
      </p:sp>
      <p:sp>
        <p:nvSpPr>
          <p:cNvPr id="6" name="TextBox 5"/>
          <p:cNvSpPr txBox="1"/>
          <p:nvPr/>
        </p:nvSpPr>
        <p:spPr>
          <a:xfrm>
            <a:off x="8545773" y="3888954"/>
            <a:ext cx="859531" cy="369332"/>
          </a:xfrm>
          <a:prstGeom prst="rect">
            <a:avLst/>
          </a:prstGeom>
          <a:noFill/>
        </p:spPr>
        <p:txBody>
          <a:bodyPr wrap="none" rtlCol="0">
            <a:spAutoFit/>
          </a:bodyPr>
          <a:lstStyle/>
          <a:p>
            <a:r>
              <a:rPr lang="en-US" altLang="zh-CN" dirty="0" err="1"/>
              <a:t>C</a:t>
            </a:r>
            <a:r>
              <a:rPr lang="en-US" altLang="zh-CN" dirty="0" err="1" smtClean="0"/>
              <a:t>hlorin</a:t>
            </a:r>
            <a:endParaRPr lang="zh-CN" altLang="en-US" dirty="0"/>
          </a:p>
        </p:txBody>
      </p:sp>
      <p:sp>
        <p:nvSpPr>
          <p:cNvPr id="8" name="TextBox 7"/>
          <p:cNvSpPr txBox="1"/>
          <p:nvPr/>
        </p:nvSpPr>
        <p:spPr>
          <a:xfrm>
            <a:off x="5130133" y="5201429"/>
            <a:ext cx="1421799" cy="369332"/>
          </a:xfrm>
          <a:prstGeom prst="rect">
            <a:avLst/>
          </a:prstGeom>
          <a:noFill/>
        </p:spPr>
        <p:txBody>
          <a:bodyPr wrap="none" rtlCol="0">
            <a:spAutoFit/>
          </a:bodyPr>
          <a:lstStyle/>
          <a:p>
            <a:r>
              <a:rPr lang="en-US" altLang="zh-CN" dirty="0" smtClean="0"/>
              <a:t>% Yield: 55% </a:t>
            </a:r>
            <a:endParaRPr lang="zh-CN" altLang="en-US" dirty="0"/>
          </a:p>
        </p:txBody>
      </p:sp>
    </p:spTree>
    <p:extLst>
      <p:ext uri="{BB962C8B-B14F-4D97-AF65-F5344CB8AC3E}">
        <p14:creationId xmlns:p14="http://schemas.microsoft.com/office/powerpoint/2010/main" val="3152049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3341220695"/>
              </p:ext>
            </p:extLst>
          </p:nvPr>
        </p:nvGraphicFramePr>
        <p:xfrm>
          <a:off x="677673" y="680752"/>
          <a:ext cx="6453139" cy="2308107"/>
        </p:xfrm>
        <a:graphic>
          <a:graphicData uri="http://schemas.openxmlformats.org/presentationml/2006/ole">
            <mc:AlternateContent xmlns:mc="http://schemas.openxmlformats.org/markup-compatibility/2006">
              <mc:Choice xmlns:v="urn:schemas-microsoft-com:vml" Requires="v">
                <p:oleObj spid="_x0000_s8238" name="CS ChemDraw Drawing" r:id="rId3" imgW="6001015" imgH="2146803" progId="ChemDraw.Document.6.0">
                  <p:embed/>
                </p:oleObj>
              </mc:Choice>
              <mc:Fallback>
                <p:oleObj name="CS ChemDraw Drawing" r:id="rId3" imgW="6001015" imgH="2146803" progId="ChemDraw.Document.6.0">
                  <p:embed/>
                  <p:pic>
                    <p:nvPicPr>
                      <p:cNvPr id="0" name=""/>
                      <p:cNvPicPr/>
                      <p:nvPr/>
                    </p:nvPicPr>
                    <p:blipFill>
                      <a:blip r:embed="rId4"/>
                      <a:stretch>
                        <a:fillRect/>
                      </a:stretch>
                    </p:blipFill>
                    <p:spPr>
                      <a:xfrm>
                        <a:off x="677673" y="680752"/>
                        <a:ext cx="6453139" cy="2308107"/>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19332371"/>
              </p:ext>
            </p:extLst>
          </p:nvPr>
        </p:nvGraphicFramePr>
        <p:xfrm>
          <a:off x="677674" y="4087529"/>
          <a:ext cx="6442075" cy="2146300"/>
        </p:xfrm>
        <a:graphic>
          <a:graphicData uri="http://schemas.openxmlformats.org/presentationml/2006/ole">
            <mc:AlternateContent xmlns:mc="http://schemas.openxmlformats.org/markup-compatibility/2006">
              <mc:Choice xmlns:v="urn:schemas-microsoft-com:vml" Requires="v">
                <p:oleObj spid="_x0000_s8239" name="CS ChemDraw Drawing" r:id="rId5" imgW="6441654" imgH="2146803" progId="ChemDraw.Document.6.0">
                  <p:embed/>
                </p:oleObj>
              </mc:Choice>
              <mc:Fallback>
                <p:oleObj name="CS ChemDraw Drawing" r:id="rId5" imgW="6441654" imgH="2146803" progId="ChemDraw.Document.6.0">
                  <p:embed/>
                  <p:pic>
                    <p:nvPicPr>
                      <p:cNvPr id="0" name=""/>
                      <p:cNvPicPr/>
                      <p:nvPr/>
                    </p:nvPicPr>
                    <p:blipFill>
                      <a:blip r:embed="rId6"/>
                      <a:stretch>
                        <a:fillRect/>
                      </a:stretch>
                    </p:blipFill>
                    <p:spPr>
                      <a:xfrm>
                        <a:off x="677674" y="4087529"/>
                        <a:ext cx="6442075" cy="2146300"/>
                      </a:xfrm>
                      <a:prstGeom prst="rect">
                        <a:avLst/>
                      </a:prstGeom>
                    </p:spPr>
                  </p:pic>
                </p:oleObj>
              </mc:Fallback>
            </mc:AlternateContent>
          </a:graphicData>
        </a:graphic>
      </p:graphicFrame>
      <p:sp>
        <p:nvSpPr>
          <p:cNvPr id="9" name="TextBox 8"/>
          <p:cNvSpPr txBox="1"/>
          <p:nvPr/>
        </p:nvSpPr>
        <p:spPr>
          <a:xfrm>
            <a:off x="8120418" y="1465473"/>
            <a:ext cx="1421799" cy="369332"/>
          </a:xfrm>
          <a:prstGeom prst="rect">
            <a:avLst/>
          </a:prstGeom>
          <a:noFill/>
        </p:spPr>
        <p:txBody>
          <a:bodyPr wrap="none" rtlCol="0">
            <a:spAutoFit/>
          </a:bodyPr>
          <a:lstStyle/>
          <a:p>
            <a:r>
              <a:rPr lang="en-US" altLang="zh-CN" dirty="0" smtClean="0"/>
              <a:t>% Yield: 71% </a:t>
            </a:r>
            <a:endParaRPr lang="zh-CN" altLang="en-US" dirty="0"/>
          </a:p>
        </p:txBody>
      </p:sp>
      <p:sp>
        <p:nvSpPr>
          <p:cNvPr id="10" name="TextBox 9"/>
          <p:cNvSpPr txBox="1"/>
          <p:nvPr/>
        </p:nvSpPr>
        <p:spPr>
          <a:xfrm>
            <a:off x="8150145" y="5160679"/>
            <a:ext cx="1368901" cy="369332"/>
          </a:xfrm>
          <a:prstGeom prst="rect">
            <a:avLst/>
          </a:prstGeom>
          <a:noFill/>
        </p:spPr>
        <p:txBody>
          <a:bodyPr wrap="none" rtlCol="0">
            <a:spAutoFit/>
          </a:bodyPr>
          <a:lstStyle/>
          <a:p>
            <a:r>
              <a:rPr lang="en-US" altLang="zh-CN" dirty="0" smtClean="0"/>
              <a:t>% Yield: </a:t>
            </a:r>
            <a:r>
              <a:rPr lang="en-US" altLang="zh-CN" dirty="0"/>
              <a:t>8</a:t>
            </a:r>
            <a:r>
              <a:rPr lang="en-US" altLang="zh-CN" dirty="0" smtClean="0"/>
              <a:t>1%</a:t>
            </a:r>
            <a:endParaRPr lang="zh-CN" altLang="en-US" dirty="0"/>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15895" y="159809"/>
            <a:ext cx="9360210" cy="6538382"/>
          </a:xfrm>
          <a:prstGeom prst="rect">
            <a:avLst/>
          </a:prstGeom>
        </p:spPr>
      </p:pic>
    </p:spTree>
    <p:extLst>
      <p:ext uri="{BB962C8B-B14F-4D97-AF65-F5344CB8AC3E}">
        <p14:creationId xmlns:p14="http://schemas.microsoft.com/office/powerpoint/2010/main" val="414922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Bromination</a:t>
            </a:r>
            <a:r>
              <a:rPr lang="en-US" altLang="zh-CN" dirty="0"/>
              <a:t> of </a:t>
            </a:r>
            <a:r>
              <a:rPr lang="en-US" altLang="zh-CN" dirty="0" smtClean="0"/>
              <a:t>TPP (</a:t>
            </a:r>
            <a:r>
              <a:rPr lang="en-US" altLang="zh-CN" dirty="0" err="1" smtClean="0"/>
              <a:t>Tetrabromo</a:t>
            </a:r>
            <a:r>
              <a:rPr lang="en-US" altLang="zh-CN" dirty="0" smtClean="0"/>
              <a:t>)</a:t>
            </a:r>
            <a:endParaRPr lang="zh-CN" altLang="en-US" dirty="0"/>
          </a:p>
        </p:txBody>
      </p:sp>
      <p:sp>
        <p:nvSpPr>
          <p:cNvPr id="8" name="TextBox 7"/>
          <p:cNvSpPr txBox="1"/>
          <p:nvPr/>
        </p:nvSpPr>
        <p:spPr>
          <a:xfrm>
            <a:off x="5076967" y="4831307"/>
            <a:ext cx="1771254" cy="369332"/>
          </a:xfrm>
          <a:prstGeom prst="rect">
            <a:avLst/>
          </a:prstGeom>
          <a:noFill/>
        </p:spPr>
        <p:txBody>
          <a:bodyPr wrap="none" rtlCol="0">
            <a:spAutoFit/>
          </a:bodyPr>
          <a:lstStyle/>
          <a:p>
            <a:r>
              <a:rPr lang="en-US" altLang="zh-CN" dirty="0" smtClean="0"/>
              <a:t>% Yield: 60~79% </a:t>
            </a:r>
            <a:endParaRPr lang="zh-CN" alt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17706748"/>
              </p:ext>
            </p:extLst>
          </p:nvPr>
        </p:nvGraphicFramePr>
        <p:xfrm>
          <a:off x="2080147" y="1772576"/>
          <a:ext cx="7159388" cy="2627957"/>
        </p:xfrm>
        <a:graphic>
          <a:graphicData uri="http://schemas.openxmlformats.org/presentationml/2006/ole">
            <mc:AlternateContent xmlns:mc="http://schemas.openxmlformats.org/markup-compatibility/2006">
              <mc:Choice xmlns:v="urn:schemas-microsoft-com:vml" Requires="v">
                <p:oleObj spid="_x0000_s9239" name="CS ChemDraw Drawing" r:id="rId3" imgW="5851613" imgH="2147182" progId="ChemDraw.Document.6.0">
                  <p:embed/>
                </p:oleObj>
              </mc:Choice>
              <mc:Fallback>
                <p:oleObj name="CS ChemDraw Drawing" r:id="rId3" imgW="5851613" imgH="2147182" progId="ChemDraw.Document.6.0">
                  <p:embed/>
                  <p:pic>
                    <p:nvPicPr>
                      <p:cNvPr id="0" name=""/>
                      <p:cNvPicPr/>
                      <p:nvPr/>
                    </p:nvPicPr>
                    <p:blipFill>
                      <a:blip r:embed="rId4"/>
                      <a:stretch>
                        <a:fillRect/>
                      </a:stretch>
                    </p:blipFill>
                    <p:spPr>
                      <a:xfrm>
                        <a:off x="2080147" y="1772576"/>
                        <a:ext cx="7159388" cy="2627957"/>
                      </a:xfrm>
                      <a:prstGeom prst="rect">
                        <a:avLst/>
                      </a:prstGeom>
                    </p:spPr>
                  </p:pic>
                </p:oleObj>
              </mc:Fallback>
            </mc:AlternateContent>
          </a:graphicData>
        </a:graphic>
      </p:graphicFrame>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6247" y="118143"/>
            <a:ext cx="9479507" cy="6621714"/>
          </a:xfrm>
          <a:prstGeom prst="rect">
            <a:avLst/>
          </a:prstGeom>
        </p:spPr>
      </p:pic>
    </p:spTree>
    <p:extLst>
      <p:ext uri="{BB962C8B-B14F-4D97-AF65-F5344CB8AC3E}">
        <p14:creationId xmlns:p14="http://schemas.microsoft.com/office/powerpoint/2010/main" val="261741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IPP related </a:t>
            </a:r>
            <a:r>
              <a:rPr lang="en-US" altLang="zh-CN" dirty="0" smtClean="0"/>
              <a:t>reactions </a:t>
            </a:r>
            <a:r>
              <a:rPr lang="en-US" altLang="zh-CN" dirty="0"/>
              <a:t>(</a:t>
            </a:r>
            <a:r>
              <a:rPr lang="en-US" altLang="zh-CN" dirty="0" smtClean="0"/>
              <a:t>Metalation)</a:t>
            </a:r>
            <a:endParaRPr lang="zh-CN" alt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952615797"/>
              </p:ext>
            </p:extLst>
          </p:nvPr>
        </p:nvGraphicFramePr>
        <p:xfrm>
          <a:off x="838199" y="1690688"/>
          <a:ext cx="8264857" cy="3516875"/>
        </p:xfrm>
        <a:graphic>
          <a:graphicData uri="http://schemas.openxmlformats.org/presentationml/2006/ole">
            <mc:AlternateContent xmlns:mc="http://schemas.openxmlformats.org/markup-compatibility/2006">
              <mc:Choice xmlns:v="urn:schemas-microsoft-com:vml" Requires="v">
                <p:oleObj spid="_x0000_s11285" name="CS ChemDraw Drawing" r:id="rId3" imgW="6468887" imgH="2752107" progId="ChemDraw.Document.6.0">
                  <p:embed/>
                </p:oleObj>
              </mc:Choice>
              <mc:Fallback>
                <p:oleObj name="CS ChemDraw Drawing" r:id="rId3" imgW="6468887" imgH="2752107" progId="ChemDraw.Document.6.0">
                  <p:embed/>
                  <p:pic>
                    <p:nvPicPr>
                      <p:cNvPr id="0" name=""/>
                      <p:cNvPicPr/>
                      <p:nvPr/>
                    </p:nvPicPr>
                    <p:blipFill>
                      <a:blip r:embed="rId4"/>
                      <a:stretch>
                        <a:fillRect/>
                      </a:stretch>
                    </p:blipFill>
                    <p:spPr>
                      <a:xfrm>
                        <a:off x="838199" y="1690688"/>
                        <a:ext cx="8264857" cy="3516875"/>
                      </a:xfrm>
                      <a:prstGeom prst="rect">
                        <a:avLst/>
                      </a:prstGeom>
                    </p:spPr>
                  </p:pic>
                </p:oleObj>
              </mc:Fallback>
            </mc:AlternateContent>
          </a:graphicData>
        </a:graphic>
      </p:graphicFrame>
    </p:spTree>
    <p:extLst>
      <p:ext uri="{BB962C8B-B14F-4D97-AF65-F5344CB8AC3E}">
        <p14:creationId xmlns:p14="http://schemas.microsoft.com/office/powerpoint/2010/main" val="25633567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IPP related </a:t>
            </a:r>
            <a:r>
              <a:rPr lang="en-US" altLang="zh-CN" dirty="0" smtClean="0"/>
              <a:t>reactions </a:t>
            </a:r>
            <a:r>
              <a:rPr lang="en-US" altLang="zh-CN" dirty="0"/>
              <a:t>(</a:t>
            </a:r>
            <a:r>
              <a:rPr lang="en-US" altLang="zh-CN" dirty="0" smtClean="0"/>
              <a:t>Metalation)</a:t>
            </a:r>
            <a:endParaRPr lang="zh-CN"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61835301"/>
              </p:ext>
            </p:extLst>
          </p:nvPr>
        </p:nvGraphicFramePr>
        <p:xfrm>
          <a:off x="838200" y="1690688"/>
          <a:ext cx="8332657" cy="3418269"/>
        </p:xfrm>
        <a:graphic>
          <a:graphicData uri="http://schemas.openxmlformats.org/presentationml/2006/ole">
            <mc:AlternateContent xmlns:mc="http://schemas.openxmlformats.org/markup-compatibility/2006">
              <mc:Choice xmlns:v="urn:schemas-microsoft-com:vml" Requires="v">
                <p:oleObj spid="_x0000_s12309" name="CS ChemDraw Drawing" r:id="rId3" imgW="6613749" imgH="2713825" progId="ChemDraw.Document.6.0">
                  <p:embed/>
                </p:oleObj>
              </mc:Choice>
              <mc:Fallback>
                <p:oleObj name="CS ChemDraw Drawing" r:id="rId3" imgW="6613749" imgH="2713825" progId="ChemDraw.Document.6.0">
                  <p:embed/>
                  <p:pic>
                    <p:nvPicPr>
                      <p:cNvPr id="0" name=""/>
                      <p:cNvPicPr/>
                      <p:nvPr/>
                    </p:nvPicPr>
                    <p:blipFill>
                      <a:blip r:embed="rId4"/>
                      <a:stretch>
                        <a:fillRect/>
                      </a:stretch>
                    </p:blipFill>
                    <p:spPr>
                      <a:xfrm>
                        <a:off x="838200" y="1690688"/>
                        <a:ext cx="8332657" cy="3418269"/>
                      </a:xfrm>
                      <a:prstGeom prst="rect">
                        <a:avLst/>
                      </a:prstGeom>
                    </p:spPr>
                  </p:pic>
                </p:oleObj>
              </mc:Fallback>
            </mc:AlternateContent>
          </a:graphicData>
        </a:graphic>
      </p:graphicFrame>
      <p:sp>
        <p:nvSpPr>
          <p:cNvPr id="6" name="TextBox 5"/>
          <p:cNvSpPr txBox="1"/>
          <p:nvPr/>
        </p:nvSpPr>
        <p:spPr>
          <a:xfrm>
            <a:off x="4320077" y="5108957"/>
            <a:ext cx="1368901" cy="369332"/>
          </a:xfrm>
          <a:prstGeom prst="rect">
            <a:avLst/>
          </a:prstGeom>
          <a:noFill/>
        </p:spPr>
        <p:txBody>
          <a:bodyPr wrap="none" rtlCol="0">
            <a:spAutoFit/>
          </a:bodyPr>
          <a:lstStyle/>
          <a:p>
            <a:r>
              <a:rPr lang="en-US" altLang="zh-CN" dirty="0" smtClean="0"/>
              <a:t>% Yield: 56%</a:t>
            </a:r>
            <a:endParaRPr lang="zh-CN" altLang="en-US" dirty="0"/>
          </a:p>
        </p:txBody>
      </p:sp>
    </p:spTree>
    <p:extLst>
      <p:ext uri="{BB962C8B-B14F-4D97-AF65-F5344CB8AC3E}">
        <p14:creationId xmlns:p14="http://schemas.microsoft.com/office/powerpoint/2010/main" val="897576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IPP related reaction </a:t>
            </a:r>
            <a:r>
              <a:rPr lang="en-US" altLang="zh-CN" dirty="0" smtClean="0"/>
              <a:t>(Nitration)</a:t>
            </a:r>
            <a:endParaRPr lang="zh-CN"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651499322"/>
              </p:ext>
            </p:extLst>
          </p:nvPr>
        </p:nvGraphicFramePr>
        <p:xfrm>
          <a:off x="838201" y="1690688"/>
          <a:ext cx="7841776" cy="3210731"/>
        </p:xfrm>
        <a:graphic>
          <a:graphicData uri="http://schemas.openxmlformats.org/presentationml/2006/ole">
            <mc:AlternateContent xmlns:mc="http://schemas.openxmlformats.org/markup-compatibility/2006">
              <mc:Choice xmlns:v="urn:schemas-microsoft-com:vml" Requires="v">
                <p:oleObj spid="_x0000_s13333" name="CS ChemDraw Drawing" r:id="rId3" imgW="6625852" imgH="2713825" progId="ChemDraw.Document.6.0">
                  <p:embed/>
                </p:oleObj>
              </mc:Choice>
              <mc:Fallback>
                <p:oleObj name="CS ChemDraw Drawing" r:id="rId3" imgW="6625852" imgH="2713825" progId="ChemDraw.Document.6.0">
                  <p:embed/>
                  <p:pic>
                    <p:nvPicPr>
                      <p:cNvPr id="0" name=""/>
                      <p:cNvPicPr/>
                      <p:nvPr/>
                    </p:nvPicPr>
                    <p:blipFill>
                      <a:blip r:embed="rId4"/>
                      <a:stretch>
                        <a:fillRect/>
                      </a:stretch>
                    </p:blipFill>
                    <p:spPr>
                      <a:xfrm>
                        <a:off x="838201" y="1690688"/>
                        <a:ext cx="7841776" cy="3210731"/>
                      </a:xfrm>
                      <a:prstGeom prst="rect">
                        <a:avLst/>
                      </a:prstGeom>
                    </p:spPr>
                  </p:pic>
                </p:oleObj>
              </mc:Fallback>
            </mc:AlternateContent>
          </a:graphicData>
        </a:graphic>
      </p:graphicFrame>
      <p:sp>
        <p:nvSpPr>
          <p:cNvPr id="5" name="TextBox 4"/>
          <p:cNvSpPr txBox="1"/>
          <p:nvPr/>
        </p:nvSpPr>
        <p:spPr>
          <a:xfrm>
            <a:off x="4074638" y="4901419"/>
            <a:ext cx="1368901" cy="369332"/>
          </a:xfrm>
          <a:prstGeom prst="rect">
            <a:avLst/>
          </a:prstGeom>
          <a:noFill/>
        </p:spPr>
        <p:txBody>
          <a:bodyPr wrap="none" rtlCol="0">
            <a:spAutoFit/>
          </a:bodyPr>
          <a:lstStyle/>
          <a:p>
            <a:r>
              <a:rPr lang="en-US" altLang="zh-CN" dirty="0" smtClean="0"/>
              <a:t>% Yield: 11%</a:t>
            </a:r>
            <a:endParaRPr lang="zh-CN" altLang="en-US" dirty="0"/>
          </a:p>
        </p:txBody>
      </p:sp>
    </p:spTree>
    <p:extLst>
      <p:ext uri="{BB962C8B-B14F-4D97-AF65-F5344CB8AC3E}">
        <p14:creationId xmlns:p14="http://schemas.microsoft.com/office/powerpoint/2010/main" val="7025785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Conclusions</a:t>
            </a:r>
            <a:endParaRPr lang="en-US" u="sng" dirty="0">
              <a:solidFill>
                <a:srgbClr val="FF0000"/>
              </a:solidFill>
            </a:endParaRPr>
          </a:p>
        </p:txBody>
      </p:sp>
      <p:sp>
        <p:nvSpPr>
          <p:cNvPr id="4" name="TextBox 3"/>
          <p:cNvSpPr txBox="1"/>
          <p:nvPr/>
        </p:nvSpPr>
        <p:spPr>
          <a:xfrm>
            <a:off x="838200" y="1690688"/>
            <a:ext cx="10515600" cy="1200329"/>
          </a:xfrm>
          <a:prstGeom prst="rect">
            <a:avLst/>
          </a:prstGeom>
          <a:noFill/>
        </p:spPr>
        <p:txBody>
          <a:bodyPr wrap="square" rtlCol="0">
            <a:spAutoFit/>
          </a:bodyPr>
          <a:lstStyle/>
          <a:p>
            <a:pPr marL="285750" indent="-285750">
              <a:buFont typeface="Arial" panose="020B0604020202020204" pitchFamily="34" charset="0"/>
              <a:buChar char="•"/>
            </a:pPr>
            <a:r>
              <a:rPr lang="en-US" sz="2800" dirty="0"/>
              <a:t>Synthesis of IPP</a:t>
            </a:r>
          </a:p>
          <a:p>
            <a:pPr marL="742950" lvl="1" indent="-285750">
              <a:buFont typeface="Arial" panose="020B0604020202020204" pitchFamily="34" charset="0"/>
              <a:buChar char="•"/>
            </a:pPr>
            <a:r>
              <a:rPr lang="en-US" sz="2200" dirty="0"/>
              <a:t>Recrystallize the product with </a:t>
            </a:r>
            <a:r>
              <a:rPr lang="en-US" sz="2200" dirty="0">
                <a:solidFill>
                  <a:srgbClr val="FF0000"/>
                </a:solidFill>
              </a:rPr>
              <a:t>Chloroform</a:t>
            </a:r>
            <a:r>
              <a:rPr lang="en-US" sz="2200" dirty="0"/>
              <a:t> instead of </a:t>
            </a:r>
            <a:r>
              <a:rPr lang="en-US" sz="2200" dirty="0">
                <a:solidFill>
                  <a:srgbClr val="FF0000"/>
                </a:solidFill>
              </a:rPr>
              <a:t>Dichloromethane (DCM)</a:t>
            </a:r>
          </a:p>
          <a:p>
            <a:pPr marL="742950" lvl="1" indent="-285750">
              <a:buFont typeface="Arial" panose="020B0604020202020204" pitchFamily="34" charset="0"/>
              <a:buChar char="•"/>
            </a:pPr>
            <a:r>
              <a:rPr lang="en-US" sz="2200" dirty="0"/>
              <a:t>Wash the mixture with </a:t>
            </a:r>
            <a:r>
              <a:rPr lang="en-US" sz="2200" dirty="0">
                <a:solidFill>
                  <a:srgbClr val="FF0000"/>
                </a:solidFill>
              </a:rPr>
              <a:t>more</a:t>
            </a:r>
            <a:r>
              <a:rPr lang="en-US" sz="2200" dirty="0"/>
              <a:t> </a:t>
            </a:r>
            <a:r>
              <a:rPr lang="en-US" sz="2200" dirty="0">
                <a:solidFill>
                  <a:srgbClr val="FF0000"/>
                </a:solidFill>
              </a:rPr>
              <a:t>DCM</a:t>
            </a:r>
            <a:endParaRPr lang="en-US" sz="2200" dirty="0"/>
          </a:p>
        </p:txBody>
      </p:sp>
      <p:sp>
        <p:nvSpPr>
          <p:cNvPr id="5" name="TextBox 4"/>
          <p:cNvSpPr txBox="1"/>
          <p:nvPr/>
        </p:nvSpPr>
        <p:spPr>
          <a:xfrm>
            <a:off x="838200" y="3477916"/>
            <a:ext cx="10515600" cy="1477328"/>
          </a:xfrm>
          <a:prstGeom prst="rect">
            <a:avLst/>
          </a:prstGeom>
          <a:noFill/>
        </p:spPr>
        <p:txBody>
          <a:bodyPr wrap="square" rtlCol="0">
            <a:spAutoFit/>
          </a:bodyPr>
          <a:lstStyle/>
          <a:p>
            <a:pPr marL="285750" indent="-285750">
              <a:buFont typeface="Arial" panose="020B0604020202020204" pitchFamily="34" charset="0"/>
              <a:buChar char="•"/>
            </a:pPr>
            <a:r>
              <a:rPr lang="en-US" sz="2800" dirty="0"/>
              <a:t>Synthesis of TPP</a:t>
            </a:r>
          </a:p>
          <a:p>
            <a:pPr marL="742950" lvl="1" indent="-285750">
              <a:buFont typeface="Arial" panose="020B0604020202020204" pitchFamily="34" charset="0"/>
              <a:buChar char="•"/>
            </a:pPr>
            <a:r>
              <a:rPr lang="en-US" sz="2200" dirty="0">
                <a:solidFill>
                  <a:srgbClr val="FF0000"/>
                </a:solidFill>
              </a:rPr>
              <a:t>Don’t</a:t>
            </a:r>
            <a:r>
              <a:rPr lang="en-US" sz="2200" dirty="0"/>
              <a:t> let the reaction go </a:t>
            </a:r>
            <a:r>
              <a:rPr lang="en-US" sz="2200" dirty="0">
                <a:solidFill>
                  <a:srgbClr val="FF0000"/>
                </a:solidFill>
              </a:rPr>
              <a:t>too long</a:t>
            </a:r>
          </a:p>
          <a:p>
            <a:pPr marL="742950" lvl="1" indent="-285750">
              <a:buFont typeface="Arial" panose="020B0604020202020204" pitchFamily="34" charset="0"/>
              <a:buChar char="•"/>
            </a:pPr>
            <a:r>
              <a:rPr lang="en-US" sz="2200" dirty="0">
                <a:solidFill>
                  <a:srgbClr val="FF0000"/>
                </a:solidFill>
              </a:rPr>
              <a:t>Don’t</a:t>
            </a:r>
            <a:r>
              <a:rPr lang="en-US" sz="2200" dirty="0"/>
              <a:t> let the solution be </a:t>
            </a:r>
            <a:r>
              <a:rPr lang="en-US" sz="2200" dirty="0">
                <a:solidFill>
                  <a:srgbClr val="FF0000"/>
                </a:solidFill>
              </a:rPr>
              <a:t>too concentrated</a:t>
            </a:r>
          </a:p>
          <a:p>
            <a:endParaRPr lang="en-US" dirty="0"/>
          </a:p>
        </p:txBody>
      </p:sp>
    </p:spTree>
    <p:extLst>
      <p:ext uri="{BB962C8B-B14F-4D97-AF65-F5344CB8AC3E}">
        <p14:creationId xmlns:p14="http://schemas.microsoft.com/office/powerpoint/2010/main" val="326211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Conclusions</a:t>
            </a:r>
            <a:endParaRPr lang="en-US" u="sng" dirty="0">
              <a:solidFill>
                <a:srgbClr val="FF0000"/>
              </a:solidFill>
            </a:endParaRPr>
          </a:p>
        </p:txBody>
      </p:sp>
      <p:sp>
        <p:nvSpPr>
          <p:cNvPr id="6" name="TextBox 5"/>
          <p:cNvSpPr txBox="1"/>
          <p:nvPr/>
        </p:nvSpPr>
        <p:spPr>
          <a:xfrm>
            <a:off x="838200" y="1690688"/>
            <a:ext cx="6206699" cy="1267014"/>
          </a:xfrm>
          <a:prstGeom prst="rect">
            <a:avLst/>
          </a:prstGeom>
          <a:noFill/>
        </p:spPr>
        <p:txBody>
          <a:bodyPr wrap="none" rtlCol="0">
            <a:spAutoFit/>
          </a:bodyPr>
          <a:lstStyle/>
          <a:p>
            <a:pPr marL="285750" indent="-285750">
              <a:buFont typeface="Arial" panose="020B0604020202020204" pitchFamily="34" charset="0"/>
              <a:buChar char="•"/>
            </a:pPr>
            <a:r>
              <a:rPr lang="en-US" sz="2800" dirty="0"/>
              <a:t>Nitration of Copper inserted IPP</a:t>
            </a:r>
          </a:p>
          <a:p>
            <a:pPr marL="971550" lvl="2" indent="-285750">
              <a:spcBef>
                <a:spcPts val="1000"/>
              </a:spcBef>
              <a:buFont typeface="Arial" panose="020B0604020202020204" pitchFamily="34" charset="0"/>
              <a:buChar char="•"/>
            </a:pPr>
            <a:r>
              <a:rPr lang="en-US" sz="2200" dirty="0"/>
              <a:t>May need </a:t>
            </a:r>
            <a:r>
              <a:rPr lang="en-US" sz="2200" dirty="0">
                <a:solidFill>
                  <a:srgbClr val="FF0000"/>
                </a:solidFill>
              </a:rPr>
              <a:t>more Copper nitrate</a:t>
            </a:r>
            <a:r>
              <a:rPr lang="en-US" sz="2200" dirty="0"/>
              <a:t> (2.5~3.5 Eq.)</a:t>
            </a:r>
          </a:p>
          <a:p>
            <a:endParaRPr lang="en-US" dirty="0"/>
          </a:p>
        </p:txBody>
      </p:sp>
      <p:sp>
        <p:nvSpPr>
          <p:cNvPr id="7" name="TextBox 6"/>
          <p:cNvSpPr txBox="1"/>
          <p:nvPr/>
        </p:nvSpPr>
        <p:spPr>
          <a:xfrm>
            <a:off x="838200" y="3485966"/>
            <a:ext cx="10052713" cy="2031325"/>
          </a:xfrm>
          <a:prstGeom prst="rect">
            <a:avLst/>
          </a:prstGeom>
          <a:noFill/>
        </p:spPr>
        <p:txBody>
          <a:bodyPr wrap="square" rtlCol="0">
            <a:spAutoFit/>
          </a:bodyPr>
          <a:lstStyle/>
          <a:p>
            <a:pPr marL="285750" indent="-285750">
              <a:buFont typeface="Arial" panose="020B0604020202020204" pitchFamily="34" charset="0"/>
              <a:buChar char="•"/>
            </a:pPr>
            <a:r>
              <a:rPr lang="en-US" sz="2800" dirty="0"/>
              <a:t>Synthesis of TPP dibromide</a:t>
            </a:r>
          </a:p>
          <a:p>
            <a:pPr marL="742950" lvl="1" indent="-285750">
              <a:buFont typeface="Arial" panose="020B0604020202020204" pitchFamily="34" charset="0"/>
              <a:buChar char="•"/>
            </a:pPr>
            <a:r>
              <a:rPr lang="en-US" sz="2200" dirty="0">
                <a:solidFill>
                  <a:srgbClr val="FF0000"/>
                </a:solidFill>
              </a:rPr>
              <a:t>Less steps </a:t>
            </a:r>
            <a:r>
              <a:rPr lang="en-US" sz="2200" dirty="0"/>
              <a:t>(Reduction, Oxidation, </a:t>
            </a:r>
            <a:r>
              <a:rPr lang="en-US" sz="2200" dirty="0" err="1"/>
              <a:t>Bromination</a:t>
            </a:r>
            <a:r>
              <a:rPr lang="en-US" sz="2200" dirty="0"/>
              <a:t>) than previous method (Metalation, Nitration, </a:t>
            </a:r>
            <a:r>
              <a:rPr lang="en-US" sz="2200" dirty="0" err="1"/>
              <a:t>Bromination</a:t>
            </a:r>
            <a:r>
              <a:rPr lang="en-US" sz="2200" dirty="0"/>
              <a:t>, </a:t>
            </a:r>
            <a:r>
              <a:rPr lang="en-US" sz="2200" dirty="0" err="1"/>
              <a:t>Denitration</a:t>
            </a:r>
            <a:r>
              <a:rPr lang="en-US" sz="2200" dirty="0"/>
              <a:t>, </a:t>
            </a:r>
            <a:r>
              <a:rPr lang="en-US" sz="2200" dirty="0" err="1"/>
              <a:t>Dementalation</a:t>
            </a:r>
            <a:r>
              <a:rPr lang="en-US" sz="2200" dirty="0"/>
              <a:t>)</a:t>
            </a:r>
          </a:p>
          <a:p>
            <a:pPr lvl="1"/>
            <a:endParaRPr lang="en-US" dirty="0"/>
          </a:p>
          <a:p>
            <a:endParaRPr lang="en-US" dirty="0"/>
          </a:p>
          <a:p>
            <a:endParaRPr lang="en-US" dirty="0"/>
          </a:p>
        </p:txBody>
      </p:sp>
    </p:spTree>
    <p:extLst>
      <p:ext uri="{BB962C8B-B14F-4D97-AF65-F5344CB8AC3E}">
        <p14:creationId xmlns:p14="http://schemas.microsoft.com/office/powerpoint/2010/main" val="309824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zh-CN" b="1" u="sng" dirty="0" smtClean="0">
                <a:solidFill>
                  <a:srgbClr val="FF0000"/>
                </a:solidFill>
              </a:rPr>
              <a:t>Preview</a:t>
            </a:r>
            <a:endParaRPr lang="zh-CN" altLang="en-US" b="1" u="sng" dirty="0">
              <a:solidFill>
                <a:srgbClr val="FF0000"/>
              </a:solidFill>
            </a:endParaRPr>
          </a:p>
        </p:txBody>
      </p:sp>
      <p:sp>
        <p:nvSpPr>
          <p:cNvPr id="3" name="Content Placeholder 2"/>
          <p:cNvSpPr>
            <a:spLocks noGrp="1"/>
          </p:cNvSpPr>
          <p:nvPr>
            <p:ph idx="1"/>
          </p:nvPr>
        </p:nvSpPr>
        <p:spPr>
          <a:xfrm>
            <a:off x="838200" y="1825625"/>
            <a:ext cx="10515600" cy="4351338"/>
          </a:xfrm>
        </p:spPr>
        <p:txBody>
          <a:bodyPr>
            <a:normAutofit lnSpcReduction="10000"/>
          </a:bodyPr>
          <a:lstStyle/>
          <a:p>
            <a:pPr algn="ctr">
              <a:lnSpc>
                <a:spcPct val="150000"/>
              </a:lnSpc>
            </a:pPr>
            <a:r>
              <a:rPr lang="en-US" altLang="zh-CN" dirty="0" smtClean="0"/>
              <a:t>Introduction</a:t>
            </a:r>
          </a:p>
          <a:p>
            <a:pPr algn="ctr">
              <a:lnSpc>
                <a:spcPct val="150000"/>
              </a:lnSpc>
            </a:pPr>
            <a:r>
              <a:rPr lang="en-US" altLang="zh-CN" dirty="0" smtClean="0"/>
              <a:t>Works and Results</a:t>
            </a:r>
          </a:p>
          <a:p>
            <a:pPr algn="ctr">
              <a:lnSpc>
                <a:spcPct val="150000"/>
              </a:lnSpc>
            </a:pPr>
            <a:r>
              <a:rPr lang="en-US" altLang="zh-CN" dirty="0" smtClean="0"/>
              <a:t>Conclusions </a:t>
            </a:r>
          </a:p>
          <a:p>
            <a:pPr algn="ctr">
              <a:lnSpc>
                <a:spcPct val="150000"/>
              </a:lnSpc>
            </a:pPr>
            <a:r>
              <a:rPr lang="en-US" altLang="zh-CN" dirty="0" smtClean="0"/>
              <a:t>Acknowledgement</a:t>
            </a:r>
          </a:p>
          <a:p>
            <a:pPr algn="ctr">
              <a:lnSpc>
                <a:spcPct val="150000"/>
              </a:lnSpc>
            </a:pPr>
            <a:r>
              <a:rPr lang="en-US" altLang="zh-CN" dirty="0" smtClean="0"/>
              <a:t>Questions</a:t>
            </a:r>
          </a:p>
          <a:p>
            <a:pPr algn="ctr">
              <a:lnSpc>
                <a:spcPct val="150000"/>
              </a:lnSpc>
            </a:pPr>
            <a:r>
              <a:rPr lang="en-US" altLang="zh-CN" dirty="0" smtClean="0"/>
              <a:t>Reference</a:t>
            </a:r>
            <a:endParaRPr lang="zh-CN" altLang="en-US" dirty="0"/>
          </a:p>
        </p:txBody>
      </p:sp>
    </p:spTree>
    <p:extLst>
      <p:ext uri="{BB962C8B-B14F-4D97-AF65-F5344CB8AC3E}">
        <p14:creationId xmlns:p14="http://schemas.microsoft.com/office/powerpoint/2010/main" val="33753586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rgbClr val="FF0000"/>
                </a:solidFill>
              </a:rPr>
              <a:t>Acknowledgement</a:t>
            </a:r>
            <a:endParaRPr lang="en-US" u="sng" dirty="0">
              <a:solidFill>
                <a:srgbClr val="FF0000"/>
              </a:solidFill>
            </a:endParaRPr>
          </a:p>
        </p:txBody>
      </p:sp>
      <p:sp>
        <p:nvSpPr>
          <p:cNvPr id="3" name="TextBox 2"/>
          <p:cNvSpPr txBox="1"/>
          <p:nvPr/>
        </p:nvSpPr>
        <p:spPr>
          <a:xfrm>
            <a:off x="838200" y="1690687"/>
            <a:ext cx="10694158" cy="4401205"/>
          </a:xfrm>
          <a:prstGeom prst="rect">
            <a:avLst/>
          </a:prstGeom>
          <a:noFill/>
        </p:spPr>
        <p:txBody>
          <a:bodyPr wrap="square" rtlCol="0">
            <a:spAutoFit/>
          </a:bodyPr>
          <a:lstStyle/>
          <a:p>
            <a:r>
              <a:rPr lang="en-US" sz="2000" dirty="0" smtClean="0"/>
              <a:t>First of all, I would like to thank my faculty mentor, Dr. Hong Wang, for accepting me into her group and providing me with the invaluable opportunity to participate in the exciting and interesting research.</a:t>
            </a:r>
            <a:endParaRPr lang="en-US" sz="2000" dirty="0"/>
          </a:p>
          <a:p>
            <a:endParaRPr lang="en-US" sz="2000" dirty="0"/>
          </a:p>
          <a:p>
            <a:r>
              <a:rPr lang="en-US" sz="2000" dirty="0" smtClean="0"/>
              <a:t>I also would like to thank my student mentor, Bilal </a:t>
            </a:r>
            <a:r>
              <a:rPr lang="en-US" sz="2000" dirty="0" err="1" smtClean="0"/>
              <a:t>Altundas</a:t>
            </a:r>
            <a:r>
              <a:rPr lang="en-US" sz="2000" dirty="0" smtClean="0"/>
              <a:t>, for teaching and guiding me in the workspace. His help is crucial and selfless.</a:t>
            </a:r>
          </a:p>
          <a:p>
            <a:endParaRPr lang="en-US" sz="2000" dirty="0"/>
          </a:p>
          <a:p>
            <a:r>
              <a:rPr lang="en-US" sz="2000" dirty="0" smtClean="0"/>
              <a:t>I would like to thank all the members in the group, Dr. </a:t>
            </a:r>
            <a:r>
              <a:rPr lang="en-US" sz="2000" dirty="0" err="1" smtClean="0"/>
              <a:t>Chamini</a:t>
            </a:r>
            <a:r>
              <a:rPr lang="en-US" sz="2000" dirty="0" smtClean="0"/>
              <a:t> </a:t>
            </a:r>
            <a:r>
              <a:rPr lang="en-US" sz="2000" dirty="0" err="1" smtClean="0"/>
              <a:t>Karunaratne</a:t>
            </a:r>
            <a:r>
              <a:rPr lang="en-US" sz="2000" dirty="0" smtClean="0"/>
              <a:t>, Dr. Raja </a:t>
            </a:r>
            <a:r>
              <a:rPr lang="en-US" sz="2000" dirty="0" err="1" smtClean="0"/>
              <a:t>Gabadage</a:t>
            </a:r>
            <a:r>
              <a:rPr lang="en-US" sz="2000" dirty="0" smtClean="0"/>
              <a:t> </a:t>
            </a:r>
            <a:r>
              <a:rPr lang="en-US" sz="2000" dirty="0" err="1" smtClean="0"/>
              <a:t>Jinadasa</a:t>
            </a:r>
            <a:r>
              <a:rPr lang="en-US" sz="2000" dirty="0" smtClean="0"/>
              <a:t>, graduate student Yi Hu, Siddhartha, Kumar, Jennifer Reeves, </a:t>
            </a:r>
            <a:r>
              <a:rPr lang="en-US" sz="2000" dirty="0" err="1" smtClean="0"/>
              <a:t>Benjaming</a:t>
            </a:r>
            <a:r>
              <a:rPr lang="en-US" sz="2000" dirty="0" smtClean="0"/>
              <a:t> Schmitz, for their unbelievable help and support. My current experience and achievement won’t be like this without them.</a:t>
            </a:r>
          </a:p>
          <a:p>
            <a:endParaRPr lang="en-US" sz="2000" dirty="0"/>
          </a:p>
          <a:p>
            <a:r>
              <a:rPr lang="en-US" sz="2000" dirty="0" smtClean="0"/>
              <a:t>Last but not least, I would like to thank the </a:t>
            </a:r>
            <a:r>
              <a:rPr lang="en-US" sz="2000" smtClean="0"/>
              <a:t>support from </a:t>
            </a:r>
            <a:r>
              <a:rPr lang="en-US" sz="2000" dirty="0" smtClean="0"/>
              <a:t>Chemistry &amp; Biochemistry department </a:t>
            </a:r>
            <a:r>
              <a:rPr lang="en-US" sz="2000" smtClean="0"/>
              <a:t>and Miami University </a:t>
            </a:r>
            <a:r>
              <a:rPr lang="en-US" sz="2000" dirty="0" smtClean="0"/>
              <a:t>that providing me with the Hughes/Miami Internship Program for Summer 2016 </a:t>
            </a:r>
            <a:endParaRPr lang="en-US" sz="2000" dirty="0"/>
          </a:p>
        </p:txBody>
      </p:sp>
    </p:spTree>
    <p:extLst>
      <p:ext uri="{BB962C8B-B14F-4D97-AF65-F5344CB8AC3E}">
        <p14:creationId xmlns:p14="http://schemas.microsoft.com/office/powerpoint/2010/main" val="825555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9639"/>
            <a:ext cx="10515600" cy="1325563"/>
          </a:xfrm>
        </p:spPr>
        <p:txBody>
          <a:bodyPr/>
          <a:lstStyle/>
          <a:p>
            <a:pPr algn="ctr"/>
            <a:r>
              <a:rPr lang="en-US" u="sng" dirty="0" smtClean="0">
                <a:solidFill>
                  <a:srgbClr val="FF0000"/>
                </a:solidFill>
              </a:rPr>
              <a:t>Questions</a:t>
            </a:r>
            <a:endParaRPr lang="en-US" u="sng" dirty="0">
              <a:solidFill>
                <a:srgbClr val="FF0000"/>
              </a:solidFill>
            </a:endParaRPr>
          </a:p>
        </p:txBody>
      </p:sp>
    </p:spTree>
    <p:extLst>
      <p:ext uri="{BB962C8B-B14F-4D97-AF65-F5344CB8AC3E}">
        <p14:creationId xmlns:p14="http://schemas.microsoft.com/office/powerpoint/2010/main" val="1717544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9639"/>
            <a:ext cx="10515600" cy="1325563"/>
          </a:xfrm>
        </p:spPr>
        <p:txBody>
          <a:bodyPr/>
          <a:lstStyle/>
          <a:p>
            <a:pPr algn="ctr"/>
            <a:r>
              <a:rPr lang="en-US" u="sng" dirty="0" smtClean="0">
                <a:solidFill>
                  <a:srgbClr val="FF0000"/>
                </a:solidFill>
              </a:rPr>
              <a:t>Reference</a:t>
            </a:r>
            <a:endParaRPr lang="en-US" u="sng" dirty="0">
              <a:solidFill>
                <a:srgbClr val="FF0000"/>
              </a:solidFill>
            </a:endParaRPr>
          </a:p>
        </p:txBody>
      </p:sp>
      <p:sp>
        <p:nvSpPr>
          <p:cNvPr id="3" name="TextBox 2"/>
          <p:cNvSpPr txBox="1"/>
          <p:nvPr/>
        </p:nvSpPr>
        <p:spPr>
          <a:xfrm>
            <a:off x="1678675" y="2238233"/>
            <a:ext cx="184731" cy="369332"/>
          </a:xfrm>
          <a:prstGeom prst="rect">
            <a:avLst/>
          </a:prstGeom>
          <a:noFill/>
        </p:spPr>
        <p:txBody>
          <a:bodyPr wrap="none" rtlCol="0">
            <a:spAutoFit/>
          </a:bodyPr>
          <a:lstStyle/>
          <a:p>
            <a:endParaRPr lang="en-US" dirty="0"/>
          </a:p>
        </p:txBody>
      </p:sp>
      <p:sp>
        <p:nvSpPr>
          <p:cNvPr id="4" name="TextBox 3"/>
          <p:cNvSpPr txBox="1"/>
          <p:nvPr/>
        </p:nvSpPr>
        <p:spPr>
          <a:xfrm>
            <a:off x="838200" y="1897039"/>
            <a:ext cx="10515601" cy="3970318"/>
          </a:xfrm>
          <a:prstGeom prst="rect">
            <a:avLst/>
          </a:prstGeom>
          <a:noFill/>
        </p:spPr>
        <p:txBody>
          <a:bodyPr wrap="square" rtlCol="0">
            <a:spAutoFit/>
          </a:bodyPr>
          <a:lstStyle/>
          <a:p>
            <a:r>
              <a:rPr lang="en-US" dirty="0"/>
              <a:t>Jiang, Lin, James T. Engle, Laura </a:t>
            </a:r>
            <a:r>
              <a:rPr lang="en-US" dirty="0" err="1"/>
              <a:t>Sirk</a:t>
            </a:r>
            <a:r>
              <a:rPr lang="en-US" dirty="0"/>
              <a:t>, C. Scott Hartley, Christopher J. Ziegler, and Hong Wang. "</a:t>
            </a:r>
            <a:r>
              <a:rPr lang="en-US" dirty="0" err="1"/>
              <a:t>Triphenylene</a:t>
            </a:r>
            <a:r>
              <a:rPr lang="en-US" dirty="0"/>
              <a:t>-Fused Porphyrins." </a:t>
            </a:r>
            <a:r>
              <a:rPr lang="en-US" i="1" dirty="0"/>
              <a:t>Organic Letters</a:t>
            </a:r>
            <a:r>
              <a:rPr lang="en-US" dirty="0"/>
              <a:t> 13, no. 12 (2011): 3020-023. doi:10.1021/ol200853g</a:t>
            </a:r>
            <a:r>
              <a:rPr lang="en-US" dirty="0" smtClean="0"/>
              <a:t>.</a:t>
            </a:r>
          </a:p>
          <a:p>
            <a:endParaRPr lang="en-US" dirty="0" smtClean="0"/>
          </a:p>
          <a:p>
            <a:r>
              <a:rPr lang="en-US" dirty="0" err="1" smtClean="0"/>
              <a:t>Altundas</a:t>
            </a:r>
            <a:r>
              <a:rPr lang="en-US" dirty="0"/>
              <a:t>, Abdullah "Synthesis of XZH-5 Derivatives as Inhibitors of Signal Transducer and Activator of </a:t>
            </a:r>
            <a:r>
              <a:rPr lang="en-US" dirty="0" smtClean="0"/>
              <a:t>Transcription </a:t>
            </a:r>
            <a:r>
              <a:rPr lang="en-US" dirty="0"/>
              <a:t>3 (STAT3) and Synthesis of </a:t>
            </a:r>
            <a:r>
              <a:rPr lang="el-GR" dirty="0"/>
              <a:t>π-</a:t>
            </a:r>
            <a:r>
              <a:rPr lang="en-US" dirty="0"/>
              <a:t>Extended </a:t>
            </a:r>
            <a:r>
              <a:rPr lang="en-US" dirty="0" err="1"/>
              <a:t>Tetraphenylporphyrins</a:t>
            </a:r>
            <a:r>
              <a:rPr lang="en-US" dirty="0"/>
              <a:t> ." Electronic Thesis or Dissertation. Miami University, 2016. </a:t>
            </a:r>
            <a:r>
              <a:rPr lang="en-US" dirty="0">
                <a:hlinkClick r:id="rId2"/>
              </a:rPr>
              <a:t>https://etd.ohiolink.edu</a:t>
            </a:r>
            <a:r>
              <a:rPr lang="en-US" dirty="0" smtClean="0">
                <a:hlinkClick r:id="rId2"/>
              </a:rPr>
              <a:t>/</a:t>
            </a:r>
            <a:endParaRPr lang="en-US" dirty="0" smtClean="0"/>
          </a:p>
          <a:p>
            <a:endParaRPr lang="en-US" dirty="0" smtClean="0">
              <a:hlinkClick r:id="rId3"/>
            </a:endParaRPr>
          </a:p>
          <a:p>
            <a:r>
              <a:rPr lang="en-US" dirty="0" smtClean="0">
                <a:hlinkClick r:id="rId3"/>
              </a:rPr>
              <a:t>http</a:t>
            </a:r>
            <a:r>
              <a:rPr lang="en-US" dirty="0">
                <a:hlinkClick r:id="rId3"/>
              </a:rPr>
              <a:t>://</a:t>
            </a:r>
            <a:r>
              <a:rPr lang="en-US" dirty="0" smtClean="0">
                <a:hlinkClick r:id="rId3"/>
              </a:rPr>
              <a:t>faculty.elmira.edu/cstilts/organic/Porphyrin%20Synthesis.pdf</a:t>
            </a:r>
            <a:endParaRPr lang="en-US" dirty="0" smtClean="0"/>
          </a:p>
          <a:p>
            <a:endParaRPr lang="en-US" dirty="0"/>
          </a:p>
          <a:p>
            <a:r>
              <a:rPr lang="en-US" dirty="0">
                <a:hlinkClick r:id="rId4"/>
              </a:rPr>
              <a:t>http://</a:t>
            </a:r>
            <a:r>
              <a:rPr lang="en-US" dirty="0" smtClean="0">
                <a:hlinkClick r:id="rId4"/>
              </a:rPr>
              <a:t>www.spq.pt/magazines/RPQ/318/article/1511/pdf</a:t>
            </a:r>
            <a:endParaRPr lang="en-US" dirty="0" smtClean="0"/>
          </a:p>
          <a:p>
            <a:endParaRPr lang="en-US" dirty="0" smtClean="0"/>
          </a:p>
          <a:p>
            <a:r>
              <a:rPr lang="en-US" dirty="0" smtClean="0"/>
              <a:t>https</a:t>
            </a:r>
            <a:r>
              <a:rPr lang="en-US" dirty="0"/>
              <a:t>://www.researchgate.net/figure/24426479_fig2_Figure-2-Typical-UV-Visible-absorption-spectrum-of-a-porphyrin</a:t>
            </a:r>
            <a:endParaRPr lang="en-US" dirty="0" smtClean="0"/>
          </a:p>
          <a:p>
            <a:endParaRPr lang="en-US" dirty="0"/>
          </a:p>
        </p:txBody>
      </p:sp>
    </p:spTree>
    <p:extLst>
      <p:ext uri="{BB962C8B-B14F-4D97-AF65-F5344CB8AC3E}">
        <p14:creationId xmlns:p14="http://schemas.microsoft.com/office/powerpoint/2010/main" val="2396654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rgbClr val="FF0000"/>
                </a:solidFill>
              </a:rPr>
              <a:t>Introduction</a:t>
            </a:r>
            <a:endParaRPr lang="en-US" dirty="0"/>
          </a:p>
        </p:txBody>
      </p:sp>
      <p:sp>
        <p:nvSpPr>
          <p:cNvPr id="3" name="Content Placeholder 2"/>
          <p:cNvSpPr>
            <a:spLocks noGrp="1"/>
          </p:cNvSpPr>
          <p:nvPr>
            <p:ph idx="1"/>
          </p:nvPr>
        </p:nvSpPr>
        <p:spPr/>
        <p:txBody>
          <a:bodyPr>
            <a:normAutofit/>
          </a:bodyPr>
          <a:lstStyle/>
          <a:p>
            <a:pPr>
              <a:lnSpc>
                <a:spcPct val="150000"/>
              </a:lnSpc>
            </a:pPr>
            <a:r>
              <a:rPr lang="en-US" sz="3600" dirty="0" smtClean="0"/>
              <a:t>S</a:t>
            </a:r>
            <a:r>
              <a:rPr lang="en-US" altLang="zh-CN" sz="3600" dirty="0" smtClean="0"/>
              <a:t>imple Porphyrins</a:t>
            </a:r>
          </a:p>
          <a:p>
            <a:pPr lvl="1">
              <a:lnSpc>
                <a:spcPct val="150000"/>
              </a:lnSpc>
            </a:pPr>
            <a:r>
              <a:rPr lang="en-US" sz="3200" dirty="0" err="1" smtClean="0"/>
              <a:t>Porphine</a:t>
            </a:r>
            <a:endParaRPr lang="en-US" sz="3200" dirty="0" smtClean="0"/>
          </a:p>
          <a:p>
            <a:pPr lvl="1">
              <a:lnSpc>
                <a:spcPct val="150000"/>
              </a:lnSpc>
            </a:pPr>
            <a:r>
              <a:rPr lang="en-US" sz="3200" dirty="0" smtClean="0"/>
              <a:t>Hemoglobin</a:t>
            </a:r>
          </a:p>
          <a:p>
            <a:pPr lvl="1">
              <a:lnSpc>
                <a:spcPct val="150000"/>
              </a:lnSpc>
            </a:pPr>
            <a:r>
              <a:rPr lang="en-US" sz="3200" dirty="0" smtClean="0"/>
              <a:t>Chlorophyll</a:t>
            </a:r>
            <a:endParaRPr lang="en-US"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1531339154"/>
              </p:ext>
            </p:extLst>
          </p:nvPr>
        </p:nvGraphicFramePr>
        <p:xfrm>
          <a:off x="5706339" y="360052"/>
          <a:ext cx="2155667" cy="2160913"/>
        </p:xfrm>
        <a:graphic>
          <a:graphicData uri="http://schemas.openxmlformats.org/presentationml/2006/ole">
            <mc:AlternateContent xmlns:mc="http://schemas.openxmlformats.org/markup-compatibility/2006">
              <mc:Choice xmlns:v="urn:schemas-microsoft-com:vml" Requires="v">
                <p:oleObj spid="_x0000_s14350" name="CS ChemDraw Drawing" r:id="rId3" imgW="1956755" imgH="1962404" progId="ChemDraw.Document.6.0">
                  <p:embed/>
                </p:oleObj>
              </mc:Choice>
              <mc:Fallback>
                <p:oleObj name="CS ChemDraw Drawing" r:id="rId3" imgW="1956755" imgH="1962404" progId="ChemDraw.Document.6.0">
                  <p:embed/>
                  <p:pic>
                    <p:nvPicPr>
                      <p:cNvPr id="0" name=""/>
                      <p:cNvPicPr/>
                      <p:nvPr/>
                    </p:nvPicPr>
                    <p:blipFill>
                      <a:blip r:embed="rId4"/>
                      <a:stretch>
                        <a:fillRect/>
                      </a:stretch>
                    </p:blipFill>
                    <p:spPr>
                      <a:xfrm>
                        <a:off x="5706339" y="360052"/>
                        <a:ext cx="2155667" cy="2160913"/>
                      </a:xfrm>
                      <a:prstGeom prst="rect">
                        <a:avLst/>
                      </a:prstGeom>
                    </p:spPr>
                  </p:pic>
                </p:oleObj>
              </mc:Fallback>
            </mc:AlternateContent>
          </a:graphicData>
        </a:graphic>
      </p:graphicFrame>
      <p:pic>
        <p:nvPicPr>
          <p:cNvPr id="14338" name="Picture 2" descr="http://creationwiki.org/pool/images/e/ef/Hem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64354" y="365125"/>
            <a:ext cx="2989446" cy="30808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234630" y="2655902"/>
            <a:ext cx="1034450" cy="369332"/>
          </a:xfrm>
          <a:prstGeom prst="rect">
            <a:avLst/>
          </a:prstGeom>
          <a:noFill/>
        </p:spPr>
        <p:txBody>
          <a:bodyPr wrap="none" rtlCol="0">
            <a:spAutoFit/>
          </a:bodyPr>
          <a:lstStyle/>
          <a:p>
            <a:r>
              <a:rPr lang="en-US" dirty="0" err="1" smtClean="0"/>
              <a:t>Porphine</a:t>
            </a:r>
            <a:endParaRPr lang="en-US" dirty="0"/>
          </a:p>
        </p:txBody>
      </p:sp>
      <p:sp>
        <p:nvSpPr>
          <p:cNvPr id="6" name="TextBox 5"/>
          <p:cNvSpPr txBox="1"/>
          <p:nvPr/>
        </p:nvSpPr>
        <p:spPr>
          <a:xfrm>
            <a:off x="8353953" y="3416808"/>
            <a:ext cx="3010248" cy="369332"/>
          </a:xfrm>
          <a:prstGeom prst="rect">
            <a:avLst/>
          </a:prstGeom>
          <a:noFill/>
        </p:spPr>
        <p:txBody>
          <a:bodyPr wrap="none" rtlCol="0">
            <a:spAutoFit/>
          </a:bodyPr>
          <a:lstStyle/>
          <a:p>
            <a:r>
              <a:rPr lang="en-US" dirty="0" smtClean="0"/>
              <a:t>Hemoglobin b group (subunit)</a:t>
            </a:r>
            <a:endParaRPr lang="en-US" dirty="0"/>
          </a:p>
        </p:txBody>
      </p:sp>
      <p:sp>
        <p:nvSpPr>
          <p:cNvPr id="7" name="TextBox 6"/>
          <p:cNvSpPr txBox="1"/>
          <p:nvPr/>
        </p:nvSpPr>
        <p:spPr>
          <a:xfrm>
            <a:off x="6593741" y="6264378"/>
            <a:ext cx="5573257" cy="738664"/>
          </a:xfrm>
          <a:prstGeom prst="rect">
            <a:avLst/>
          </a:prstGeom>
          <a:noFill/>
        </p:spPr>
        <p:txBody>
          <a:bodyPr wrap="none" rtlCol="0">
            <a:spAutoFit/>
          </a:bodyPr>
          <a:lstStyle/>
          <a:p>
            <a:r>
              <a:rPr lang="en-US" sz="1400" dirty="0">
                <a:hlinkClick r:id="rId6"/>
              </a:rPr>
              <a:t>http://</a:t>
            </a:r>
            <a:r>
              <a:rPr lang="en-US" sz="1400" dirty="0" smtClean="0">
                <a:hlinkClick r:id="rId6"/>
              </a:rPr>
              <a:t>creationwiki.org/pool/images/e/ef/Heme.png</a:t>
            </a:r>
            <a:endParaRPr lang="en-US" sz="1400" dirty="0" smtClean="0"/>
          </a:p>
          <a:p>
            <a:r>
              <a:rPr lang="en-US" sz="1400" dirty="0">
                <a:hlinkClick r:id="rId7"/>
              </a:rPr>
              <a:t>https://en.wikipedia.org/wiki/Chlorophyll#/</a:t>
            </a:r>
            <a:r>
              <a:rPr lang="en-US" sz="1400" dirty="0" smtClean="0">
                <a:hlinkClick r:id="rId7"/>
              </a:rPr>
              <a:t>media/File:Chlorophyll_c1.svg</a:t>
            </a:r>
            <a:endParaRPr lang="en-US" sz="1400" dirty="0" smtClean="0"/>
          </a:p>
          <a:p>
            <a:endParaRPr lang="en-US" sz="1400" dirty="0" smtClean="0"/>
          </a:p>
        </p:txBody>
      </p:sp>
      <p:pic>
        <p:nvPicPr>
          <p:cNvPr id="14341" name="Picture 5" descr="https://upload.wikimedia.org/wikipedia/commons/thumb/e/e4/Chlorophyll_c1.svg/262px-Chlorophyll_c1.svg.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98533" y="3147018"/>
            <a:ext cx="2514647" cy="290816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862006" y="4767346"/>
            <a:ext cx="1518364" cy="369332"/>
          </a:xfrm>
          <a:prstGeom prst="rect">
            <a:avLst/>
          </a:prstGeom>
          <a:noFill/>
        </p:spPr>
        <p:txBody>
          <a:bodyPr wrap="none" rtlCol="0">
            <a:spAutoFit/>
          </a:bodyPr>
          <a:lstStyle/>
          <a:p>
            <a:r>
              <a:rPr lang="en-US" dirty="0"/>
              <a:t>C</a:t>
            </a:r>
            <a:r>
              <a:rPr lang="en-US" dirty="0" smtClean="0"/>
              <a:t>hlorophyll</a:t>
            </a:r>
            <a:r>
              <a:rPr lang="en-US" dirty="0"/>
              <a:t> </a:t>
            </a:r>
            <a:r>
              <a:rPr lang="en-US" i="1" dirty="0"/>
              <a:t>c1</a:t>
            </a:r>
            <a:endParaRPr lang="en-US" dirty="0"/>
          </a:p>
        </p:txBody>
      </p:sp>
    </p:spTree>
    <p:extLst>
      <p:ext uri="{BB962C8B-B14F-4D97-AF65-F5344CB8AC3E}">
        <p14:creationId xmlns:p14="http://schemas.microsoft.com/office/powerpoint/2010/main" val="26995647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rgbClr val="FF0000"/>
                </a:solidFill>
              </a:rPr>
              <a:t>Introduction</a:t>
            </a:r>
            <a:endParaRPr lang="en-US" dirty="0"/>
          </a:p>
        </p:txBody>
      </p:sp>
      <p:sp>
        <p:nvSpPr>
          <p:cNvPr id="3" name="Content Placeholder 2"/>
          <p:cNvSpPr>
            <a:spLocks noGrp="1"/>
          </p:cNvSpPr>
          <p:nvPr>
            <p:ph idx="1"/>
          </p:nvPr>
        </p:nvSpPr>
        <p:spPr/>
        <p:txBody>
          <a:bodyPr/>
          <a:lstStyle/>
          <a:p>
            <a:r>
              <a:rPr lang="en-US" dirty="0" smtClean="0"/>
              <a:t>Absorption of light spectrum </a:t>
            </a:r>
          </a:p>
          <a:p>
            <a:pPr lvl="1"/>
            <a:r>
              <a:rPr lang="en-US" dirty="0" smtClean="0"/>
              <a:t>B-band (</a:t>
            </a:r>
            <a:r>
              <a:rPr lang="en-US" dirty="0" err="1" smtClean="0"/>
              <a:t>Soret</a:t>
            </a:r>
            <a:r>
              <a:rPr lang="en-US" dirty="0" smtClean="0"/>
              <a:t> Band): Ultraviolet to purple (390 to 425 nm) </a:t>
            </a:r>
          </a:p>
          <a:p>
            <a:pPr lvl="1"/>
            <a:r>
              <a:rPr lang="en-US" dirty="0" smtClean="0"/>
              <a:t>Q-bands: Different numbers of bands for different porphyrins</a:t>
            </a:r>
          </a:p>
          <a:p>
            <a:pPr lvl="1"/>
            <a:r>
              <a:rPr lang="en-US" dirty="0" smtClean="0"/>
              <a:t>Substitution leads to shift of absorption bands</a:t>
            </a:r>
          </a:p>
          <a:p>
            <a:pPr lvl="1"/>
            <a:endParaRPr lang="en-US" dirty="0" smtClean="0"/>
          </a:p>
        </p:txBody>
      </p:sp>
      <p:pic>
        <p:nvPicPr>
          <p:cNvPr id="15364" name="Picture 4" descr="Figure 2. Typical UV-Visible absorption spectrum of a porphyrin. &#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1461" y="3419035"/>
            <a:ext cx="7656585" cy="31311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24271" y="6550223"/>
            <a:ext cx="8817478" cy="523220"/>
          </a:xfrm>
          <a:prstGeom prst="rect">
            <a:avLst/>
          </a:prstGeom>
          <a:noFill/>
        </p:spPr>
        <p:txBody>
          <a:bodyPr wrap="none" rtlCol="0">
            <a:spAutoFit/>
          </a:bodyPr>
          <a:lstStyle/>
          <a:p>
            <a:r>
              <a:rPr lang="en-US" sz="1400" dirty="0">
                <a:hlinkClick r:id="rId3"/>
              </a:rPr>
              <a:t>https://</a:t>
            </a:r>
            <a:r>
              <a:rPr lang="en-US" sz="1400" dirty="0" smtClean="0">
                <a:hlinkClick r:id="rId3"/>
              </a:rPr>
              <a:t>www.researchgate.net/figure/24426479_fig2_Figure-2-Typical-UV-Visible-absorption-spectrum-of-a-porphyrin</a:t>
            </a:r>
            <a:endParaRPr lang="en-US" sz="1400" dirty="0" smtClean="0"/>
          </a:p>
          <a:p>
            <a:endParaRPr lang="en-US" sz="1400" dirty="0" smtClean="0"/>
          </a:p>
        </p:txBody>
      </p:sp>
    </p:spTree>
    <p:extLst>
      <p:ext uri="{BB962C8B-B14F-4D97-AF65-F5344CB8AC3E}">
        <p14:creationId xmlns:p14="http://schemas.microsoft.com/office/powerpoint/2010/main" val="1001879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rgbClr val="FF0000"/>
                </a:solidFill>
              </a:rPr>
              <a:t>Introduction</a:t>
            </a:r>
            <a:endParaRPr lang="en-US" dirty="0"/>
          </a:p>
        </p:txBody>
      </p:sp>
      <p:sp>
        <p:nvSpPr>
          <p:cNvPr id="3" name="Content Placeholder 2"/>
          <p:cNvSpPr>
            <a:spLocks noGrp="1"/>
          </p:cNvSpPr>
          <p:nvPr>
            <p:ph idx="1"/>
          </p:nvPr>
        </p:nvSpPr>
        <p:spPr/>
        <p:txBody>
          <a:bodyPr>
            <a:normAutofit lnSpcReduction="10000"/>
          </a:bodyPr>
          <a:lstStyle/>
          <a:p>
            <a:pPr>
              <a:lnSpc>
                <a:spcPct val="150000"/>
              </a:lnSpc>
            </a:pPr>
            <a:r>
              <a:rPr lang="el-GR" altLang="zh-CN" dirty="0">
                <a:latin typeface="Times New Roman" panose="02020603050405020304" pitchFamily="18" charset="0"/>
                <a:cs typeface="Times New Roman" panose="02020603050405020304" pitchFamily="18" charset="0"/>
              </a:rPr>
              <a:t>π</a:t>
            </a:r>
            <a:r>
              <a:rPr lang="en-US" altLang="zh-CN" dirty="0" smtClean="0">
                <a:latin typeface="Times New Roman" panose="02020603050405020304" pitchFamily="18" charset="0"/>
                <a:cs typeface="Times New Roman" panose="02020603050405020304" pitchFamily="18" charset="0"/>
              </a:rPr>
              <a:t>-Extended</a:t>
            </a:r>
            <a:r>
              <a:rPr lang="en-US" altLang="zh-CN" dirty="0" smtClean="0"/>
              <a:t> Porphyrins</a:t>
            </a:r>
          </a:p>
          <a:p>
            <a:pPr lvl="1">
              <a:lnSpc>
                <a:spcPct val="150000"/>
              </a:lnSpc>
            </a:pPr>
            <a:r>
              <a:rPr lang="en-US" dirty="0"/>
              <a:t>Red shift (excited spectra)</a:t>
            </a:r>
          </a:p>
          <a:p>
            <a:pPr lvl="1">
              <a:lnSpc>
                <a:spcPct val="150000"/>
              </a:lnSpc>
            </a:pPr>
            <a:r>
              <a:rPr lang="en-US" dirty="0"/>
              <a:t>Broadening (excited spectra</a:t>
            </a:r>
            <a:r>
              <a:rPr lang="en-US" dirty="0" smtClean="0"/>
              <a:t>)</a:t>
            </a:r>
            <a:endParaRPr lang="en-US" altLang="zh-CN" dirty="0" smtClean="0"/>
          </a:p>
          <a:p>
            <a:pPr>
              <a:lnSpc>
                <a:spcPct val="150000"/>
              </a:lnSpc>
            </a:pPr>
            <a:r>
              <a:rPr lang="en-US" dirty="0" smtClean="0"/>
              <a:t>Applications</a:t>
            </a:r>
          </a:p>
          <a:p>
            <a:pPr lvl="1">
              <a:lnSpc>
                <a:spcPct val="150000"/>
              </a:lnSpc>
            </a:pPr>
            <a:r>
              <a:rPr lang="en-US" altLang="zh-CN" dirty="0" smtClean="0"/>
              <a:t>Photodynamic therapy</a:t>
            </a:r>
          </a:p>
          <a:p>
            <a:pPr lvl="1">
              <a:lnSpc>
                <a:spcPct val="150000"/>
              </a:lnSpc>
            </a:pPr>
            <a:r>
              <a:rPr lang="en-US" altLang="zh-CN" dirty="0" smtClean="0"/>
              <a:t>Organic light emitting diodes</a:t>
            </a:r>
          </a:p>
          <a:p>
            <a:pPr lvl="1">
              <a:lnSpc>
                <a:spcPct val="150000"/>
              </a:lnSpc>
            </a:pPr>
            <a:r>
              <a:rPr lang="en-US" altLang="zh-CN" dirty="0" smtClean="0"/>
              <a:t>Dye-sensitized solar cells </a:t>
            </a:r>
          </a:p>
          <a:p>
            <a:pPr lvl="1">
              <a:lnSpc>
                <a:spcPct val="150000"/>
              </a:lnSpc>
            </a:pPr>
            <a:endParaRPr lang="en-US" dirty="0" smtClean="0"/>
          </a:p>
        </p:txBody>
      </p:sp>
      <p:sp>
        <p:nvSpPr>
          <p:cNvPr id="4" name="TextBox 3"/>
          <p:cNvSpPr txBox="1"/>
          <p:nvPr/>
        </p:nvSpPr>
        <p:spPr>
          <a:xfrm>
            <a:off x="1463040" y="239150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16742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Introduction</a:t>
            </a:r>
            <a:endParaRPr lang="en-US" u="sng" dirty="0">
              <a:solidFill>
                <a:srgbClr val="FF0000"/>
              </a:solidFill>
            </a:endParaRPr>
          </a:p>
        </p:txBody>
      </p:sp>
      <p:sp>
        <p:nvSpPr>
          <p:cNvPr id="3" name="Content Placeholder 2"/>
          <p:cNvSpPr>
            <a:spLocks noGrp="1"/>
          </p:cNvSpPr>
          <p:nvPr>
            <p:ph idx="1"/>
          </p:nvPr>
        </p:nvSpPr>
        <p:spPr>
          <a:xfrm>
            <a:off x="838200" y="1690688"/>
            <a:ext cx="10207172" cy="496661"/>
          </a:xfrm>
        </p:spPr>
        <p:txBody>
          <a:bodyPr>
            <a:normAutofit/>
          </a:bodyPr>
          <a:lstStyle/>
          <a:p>
            <a:r>
              <a:rPr lang="en-US" dirty="0"/>
              <a:t>Benzo </a:t>
            </a:r>
            <a:r>
              <a:rPr lang="en-US" dirty="0" err="1" smtClean="0"/>
              <a:t>Tetraphenyl</a:t>
            </a:r>
            <a:r>
              <a:rPr lang="en-US" dirty="0" smtClean="0"/>
              <a:t> porphyrin (TPP) Derivatives </a:t>
            </a:r>
            <a:endParaRPr lang="en-US" dirty="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442229164"/>
              </p:ext>
            </p:extLst>
          </p:nvPr>
        </p:nvGraphicFramePr>
        <p:xfrm>
          <a:off x="74768" y="2187349"/>
          <a:ext cx="3839138" cy="4013543"/>
        </p:xfrm>
        <a:graphic>
          <a:graphicData uri="http://schemas.openxmlformats.org/presentationml/2006/ole">
            <mc:AlternateContent xmlns:mc="http://schemas.openxmlformats.org/markup-compatibility/2006">
              <mc:Choice xmlns:v="urn:schemas-microsoft-com:vml" Requires="v">
                <p:oleObj spid="_x0000_s1104" name="CS ChemDraw Drawing" r:id="rId3" imgW="2761087" imgH="2886282" progId="ChemDraw.Document.6.0">
                  <p:embed/>
                </p:oleObj>
              </mc:Choice>
              <mc:Fallback>
                <p:oleObj name="CS ChemDraw Drawing" r:id="rId3" imgW="2761087" imgH="2886282" progId="ChemDraw.Document.6.0">
                  <p:embed/>
                  <p:pic>
                    <p:nvPicPr>
                      <p:cNvPr id="0" name=""/>
                      <p:cNvPicPr/>
                      <p:nvPr/>
                    </p:nvPicPr>
                    <p:blipFill>
                      <a:blip r:embed="rId4"/>
                      <a:stretch>
                        <a:fillRect/>
                      </a:stretch>
                    </p:blipFill>
                    <p:spPr>
                      <a:xfrm>
                        <a:off x="74768" y="2187349"/>
                        <a:ext cx="3839138" cy="401354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92297224"/>
              </p:ext>
            </p:extLst>
          </p:nvPr>
        </p:nvGraphicFramePr>
        <p:xfrm>
          <a:off x="3988674" y="2187348"/>
          <a:ext cx="4051496" cy="4013543"/>
        </p:xfrm>
        <a:graphic>
          <a:graphicData uri="http://schemas.openxmlformats.org/presentationml/2006/ole">
            <mc:AlternateContent xmlns:mc="http://schemas.openxmlformats.org/markup-compatibility/2006">
              <mc:Choice xmlns:v="urn:schemas-microsoft-com:vml" Requires="v">
                <p:oleObj spid="_x0000_s1105" name="CS ChemDraw Drawing" r:id="rId5" imgW="3388951" imgH="3357032" progId="ChemDraw.Document.6.0">
                  <p:embed/>
                </p:oleObj>
              </mc:Choice>
              <mc:Fallback>
                <p:oleObj name="CS ChemDraw Drawing" r:id="rId5" imgW="3388951" imgH="3357032" progId="ChemDraw.Document.6.0">
                  <p:embed/>
                  <p:pic>
                    <p:nvPicPr>
                      <p:cNvPr id="0" name=""/>
                      <p:cNvPicPr/>
                      <p:nvPr/>
                    </p:nvPicPr>
                    <p:blipFill>
                      <a:blip r:embed="rId6"/>
                      <a:stretch>
                        <a:fillRect/>
                      </a:stretch>
                    </p:blipFill>
                    <p:spPr>
                      <a:xfrm>
                        <a:off x="3988674" y="2187348"/>
                        <a:ext cx="4051496" cy="401354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33304771"/>
              </p:ext>
            </p:extLst>
          </p:nvPr>
        </p:nvGraphicFramePr>
        <p:xfrm>
          <a:off x="8114938" y="2187349"/>
          <a:ext cx="4002295" cy="4013542"/>
        </p:xfrm>
        <a:graphic>
          <a:graphicData uri="http://schemas.openxmlformats.org/presentationml/2006/ole">
            <mc:AlternateContent xmlns:mc="http://schemas.openxmlformats.org/markup-compatibility/2006">
              <mc:Choice xmlns:v="urn:schemas-microsoft-com:vml" Requires="v">
                <p:oleObj spid="_x0000_s1106" name="CS ChemDraw Drawing" r:id="rId7" imgW="3388951" imgH="3398346" progId="ChemDraw.Document.6.0">
                  <p:embed/>
                </p:oleObj>
              </mc:Choice>
              <mc:Fallback>
                <p:oleObj name="CS ChemDraw Drawing" r:id="rId7" imgW="3388951" imgH="3398346" progId="ChemDraw.Document.6.0">
                  <p:embed/>
                  <p:pic>
                    <p:nvPicPr>
                      <p:cNvPr id="0" name=""/>
                      <p:cNvPicPr/>
                      <p:nvPr/>
                    </p:nvPicPr>
                    <p:blipFill>
                      <a:blip r:embed="rId8"/>
                      <a:stretch>
                        <a:fillRect/>
                      </a:stretch>
                    </p:blipFill>
                    <p:spPr>
                      <a:xfrm>
                        <a:off x="8114938" y="2187349"/>
                        <a:ext cx="4002295" cy="4013542"/>
                      </a:xfrm>
                      <a:prstGeom prst="rect">
                        <a:avLst/>
                      </a:prstGeom>
                    </p:spPr>
                  </p:pic>
                </p:oleObj>
              </mc:Fallback>
            </mc:AlternateContent>
          </a:graphicData>
        </a:graphic>
      </p:graphicFrame>
    </p:spTree>
    <p:extLst>
      <p:ext uri="{BB962C8B-B14F-4D97-AF65-F5344CB8AC3E}">
        <p14:creationId xmlns:p14="http://schemas.microsoft.com/office/powerpoint/2010/main" val="196774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Bromo</a:t>
            </a:r>
            <a:r>
              <a:rPr lang="en-US" dirty="0" smtClean="0"/>
              <a:t> TPP</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703792284"/>
              </p:ext>
            </p:extLst>
          </p:nvPr>
        </p:nvGraphicFramePr>
        <p:xfrm>
          <a:off x="930444" y="2015640"/>
          <a:ext cx="2824631" cy="2826721"/>
        </p:xfrm>
        <a:graphic>
          <a:graphicData uri="http://schemas.openxmlformats.org/presentationml/2006/ole">
            <mc:AlternateContent xmlns:mc="http://schemas.openxmlformats.org/markup-compatibility/2006">
              <mc:Choice xmlns:v="urn:schemas-microsoft-com:vml" Requires="v">
                <p:oleObj spid="_x0000_s3146" name="CS ChemDraw Drawing" r:id="rId3" imgW="2145327" imgH="2146803" progId="ChemDraw.Document.6.0">
                  <p:embed/>
                </p:oleObj>
              </mc:Choice>
              <mc:Fallback>
                <p:oleObj name="CS ChemDraw Drawing" r:id="rId3" imgW="2145327" imgH="2146803" progId="ChemDraw.Document.6.0">
                  <p:embed/>
                  <p:pic>
                    <p:nvPicPr>
                      <p:cNvPr id="0" name=""/>
                      <p:cNvPicPr/>
                      <p:nvPr/>
                    </p:nvPicPr>
                    <p:blipFill>
                      <a:blip r:embed="rId4"/>
                      <a:stretch>
                        <a:fillRect/>
                      </a:stretch>
                    </p:blipFill>
                    <p:spPr>
                      <a:xfrm>
                        <a:off x="930444" y="2015640"/>
                        <a:ext cx="2824631" cy="2826721"/>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315785364"/>
              </p:ext>
            </p:extLst>
          </p:nvPr>
        </p:nvGraphicFramePr>
        <p:xfrm>
          <a:off x="4685519" y="2018257"/>
          <a:ext cx="2819401" cy="2821486"/>
        </p:xfrm>
        <a:graphic>
          <a:graphicData uri="http://schemas.openxmlformats.org/presentationml/2006/ole">
            <mc:AlternateContent xmlns:mc="http://schemas.openxmlformats.org/markup-compatibility/2006">
              <mc:Choice xmlns:v="urn:schemas-microsoft-com:vml" Requires="v">
                <p:oleObj spid="_x0000_s3147" name="CS ChemDraw Drawing" r:id="rId5" imgW="2146840" imgH="2147182" progId="ChemDraw.Document.6.0">
                  <p:embed/>
                </p:oleObj>
              </mc:Choice>
              <mc:Fallback>
                <p:oleObj name="CS ChemDraw Drawing" r:id="rId5" imgW="2146840" imgH="2147182" progId="ChemDraw.Document.6.0">
                  <p:embed/>
                  <p:pic>
                    <p:nvPicPr>
                      <p:cNvPr id="0" name=""/>
                      <p:cNvPicPr/>
                      <p:nvPr/>
                    </p:nvPicPr>
                    <p:blipFill>
                      <a:blip r:embed="rId6"/>
                      <a:stretch>
                        <a:fillRect/>
                      </a:stretch>
                    </p:blipFill>
                    <p:spPr>
                      <a:xfrm>
                        <a:off x="4685519" y="2018257"/>
                        <a:ext cx="2819401" cy="2821486"/>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57716601"/>
              </p:ext>
            </p:extLst>
          </p:nvPr>
        </p:nvGraphicFramePr>
        <p:xfrm>
          <a:off x="8435364" y="2016949"/>
          <a:ext cx="2826191" cy="2824103"/>
        </p:xfrm>
        <a:graphic>
          <a:graphicData uri="http://schemas.openxmlformats.org/presentationml/2006/ole">
            <mc:AlternateContent xmlns:mc="http://schemas.openxmlformats.org/markup-compatibility/2006">
              <mc:Choice xmlns:v="urn:schemas-microsoft-com:vml" Requires="v">
                <p:oleObj spid="_x0000_s3148" name="CS ChemDraw Drawing" r:id="rId7" imgW="2147218" imgH="2146803" progId="ChemDraw.Document.6.0">
                  <p:embed/>
                </p:oleObj>
              </mc:Choice>
              <mc:Fallback>
                <p:oleObj name="CS ChemDraw Drawing" r:id="rId7" imgW="2147218" imgH="2146803" progId="ChemDraw.Document.6.0">
                  <p:embed/>
                  <p:pic>
                    <p:nvPicPr>
                      <p:cNvPr id="0" name=""/>
                      <p:cNvPicPr/>
                      <p:nvPr/>
                    </p:nvPicPr>
                    <p:blipFill>
                      <a:blip r:embed="rId8"/>
                      <a:stretch>
                        <a:fillRect/>
                      </a:stretch>
                    </p:blipFill>
                    <p:spPr>
                      <a:xfrm>
                        <a:off x="8435364" y="2016949"/>
                        <a:ext cx="2826191" cy="2824103"/>
                      </a:xfrm>
                      <a:prstGeom prst="rect">
                        <a:avLst/>
                      </a:prstGeom>
                    </p:spPr>
                  </p:pic>
                </p:oleObj>
              </mc:Fallback>
            </mc:AlternateContent>
          </a:graphicData>
        </a:graphic>
      </p:graphicFrame>
    </p:spTree>
    <p:extLst>
      <p:ext uri="{BB962C8B-B14F-4D97-AF65-F5344CB8AC3E}">
        <p14:creationId xmlns:p14="http://schemas.microsoft.com/office/powerpoint/2010/main" val="391377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Isopropyl porphyrin (IPP) and TPP</a:t>
            </a:r>
            <a:endParaRPr lang="zh-CN"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591510839"/>
              </p:ext>
            </p:extLst>
          </p:nvPr>
        </p:nvGraphicFramePr>
        <p:xfrm>
          <a:off x="1463971" y="1859829"/>
          <a:ext cx="3900344" cy="3902627"/>
        </p:xfrm>
        <a:graphic>
          <a:graphicData uri="http://schemas.openxmlformats.org/presentationml/2006/ole">
            <mc:AlternateContent xmlns:mc="http://schemas.openxmlformats.org/markup-compatibility/2006">
              <mc:Choice xmlns:v="urn:schemas-microsoft-com:vml" Requires="v">
                <p:oleObj spid="_x0000_s4140" name="CS ChemDraw Drawing" r:id="rId3" imgW="2713808" imgH="2715342" progId="ChemDraw.Document.6.0">
                  <p:embed/>
                </p:oleObj>
              </mc:Choice>
              <mc:Fallback>
                <p:oleObj name="CS ChemDraw Drawing" r:id="rId3" imgW="2713808" imgH="2715342" progId="ChemDraw.Document.6.0">
                  <p:embed/>
                  <p:pic>
                    <p:nvPicPr>
                      <p:cNvPr id="0" name=""/>
                      <p:cNvPicPr/>
                      <p:nvPr/>
                    </p:nvPicPr>
                    <p:blipFill>
                      <a:blip r:embed="rId4"/>
                      <a:stretch>
                        <a:fillRect/>
                      </a:stretch>
                    </p:blipFill>
                    <p:spPr>
                      <a:xfrm>
                        <a:off x="1463971" y="1859829"/>
                        <a:ext cx="3900344" cy="3902627"/>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58594820"/>
              </p:ext>
            </p:extLst>
          </p:nvPr>
        </p:nvGraphicFramePr>
        <p:xfrm>
          <a:off x="6828286" y="1859829"/>
          <a:ext cx="3899744" cy="3902627"/>
        </p:xfrm>
        <a:graphic>
          <a:graphicData uri="http://schemas.openxmlformats.org/presentationml/2006/ole">
            <mc:AlternateContent xmlns:mc="http://schemas.openxmlformats.org/markup-compatibility/2006">
              <mc:Choice xmlns:v="urn:schemas-microsoft-com:vml" Requires="v">
                <p:oleObj spid="_x0000_s4141" name="CS ChemDraw Drawing" r:id="rId5" imgW="2146840" imgH="2147182" progId="ChemDraw.Document.6.0">
                  <p:embed/>
                </p:oleObj>
              </mc:Choice>
              <mc:Fallback>
                <p:oleObj name="CS ChemDraw Drawing" r:id="rId5" imgW="2146840" imgH="2147182" progId="ChemDraw.Document.6.0">
                  <p:embed/>
                  <p:pic>
                    <p:nvPicPr>
                      <p:cNvPr id="0" name=""/>
                      <p:cNvPicPr/>
                      <p:nvPr/>
                    </p:nvPicPr>
                    <p:blipFill>
                      <a:blip r:embed="rId6"/>
                      <a:stretch>
                        <a:fillRect/>
                      </a:stretch>
                    </p:blipFill>
                    <p:spPr>
                      <a:xfrm>
                        <a:off x="6828286" y="1859829"/>
                        <a:ext cx="3899744" cy="3902627"/>
                      </a:xfrm>
                      <a:prstGeom prst="rect">
                        <a:avLst/>
                      </a:prstGeom>
                    </p:spPr>
                  </p:pic>
                </p:oleObj>
              </mc:Fallback>
            </mc:AlternateContent>
          </a:graphicData>
        </a:graphic>
      </p:graphicFrame>
    </p:spTree>
    <p:extLst>
      <p:ext uri="{BB962C8B-B14F-4D97-AF65-F5344CB8AC3E}">
        <p14:creationId xmlns:p14="http://schemas.microsoft.com/office/powerpoint/2010/main" val="2309926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Work and Result</a:t>
            </a:r>
            <a:endParaRPr lang="en-US" u="sng" dirty="0">
              <a:solidFill>
                <a:srgbClr val="FF0000"/>
              </a:solidFill>
            </a:endParaRPr>
          </a:p>
        </p:txBody>
      </p:sp>
      <p:sp>
        <p:nvSpPr>
          <p:cNvPr id="3" name="Content Placeholder 2"/>
          <p:cNvSpPr>
            <a:spLocks noGrp="1"/>
          </p:cNvSpPr>
          <p:nvPr>
            <p:ph idx="1"/>
          </p:nvPr>
        </p:nvSpPr>
        <p:spPr/>
        <p:txBody>
          <a:bodyPr/>
          <a:lstStyle/>
          <a:p>
            <a:pPr>
              <a:lnSpc>
                <a:spcPct val="250000"/>
              </a:lnSpc>
            </a:pPr>
            <a:r>
              <a:rPr lang="en-US" dirty="0" smtClean="0"/>
              <a:t>Synthesis of IPP and TPP</a:t>
            </a:r>
          </a:p>
          <a:p>
            <a:pPr>
              <a:lnSpc>
                <a:spcPct val="250000"/>
              </a:lnSpc>
            </a:pPr>
            <a:r>
              <a:rPr lang="en-US" dirty="0" err="1" smtClean="0"/>
              <a:t>Bromination</a:t>
            </a:r>
            <a:r>
              <a:rPr lang="en-US" dirty="0" smtClean="0"/>
              <a:t> of TPP</a:t>
            </a:r>
          </a:p>
          <a:p>
            <a:pPr>
              <a:lnSpc>
                <a:spcPct val="250000"/>
              </a:lnSpc>
            </a:pPr>
            <a:r>
              <a:rPr lang="en-US" dirty="0" smtClean="0"/>
              <a:t>IPP related reaction</a:t>
            </a:r>
            <a:r>
              <a:rPr lang="en-US" altLang="zh-CN" dirty="0" smtClean="0"/>
              <a:t>s</a:t>
            </a:r>
            <a:r>
              <a:rPr lang="en-US" dirty="0" smtClean="0"/>
              <a:t> (Metalation</a:t>
            </a:r>
            <a:r>
              <a:rPr lang="en-US" dirty="0"/>
              <a:t> </a:t>
            </a:r>
            <a:r>
              <a:rPr lang="en-US" dirty="0" smtClean="0"/>
              <a:t>and Nitration)</a:t>
            </a:r>
          </a:p>
          <a:p>
            <a:pPr>
              <a:lnSpc>
                <a:spcPct val="250000"/>
              </a:lnSpc>
            </a:pPr>
            <a:endParaRPr lang="en-US" dirty="0" smtClean="0"/>
          </a:p>
          <a:p>
            <a:pPr>
              <a:lnSpc>
                <a:spcPct val="250000"/>
              </a:lnSpc>
            </a:pPr>
            <a:endParaRPr lang="en-US" dirty="0"/>
          </a:p>
        </p:txBody>
      </p:sp>
    </p:spTree>
    <p:extLst>
      <p:ext uri="{BB962C8B-B14F-4D97-AF65-F5344CB8AC3E}">
        <p14:creationId xmlns:p14="http://schemas.microsoft.com/office/powerpoint/2010/main" val="3546354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11230</TotalTime>
  <Words>507</Words>
  <Application>Microsoft Office PowerPoint</Application>
  <PresentationFormat>Widescreen</PresentationFormat>
  <Paragraphs>94</Paragraphs>
  <Slides>22</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宋体</vt:lpstr>
      <vt:lpstr>Arial</vt:lpstr>
      <vt:lpstr>Calibri</vt:lpstr>
      <vt:lpstr>Calibri Light</vt:lpstr>
      <vt:lpstr>Times New Roman</vt:lpstr>
      <vt:lpstr>Office Theme</vt:lpstr>
      <vt:lpstr>CS ChemDraw Drawing</vt:lpstr>
      <vt:lpstr>SYNTHESIS OF π-EXTENDED TETRAPHENYLPORPHYRINS</vt:lpstr>
      <vt:lpstr>Preview</vt:lpstr>
      <vt:lpstr>Introduction</vt:lpstr>
      <vt:lpstr>Introduction</vt:lpstr>
      <vt:lpstr>Introduction</vt:lpstr>
      <vt:lpstr>Introduction</vt:lpstr>
      <vt:lpstr>Bromo TPP</vt:lpstr>
      <vt:lpstr>Isopropyl porphyrin (IPP) and TPP</vt:lpstr>
      <vt:lpstr>Work and Result</vt:lpstr>
      <vt:lpstr>Synthesis of IPP</vt:lpstr>
      <vt:lpstr>Synthesis of TPP</vt:lpstr>
      <vt:lpstr>Bromination of TPP (Dibromo)</vt:lpstr>
      <vt:lpstr>PowerPoint Presentation</vt:lpstr>
      <vt:lpstr>Bromination of TPP (Tetrabromo)</vt:lpstr>
      <vt:lpstr>IPP related reactions (Metalation)</vt:lpstr>
      <vt:lpstr>IPP related reactions (Metalation)</vt:lpstr>
      <vt:lpstr>IPP related reaction (Nitration)</vt:lpstr>
      <vt:lpstr>Conclusions</vt:lpstr>
      <vt:lpstr>Conclusions</vt:lpstr>
      <vt:lpstr>Acknowledgement</vt:lpstr>
      <vt:lpstr>Questions</vt:lpstr>
      <vt:lpstr>Reference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Report</dc:title>
  <dc:creator>Hehe Wang</dc:creator>
  <cp:lastModifiedBy>Hehe Wang</cp:lastModifiedBy>
  <cp:revision>44</cp:revision>
  <dcterms:created xsi:type="dcterms:W3CDTF">2016-07-08T02:39:06Z</dcterms:created>
  <dcterms:modified xsi:type="dcterms:W3CDTF">2017-04-26T14:56:00Z</dcterms:modified>
</cp:coreProperties>
</file>