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2"/>
  </p:sldMasterIdLst>
  <p:notesMasterIdLst>
    <p:notesMasterId r:id="rId26"/>
  </p:notesMasterIdLst>
  <p:handoutMasterIdLst>
    <p:handoutMasterId r:id="rId27"/>
  </p:handoutMasterIdLst>
  <p:sldIdLst>
    <p:sldId id="256" r:id="rId3"/>
    <p:sldId id="257" r:id="rId4"/>
    <p:sldId id="258" r:id="rId5"/>
    <p:sldId id="260" r:id="rId6"/>
    <p:sldId id="267" r:id="rId7"/>
    <p:sldId id="259" r:id="rId8"/>
    <p:sldId id="266" r:id="rId9"/>
    <p:sldId id="261" r:id="rId10"/>
    <p:sldId id="268" r:id="rId11"/>
    <p:sldId id="279" r:id="rId12"/>
    <p:sldId id="262" r:id="rId13"/>
    <p:sldId id="276" r:id="rId14"/>
    <p:sldId id="277" r:id="rId15"/>
    <p:sldId id="278" r:id="rId16"/>
    <p:sldId id="280" r:id="rId17"/>
    <p:sldId id="270" r:id="rId18"/>
    <p:sldId id="269" r:id="rId19"/>
    <p:sldId id="281" r:id="rId20"/>
    <p:sldId id="263" r:id="rId21"/>
    <p:sldId id="271" r:id="rId22"/>
    <p:sldId id="272" r:id="rId23"/>
    <p:sldId id="273" r:id="rId24"/>
    <p:sldId id="264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87101" autoAdjust="0"/>
  </p:normalViewPr>
  <p:slideViewPr>
    <p:cSldViewPr>
      <p:cViewPr varScale="1">
        <p:scale>
          <a:sx n="98" d="100"/>
          <a:sy n="98" d="100"/>
        </p:scale>
        <p:origin x="187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190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F9A46B63-4FAD-448A-A556-02A5E39442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345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E7CAE20C-D77B-4EB7-AE52-E2B9CECD25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1992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</a:t>
            </a:r>
          </a:p>
          <a:p>
            <a:r>
              <a:rPr lang="en-US" dirty="0" smtClean="0"/>
              <a:t>Define </a:t>
            </a:r>
            <a:r>
              <a:rPr lang="en-US" dirty="0" err="1" smtClean="0"/>
              <a:t>TRiO</a:t>
            </a:r>
            <a:r>
              <a:rPr lang="en-US" dirty="0" smtClean="0"/>
              <a:t> SSS grant program: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	Funded by US </a:t>
            </a:r>
            <a:r>
              <a:rPr lang="en-US" baseline="0" dirty="0" err="1" smtClean="0"/>
              <a:t>Dept</a:t>
            </a:r>
            <a:r>
              <a:rPr lang="en-US" baseline="0" dirty="0" smtClean="0"/>
              <a:t> of Ed</a:t>
            </a:r>
          </a:p>
          <a:p>
            <a:r>
              <a:rPr lang="en-US" baseline="0" dirty="0" smtClean="0"/>
              <a:t>	Goal is to increase retention and grad rates</a:t>
            </a:r>
          </a:p>
          <a:p>
            <a:r>
              <a:rPr lang="en-US" baseline="0" dirty="0" smtClean="0"/>
              <a:t>	</a:t>
            </a:r>
          </a:p>
          <a:p>
            <a:r>
              <a:rPr lang="en-US" baseline="0" dirty="0" smtClean="0"/>
              <a:t>Eligibility criteria are LOW INCOME, 1</a:t>
            </a:r>
            <a:r>
              <a:rPr lang="en-US" baseline="30000" dirty="0" smtClean="0"/>
              <a:t>ST</a:t>
            </a:r>
            <a:r>
              <a:rPr lang="en-US" baseline="0" dirty="0" smtClean="0"/>
              <a:t> GEN, and STUDENTS w/DISABILITIES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*Note that self-report happens on</a:t>
            </a:r>
            <a:r>
              <a:rPr lang="en-US" baseline="0" dirty="0" smtClean="0"/>
              <a:t> admission application to University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Also discuss basic student demographics – many </a:t>
            </a:r>
            <a:r>
              <a:rPr lang="en-US" dirty="0" err="1" smtClean="0"/>
              <a:t>nontrads</a:t>
            </a:r>
            <a:r>
              <a:rPr lang="en-US" dirty="0" smtClean="0"/>
              <a:t>, and vets, greater racial</a:t>
            </a:r>
            <a:r>
              <a:rPr lang="en-US" baseline="0" dirty="0" smtClean="0"/>
              <a:t> diversity than Oxford, etc.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AE20C-D77B-4EB7-AE52-E2B9CECD256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9739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</a:t>
            </a:r>
          </a:p>
          <a:p>
            <a:r>
              <a:rPr lang="en-US" dirty="0" smtClean="0"/>
              <a:t>Susan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AE20C-D77B-4EB7-AE52-E2B9CECD256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3750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</a:t>
            </a:r>
          </a:p>
          <a:p>
            <a:r>
              <a:rPr lang="en-US" dirty="0" smtClean="0"/>
              <a:t>Susan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AE20C-D77B-4EB7-AE52-E2B9CECD256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7719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AE20C-D77B-4EB7-AE52-E2B9CECD256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2266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</a:t>
            </a:r>
          </a:p>
          <a:p>
            <a:r>
              <a:rPr lang="en-US" dirty="0" smtClean="0"/>
              <a:t>Susan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AE20C-D77B-4EB7-AE52-E2B9CECD256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8136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</a:t>
            </a:r>
          </a:p>
          <a:p>
            <a:r>
              <a:rPr lang="en-US" dirty="0" smtClean="0"/>
              <a:t>Computers includes library computers, chrome books available</a:t>
            </a:r>
            <a:r>
              <a:rPr lang="en-US" baseline="0" dirty="0" smtClean="0"/>
              <a:t> through </a:t>
            </a:r>
            <a:r>
              <a:rPr lang="en-US" baseline="0" dirty="0" err="1" smtClean="0"/>
              <a:t>TRiO</a:t>
            </a:r>
            <a:r>
              <a:rPr lang="en-US" baseline="0" dirty="0" smtClean="0"/>
              <a:t>, and laptops available through library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AE20C-D77B-4EB7-AE52-E2B9CECD256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0322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AE20C-D77B-4EB7-AE52-E2B9CECD256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791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K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Library redesign/upgrade in Summer 2017 and Winter 2018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AE20C-D77B-4EB7-AE52-E2B9CECD256E}" type="slidenum">
              <a:rPr lang="en-US" smtClean="0">
                <a:solidFill>
                  <a:srgbClr val="000000"/>
                </a:solidFill>
              </a:rPr>
              <a:pPr/>
              <a:t>18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6545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K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Library redesign/upgrade in Summer 2017 and Winter 2018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AE20C-D77B-4EB7-AE52-E2B9CECD256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8323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AE20C-D77B-4EB7-AE52-E2B9CECD256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6493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AE20C-D77B-4EB7-AE52-E2B9CECD256E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387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</a:t>
            </a:r>
          </a:p>
          <a:p>
            <a:r>
              <a:rPr lang="en-US" dirty="0" smtClean="0"/>
              <a:t>Winter awarded, program start in Sept. leaving little time for finding a “home” and setting it up</a:t>
            </a:r>
          </a:p>
          <a:p>
            <a:endParaRPr lang="en-US" dirty="0" smtClean="0"/>
          </a:p>
          <a:p>
            <a:r>
              <a:rPr lang="en-US" dirty="0" smtClean="0"/>
              <a:t>Both the grant author and I felt that Library and </a:t>
            </a:r>
            <a:r>
              <a:rPr lang="en-US" dirty="0" err="1" smtClean="0"/>
              <a:t>TRiO</a:t>
            </a:r>
            <a:r>
              <a:rPr lang="en-US" dirty="0" smtClean="0"/>
              <a:t> were perfect partnership because students</a:t>
            </a:r>
            <a:r>
              <a:rPr lang="en-US" baseline="0" dirty="0" smtClean="0"/>
              <a:t> who are eligible for this program are the students who most need to be in the library in order to achieve academic success.</a:t>
            </a:r>
          </a:p>
          <a:p>
            <a:endParaRPr lang="en-US" baseline="0" dirty="0" smtClean="0"/>
          </a:p>
          <a:p>
            <a:endParaRPr lang="en-US" dirty="0" smtClean="0"/>
          </a:p>
          <a:p>
            <a:r>
              <a:rPr lang="en-US" dirty="0" smtClean="0"/>
              <a:t>While there were </a:t>
            </a:r>
            <a:r>
              <a:rPr lang="en-US" baseline="0" dirty="0" smtClean="0"/>
              <a:t>a couple of other viable options on our campus</a:t>
            </a:r>
            <a:r>
              <a:rPr lang="en-US" baseline="0" smtClean="0"/>
              <a:t>, thi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AE20C-D77B-4EB7-AE52-E2B9CECD256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380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K</a:t>
            </a:r>
          </a:p>
          <a:p>
            <a:r>
              <a:rPr lang="en-US" dirty="0" smtClean="0"/>
              <a:t>Grant funds cannot be used for renovations or furniture.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AE20C-D77B-4EB7-AE52-E2B9CECD256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1747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AE20C-D77B-4EB7-AE52-E2B9CECD256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72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AE20C-D77B-4EB7-AE52-E2B9CECD256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84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</a:t>
            </a:r>
          </a:p>
          <a:p>
            <a:r>
              <a:rPr lang="en-US" dirty="0" smtClean="0"/>
              <a:t>Grant funds could not be used to</a:t>
            </a:r>
            <a:r>
              <a:rPr lang="en-US" baseline="0" dirty="0" smtClean="0"/>
              <a:t> make changes to existing space, purchase furniture, etc.</a:t>
            </a:r>
          </a:p>
          <a:p>
            <a:r>
              <a:rPr lang="en-US" dirty="0" smtClean="0"/>
              <a:t>Donation of items:</a:t>
            </a:r>
          </a:p>
          <a:p>
            <a:r>
              <a:rPr lang="en-US" dirty="0" smtClean="0"/>
              <a:t>Library—tablet</a:t>
            </a:r>
            <a:r>
              <a:rPr lang="en-US" baseline="0" dirty="0" smtClean="0"/>
              <a:t> arm chairs, footstools, study tables and chairs, computers</a:t>
            </a:r>
          </a:p>
          <a:p>
            <a:r>
              <a:rPr lang="en-US" baseline="0" dirty="0" smtClean="0"/>
              <a:t>Other campus departments—printer, desk, cubicle, office furniture in cubicle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AE20C-D77B-4EB7-AE52-E2B9CECD256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986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AE20C-D77B-4EB7-AE52-E2B9CECD256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420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</a:t>
            </a:r>
          </a:p>
          <a:p>
            <a:r>
              <a:rPr lang="en-US" dirty="0" smtClean="0"/>
              <a:t>Brad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AE20C-D77B-4EB7-AE52-E2B9CECD256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5084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</a:t>
            </a:r>
          </a:p>
          <a:p>
            <a:r>
              <a:rPr lang="en-US" dirty="0" smtClean="0"/>
              <a:t>Brad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AE20C-D77B-4EB7-AE52-E2B9CECD256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16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AE20C-D77B-4EB7-AE52-E2B9CECD256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30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7700" y="1447800"/>
            <a:ext cx="7848600" cy="12954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429000"/>
            <a:ext cx="7620000" cy="1066800"/>
          </a:xfrm>
        </p:spPr>
        <p:txBody>
          <a:bodyPr/>
          <a:lstStyle>
            <a:lvl1pPr marL="0" indent="0" algn="ctr">
              <a:buFontTx/>
              <a:buNone/>
              <a:defRPr sz="36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fld id="{BE19C0DE-C078-4586-94EC-518557DE64A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639B9F-2C80-4DC8-85FD-39014D0EA8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2572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20193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59055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89B3F-BCC9-4654-9345-B524E2460B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86007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85800"/>
            <a:ext cx="7391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84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D52EE-2EC2-4889-BE6E-7EB8E38B3E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73278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B295FE-F8B1-4B4D-B3A7-33303EC747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68955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2E366D-20AC-4469-B201-4C3CE52308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09570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F8811-BB39-4063-B54B-0B0CD125FC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79499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88DAC2-F742-47E7-BDFB-501D2002B4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2205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0C83D-E769-49CD-A97B-6CE4F4D3196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16544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D732AF-82A3-432F-8A42-4A4275DE0E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79411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6E6EE8-63E5-42DA-A7C1-04B4B19F4C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84951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0772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bullet text</a:t>
            </a:r>
          </a:p>
          <a:p>
            <a:pPr lvl="2"/>
            <a:r>
              <a:rPr lang="en-US" dirty="0" smtClean="0"/>
              <a:t>Third level bullet text</a:t>
            </a:r>
          </a:p>
          <a:p>
            <a:pPr lvl="3"/>
            <a:r>
              <a:rPr lang="en-US" dirty="0" smtClean="0"/>
              <a:t> Fourth level bullet text</a:t>
            </a:r>
          </a:p>
          <a:p>
            <a:pPr lvl="4"/>
            <a:r>
              <a:rPr lang="en-US" dirty="0" smtClean="0"/>
              <a:t>Fifth level bullet text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077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fld id="{0E473B5A-C5D8-4A29-98C2-A74172270BA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800">
          <a:solidFill>
            <a:schemeClr val="accent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000">
          <a:solidFill>
            <a:schemeClr val="accent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accent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Powerful Partnership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124200"/>
            <a:ext cx="7620000" cy="1066800"/>
          </a:xfrm>
        </p:spPr>
        <p:txBody>
          <a:bodyPr/>
          <a:lstStyle/>
          <a:p>
            <a:r>
              <a:rPr lang="en-US" sz="3200" dirty="0" smtClean="0"/>
              <a:t>Incorporating </a:t>
            </a:r>
            <a:r>
              <a:rPr lang="en-US" sz="3200" dirty="0" err="1" smtClean="0"/>
              <a:t>TRiO</a:t>
            </a:r>
            <a:r>
              <a:rPr lang="en-US" sz="3200" dirty="0" smtClean="0"/>
              <a:t> Student Support Services into the Library’s Space to Impact Student Success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419100" y="59436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  <a:latin typeface="+mn-lt"/>
              </a:rPr>
              <a:t>Carrie Girton, Krista McDonald, and Jamie </a:t>
            </a:r>
            <a:r>
              <a:rPr lang="en-US" dirty="0" err="1" smtClean="0">
                <a:solidFill>
                  <a:schemeClr val="accent2"/>
                </a:solidFill>
                <a:latin typeface="+mn-lt"/>
              </a:rPr>
              <a:t>Viars</a:t>
            </a:r>
            <a:r>
              <a:rPr lang="en-US" dirty="0" smtClean="0">
                <a:solidFill>
                  <a:schemeClr val="accent2"/>
                </a:solidFill>
                <a:latin typeface="+mn-lt"/>
              </a:rPr>
              <a:t>, </a:t>
            </a:r>
            <a:r>
              <a:rPr lang="en-US" i="1" dirty="0" smtClean="0">
                <a:solidFill>
                  <a:schemeClr val="accent2"/>
                </a:solidFill>
                <a:latin typeface="+mn-lt"/>
              </a:rPr>
              <a:t>Miami University Hamilton</a:t>
            </a:r>
            <a:endParaRPr lang="en-US" i="1" dirty="0">
              <a:solidFill>
                <a:schemeClr val="accent2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Perspectives</a:t>
            </a:r>
            <a:endParaRPr lang="en-US" dirty="0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“I think it would be a bad idea to move </a:t>
            </a:r>
            <a:r>
              <a:rPr lang="en-US" sz="2800" dirty="0" err="1" smtClean="0"/>
              <a:t>TRiO</a:t>
            </a:r>
            <a:r>
              <a:rPr lang="en-US" sz="2800" dirty="0" smtClean="0"/>
              <a:t> to another location . . . because </a:t>
            </a:r>
            <a:r>
              <a:rPr lang="en-US" sz="2800" b="1" dirty="0" smtClean="0"/>
              <a:t>the library is the biggest resource on campus to help students </a:t>
            </a:r>
            <a:r>
              <a:rPr lang="en-US" sz="2800" dirty="0" smtClean="0"/>
              <a:t>with class assignments. </a:t>
            </a:r>
            <a:r>
              <a:rPr lang="en-US" sz="2800" dirty="0" err="1" smtClean="0"/>
              <a:t>TRiO’s</a:t>
            </a:r>
            <a:r>
              <a:rPr lang="en-US" sz="2800" dirty="0" smtClean="0"/>
              <a:t> main goal is to assist the students and keep them on task, so </a:t>
            </a:r>
            <a:r>
              <a:rPr lang="en-US" sz="2800" b="1" dirty="0" smtClean="0"/>
              <a:t>the library and </a:t>
            </a:r>
            <a:r>
              <a:rPr lang="en-US" sz="2800" b="1" dirty="0" err="1" smtClean="0"/>
              <a:t>TRiO</a:t>
            </a:r>
            <a:r>
              <a:rPr lang="en-US" sz="2800" b="1" dirty="0" smtClean="0"/>
              <a:t> really complement each other</a:t>
            </a:r>
            <a:r>
              <a:rPr lang="en-US" sz="2800" dirty="0" smtClean="0"/>
              <a:t>.”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223923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Perspectives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752600" y="2286001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[Video clip of </a:t>
            </a:r>
            <a:r>
              <a:rPr lang="en-US" dirty="0" err="1"/>
              <a:t>TRiO</a:t>
            </a:r>
            <a:r>
              <a:rPr lang="en-US" dirty="0"/>
              <a:t> student interview has been removed because of research participant consent.]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Perspectives</a:t>
            </a:r>
            <a:endParaRPr lang="en-US" dirty="0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577591"/>
            <a:ext cx="7848600" cy="4823209"/>
          </a:xfrm>
        </p:spPr>
        <p:txBody>
          <a:bodyPr/>
          <a:lstStyle/>
          <a:p>
            <a:r>
              <a:rPr lang="en-US" sz="2700" dirty="0" smtClean="0"/>
              <a:t>“. </a:t>
            </a:r>
            <a:r>
              <a:rPr lang="en-US" sz="2700" dirty="0"/>
              <a:t>. . being </a:t>
            </a:r>
            <a:r>
              <a:rPr lang="en-US" sz="2700" b="1" dirty="0"/>
              <a:t>located in the library is convenient </a:t>
            </a:r>
            <a:r>
              <a:rPr lang="en-US" sz="2700" dirty="0"/>
              <a:t>and </a:t>
            </a:r>
            <a:r>
              <a:rPr lang="en-US" sz="2700" b="1" dirty="0"/>
              <a:t>I love that we have our own space</a:t>
            </a:r>
            <a:r>
              <a:rPr lang="en-US" sz="2700" dirty="0"/>
              <a:t>. I feel that helps us succeed even more [in] our studies . . . I like that </a:t>
            </a:r>
            <a:r>
              <a:rPr lang="en-US" sz="2700" dirty="0" err="1"/>
              <a:t>TRiO</a:t>
            </a:r>
            <a:r>
              <a:rPr lang="en-US" sz="2700" dirty="0"/>
              <a:t> has access to the librarians when we are in the library, because I need help on the computers a lot. . . </a:t>
            </a:r>
            <a:r>
              <a:rPr lang="en-US" sz="2700" b="1" dirty="0"/>
              <a:t>I like the idea of all of us </a:t>
            </a:r>
            <a:r>
              <a:rPr lang="en-US" sz="2700" b="1" dirty="0" err="1"/>
              <a:t>TRiO</a:t>
            </a:r>
            <a:r>
              <a:rPr lang="en-US" sz="2700" b="1" dirty="0"/>
              <a:t> students together; it builds our confidence </a:t>
            </a:r>
            <a:r>
              <a:rPr lang="en-US" sz="2700" dirty="0"/>
              <a:t>and helps us have a </a:t>
            </a:r>
            <a:r>
              <a:rPr lang="en-US" sz="2700" b="1" dirty="0"/>
              <a:t>sense of belonging </a:t>
            </a:r>
            <a:r>
              <a:rPr lang="en-US" sz="2700" dirty="0"/>
              <a:t>here on campus.”</a:t>
            </a:r>
          </a:p>
        </p:txBody>
      </p:sp>
    </p:spTree>
    <p:extLst>
      <p:ext uri="{BB962C8B-B14F-4D97-AF65-F5344CB8AC3E}">
        <p14:creationId xmlns:p14="http://schemas.microsoft.com/office/powerpoint/2010/main" val="26268965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Perspectives</a:t>
            </a:r>
            <a:endParaRPr lang="en-US" dirty="0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“The </a:t>
            </a:r>
            <a:r>
              <a:rPr lang="en-US" dirty="0"/>
              <a:t>only reason it would be problematic [to have </a:t>
            </a:r>
            <a:r>
              <a:rPr lang="en-US" dirty="0" err="1"/>
              <a:t>TRiO</a:t>
            </a:r>
            <a:r>
              <a:rPr lang="en-US" dirty="0"/>
              <a:t> somewhere other than the library] is not having access to the librarians right there for us.”</a:t>
            </a:r>
          </a:p>
        </p:txBody>
      </p:sp>
    </p:spTree>
    <p:extLst>
      <p:ext uri="{BB962C8B-B14F-4D97-AF65-F5344CB8AC3E}">
        <p14:creationId xmlns:p14="http://schemas.microsoft.com/office/powerpoint/2010/main" val="23563933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Perspectives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76400" y="2286000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[Video clip of </a:t>
            </a:r>
            <a:r>
              <a:rPr lang="en-US" dirty="0" err="1"/>
              <a:t>TRiO</a:t>
            </a:r>
            <a:r>
              <a:rPr lang="en-US" dirty="0"/>
              <a:t> student interview has been removed because of research participant consent.]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4268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Perspectives</a:t>
            </a:r>
            <a:endParaRPr lang="en-US" dirty="0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848600" cy="4495800"/>
          </a:xfrm>
        </p:spPr>
        <p:txBody>
          <a:bodyPr/>
          <a:lstStyle/>
          <a:p>
            <a:r>
              <a:rPr lang="en-US" dirty="0" smtClean="0"/>
              <a:t>Academic focus of the library environment</a:t>
            </a:r>
          </a:p>
          <a:p>
            <a:r>
              <a:rPr lang="en-US" dirty="0" smtClean="0"/>
              <a:t>Access to computers and technology</a:t>
            </a:r>
          </a:p>
          <a:p>
            <a:r>
              <a:rPr lang="en-US" dirty="0" smtClean="0"/>
              <a:t>Access to librarians and library services</a:t>
            </a:r>
          </a:p>
          <a:p>
            <a:r>
              <a:rPr lang="en-US" dirty="0" smtClean="0"/>
              <a:t>Conveniently located</a:t>
            </a:r>
          </a:p>
          <a:p>
            <a:r>
              <a:rPr lang="en-US" dirty="0" smtClean="0"/>
              <a:t>Sense of community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3416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We’ve Learned</a:t>
            </a:r>
            <a:endParaRPr lang="en-US" dirty="0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Partnership facilitates ease of access to needed resources</a:t>
            </a:r>
          </a:p>
          <a:p>
            <a:pPr lvl="1"/>
            <a:r>
              <a:rPr lang="en-US" dirty="0" smtClean="0"/>
              <a:t>Computers</a:t>
            </a:r>
            <a:endParaRPr lang="en-US" dirty="0"/>
          </a:p>
          <a:p>
            <a:pPr lvl="1"/>
            <a:r>
              <a:rPr lang="en-US" dirty="0" smtClean="0"/>
              <a:t>Tutors</a:t>
            </a:r>
          </a:p>
          <a:p>
            <a:pPr lvl="1"/>
            <a:r>
              <a:rPr lang="en-US" dirty="0" smtClean="0"/>
              <a:t>Library staff</a:t>
            </a:r>
          </a:p>
          <a:p>
            <a:pPr lvl="1"/>
            <a:r>
              <a:rPr lang="en-US" dirty="0" smtClean="0"/>
              <a:t>Internet</a:t>
            </a:r>
          </a:p>
          <a:p>
            <a:pPr lvl="1"/>
            <a:r>
              <a:rPr lang="en-US" dirty="0" smtClean="0"/>
              <a:t>Free printing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429000"/>
            <a:ext cx="419100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534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We’ve Learned</a:t>
            </a:r>
            <a:endParaRPr lang="en-US" dirty="0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are some needs that aren’t being met or could be met in better ways</a:t>
            </a:r>
          </a:p>
          <a:p>
            <a:pPr lvl="1"/>
            <a:r>
              <a:rPr lang="en-US" dirty="0" smtClean="0"/>
              <a:t>Privacy of conversations with </a:t>
            </a:r>
            <a:r>
              <a:rPr lang="en-US" dirty="0" err="1" smtClean="0"/>
              <a:t>TRiO</a:t>
            </a:r>
            <a:r>
              <a:rPr lang="en-US" dirty="0" smtClean="0"/>
              <a:t> Coach is a huge concern.</a:t>
            </a:r>
          </a:p>
          <a:p>
            <a:pPr lvl="1"/>
            <a:r>
              <a:rPr lang="en-US" dirty="0" err="1" smtClean="0"/>
              <a:t>TRiO</a:t>
            </a:r>
            <a:r>
              <a:rPr lang="en-US" dirty="0" smtClean="0"/>
              <a:t> space needs to be more defined.</a:t>
            </a:r>
          </a:p>
          <a:p>
            <a:pPr lvl="1"/>
            <a:r>
              <a:rPr lang="en-US" dirty="0" smtClean="0"/>
              <a:t>Expand the space available to the </a:t>
            </a:r>
            <a:r>
              <a:rPr lang="en-US" dirty="0" err="1" smtClean="0"/>
              <a:t>TRiO</a:t>
            </a:r>
            <a:r>
              <a:rPr lang="en-US" dirty="0" smtClean="0"/>
              <a:t> program.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899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Ahead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573696"/>
            <a:ext cx="6571129" cy="5077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0372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Ahead</a:t>
            </a:r>
            <a:endParaRPr lang="en-US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2667000"/>
            <a:ext cx="4114800" cy="3733800"/>
          </a:xfrm>
        </p:spPr>
        <p:txBody>
          <a:bodyPr/>
          <a:lstStyle/>
          <a:p>
            <a:r>
              <a:rPr lang="en-US" dirty="0" smtClean="0"/>
              <a:t>Shifting collection and computers to allow for more </a:t>
            </a:r>
            <a:r>
              <a:rPr lang="en-US" dirty="0" err="1" smtClean="0"/>
              <a:t>TRiO</a:t>
            </a:r>
            <a:r>
              <a:rPr lang="en-US" dirty="0" smtClean="0"/>
              <a:t> space.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509195"/>
            <a:ext cx="4144552" cy="509942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 </a:t>
            </a: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idx="1"/>
          </p:nvPr>
        </p:nvSpPr>
        <p:spPr>
          <a:xfrm>
            <a:off x="368300" y="4410164"/>
            <a:ext cx="2209800" cy="17526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Carrie Girton, Public Services Librarian, Miami University Hamilton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00400" y="4832530"/>
            <a:ext cx="259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n-lt"/>
              </a:rPr>
              <a:t>Jamie </a:t>
            </a:r>
            <a:r>
              <a:rPr lang="en-US" dirty="0" err="1">
                <a:solidFill>
                  <a:schemeClr val="accent2"/>
                </a:solidFill>
                <a:latin typeface="+mn-lt"/>
              </a:rPr>
              <a:t>Viars</a:t>
            </a:r>
            <a:r>
              <a:rPr lang="en-US" dirty="0">
                <a:solidFill>
                  <a:schemeClr val="accent2"/>
                </a:solidFill>
                <a:latin typeface="+mn-lt"/>
              </a:rPr>
              <a:t>, </a:t>
            </a:r>
            <a:r>
              <a:rPr lang="en-US" dirty="0" err="1">
                <a:solidFill>
                  <a:schemeClr val="accent2"/>
                </a:solidFill>
                <a:latin typeface="+mn-lt"/>
              </a:rPr>
              <a:t>TRiO</a:t>
            </a:r>
            <a:r>
              <a:rPr lang="en-US" dirty="0">
                <a:solidFill>
                  <a:schemeClr val="accent2"/>
                </a:solidFill>
                <a:latin typeface="+mn-lt"/>
              </a:rPr>
              <a:t> Student Support Services (SSS) Academic Coach, Miami University Hamilton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81799" y="3429000"/>
            <a:ext cx="198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n-lt"/>
              </a:rPr>
              <a:t>Krista McDonald, Library Director, Miami University Hamilton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" y="1743164"/>
            <a:ext cx="1778000" cy="2667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407" y="685800"/>
            <a:ext cx="1779985" cy="2667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963" y="2209800"/>
            <a:ext cx="2627345" cy="259963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533400"/>
            <a:ext cx="7391400" cy="914400"/>
          </a:xfrm>
        </p:spPr>
        <p:txBody>
          <a:bodyPr/>
          <a:lstStyle/>
          <a:p>
            <a:r>
              <a:rPr lang="en-US" dirty="0" smtClean="0"/>
              <a:t>Thinking Ahead</a:t>
            </a:r>
            <a:endParaRPr lang="en-US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3276600" cy="3657600"/>
          </a:xfrm>
        </p:spPr>
        <p:txBody>
          <a:bodyPr/>
          <a:lstStyle/>
          <a:p>
            <a:r>
              <a:rPr lang="en-US" dirty="0" smtClean="0"/>
              <a:t>Urban Walls to better demarcate </a:t>
            </a:r>
            <a:r>
              <a:rPr lang="en-US" dirty="0" err="1" smtClean="0"/>
              <a:t>TRiO</a:t>
            </a:r>
            <a:r>
              <a:rPr lang="en-US" dirty="0" smtClean="0"/>
              <a:t> space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064" y="1600200"/>
            <a:ext cx="3447472" cy="3447472"/>
          </a:xfrm>
          <a:prstGeom prst="rect">
            <a:avLst/>
          </a:prstGeom>
        </p:spPr>
      </p:pic>
      <p:pic>
        <p:nvPicPr>
          <p:cNvPr id="1028" name="Picture 4" descr="http://www.symmetryoffice.com/images/products/lg_prodimg_5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599872"/>
            <a:ext cx="32004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82524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Ahead</a:t>
            </a:r>
            <a:endParaRPr lang="en-US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New tables </a:t>
            </a:r>
            <a:br>
              <a:rPr lang="en-US" dirty="0" smtClean="0"/>
            </a:br>
            <a:r>
              <a:rPr lang="en-US" dirty="0" smtClean="0"/>
              <a:t>and chairs </a:t>
            </a:r>
            <a:br>
              <a:rPr lang="en-US" dirty="0" smtClean="0"/>
            </a:br>
            <a:r>
              <a:rPr lang="en-US" dirty="0" smtClean="0"/>
              <a:t>that are </a:t>
            </a:r>
            <a:br>
              <a:rPr lang="en-US" dirty="0" smtClean="0"/>
            </a:br>
            <a:r>
              <a:rPr lang="en-US" dirty="0" smtClean="0"/>
              <a:t>more </a:t>
            </a:r>
            <a:br>
              <a:rPr lang="en-US" dirty="0" smtClean="0"/>
            </a:br>
            <a:r>
              <a:rPr lang="en-US" dirty="0" smtClean="0"/>
              <a:t>configurable.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74" t="-370" r="22086" b="-1"/>
          <a:stretch/>
        </p:blipFill>
        <p:spPr>
          <a:xfrm>
            <a:off x="3352800" y="1457217"/>
            <a:ext cx="2669420" cy="3352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0" t="1" r="11910" b="5"/>
          <a:stretch/>
        </p:blipFill>
        <p:spPr>
          <a:xfrm>
            <a:off x="5793620" y="3639802"/>
            <a:ext cx="3048000" cy="304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0248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Ahead</a:t>
            </a:r>
            <a:endParaRPr lang="en-US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848600" cy="4495800"/>
          </a:xfrm>
        </p:spPr>
        <p:txBody>
          <a:bodyPr/>
          <a:lstStyle/>
          <a:p>
            <a:r>
              <a:rPr lang="en-US" dirty="0" smtClean="0"/>
              <a:t>Working with university interior designer to implement sound </a:t>
            </a:r>
            <a:br>
              <a:rPr lang="en-US" dirty="0" smtClean="0"/>
            </a:br>
            <a:r>
              <a:rPr lang="en-US" dirty="0" smtClean="0"/>
              <a:t>proofing for </a:t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 err="1" smtClean="0"/>
              <a:t>TRiO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Coach’s </a:t>
            </a:r>
            <a:br>
              <a:rPr lang="en-US" dirty="0" smtClean="0"/>
            </a:br>
            <a:r>
              <a:rPr lang="en-US" dirty="0" smtClean="0"/>
              <a:t>office.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3181927"/>
            <a:ext cx="5257800" cy="3505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655" y="6605572"/>
            <a:ext cx="35814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>
                <a:solidFill>
                  <a:schemeClr val="accent2"/>
                </a:solidFill>
                <a:latin typeface="+mn-lt"/>
              </a:rPr>
              <a:t>Miami University Communications and Marketing Photo By Jeff Sabo Copyright 2017</a:t>
            </a:r>
            <a:endParaRPr lang="en-US" sz="7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51724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>
          <a:xfrm>
            <a:off x="1143000" y="2819400"/>
            <a:ext cx="7391400" cy="914400"/>
          </a:xfrm>
        </p:spPr>
        <p:txBody>
          <a:bodyPr/>
          <a:lstStyle/>
          <a:p>
            <a:r>
              <a:rPr lang="en-US" sz="3900" dirty="0" smtClean="0"/>
              <a:t>Questions???</a:t>
            </a:r>
            <a:endParaRPr lang="en-US" sz="3900" dirty="0"/>
          </a:p>
        </p:txBody>
      </p:sp>
      <p:sp>
        <p:nvSpPr>
          <p:cNvPr id="2" name="TextBox 1"/>
          <p:cNvSpPr txBox="1"/>
          <p:nvPr/>
        </p:nvSpPr>
        <p:spPr>
          <a:xfrm>
            <a:off x="1524000" y="5029200"/>
            <a:ext cx="662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latin typeface="+mn-lt"/>
              </a:rPr>
              <a:t>Carrie </a:t>
            </a:r>
            <a:r>
              <a:rPr lang="en-US" dirty="0" err="1" smtClean="0">
                <a:solidFill>
                  <a:schemeClr val="accent2"/>
                </a:solidFill>
                <a:latin typeface="+mn-lt"/>
              </a:rPr>
              <a:t>Girton</a:t>
            </a:r>
            <a:r>
              <a:rPr lang="en-US" dirty="0" smtClean="0">
                <a:solidFill>
                  <a:schemeClr val="accent2"/>
                </a:solidFill>
                <a:latin typeface="+mn-lt"/>
              </a:rPr>
              <a:t>: girtonc@miamioh.edu</a:t>
            </a:r>
          </a:p>
          <a:p>
            <a:r>
              <a:rPr lang="en-US" dirty="0" smtClean="0">
                <a:solidFill>
                  <a:schemeClr val="accent2"/>
                </a:solidFill>
                <a:latin typeface="+mn-lt"/>
              </a:rPr>
              <a:t>Krista McDonald: mcdonak@miamioh.edu</a:t>
            </a:r>
          </a:p>
          <a:p>
            <a:r>
              <a:rPr lang="en-US" dirty="0" smtClean="0">
                <a:solidFill>
                  <a:schemeClr val="accent2"/>
                </a:solidFill>
                <a:latin typeface="+mn-lt"/>
              </a:rPr>
              <a:t>Jamie </a:t>
            </a:r>
            <a:r>
              <a:rPr lang="en-US" dirty="0" err="1" smtClean="0">
                <a:solidFill>
                  <a:schemeClr val="accent2"/>
                </a:solidFill>
                <a:latin typeface="+mn-lt"/>
              </a:rPr>
              <a:t>Viars</a:t>
            </a:r>
            <a:r>
              <a:rPr lang="en-US" dirty="0">
                <a:solidFill>
                  <a:schemeClr val="accent2"/>
                </a:solidFill>
                <a:latin typeface="+mn-lt"/>
              </a:rPr>
              <a:t>:</a:t>
            </a:r>
            <a:r>
              <a:rPr lang="en-US" dirty="0" smtClean="0">
                <a:solidFill>
                  <a:schemeClr val="accent2"/>
                </a:solidFill>
                <a:latin typeface="+mn-lt"/>
              </a:rPr>
              <a:t> viarsje@miamioh.edu</a:t>
            </a:r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Campus</a:t>
            </a:r>
            <a:endParaRPr lang="en-US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35-40% of students at our regional campuses receive Pell grants</a:t>
            </a:r>
          </a:p>
          <a:p>
            <a:r>
              <a:rPr lang="en-US" dirty="0" smtClean="0"/>
              <a:t>32% of Hamilton students self-reported as first-generation in 2016</a:t>
            </a:r>
          </a:p>
          <a:p>
            <a:r>
              <a:rPr lang="en-US" dirty="0" smtClean="0"/>
              <a:t>5% of Hamilton students register with the Office of Student Disability Services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TRiO</a:t>
            </a:r>
            <a:r>
              <a:rPr lang="en-US" dirty="0" smtClean="0"/>
              <a:t> Timeline</a:t>
            </a: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2015 – Miami Regionals applied for a </a:t>
            </a:r>
            <a:br>
              <a:rPr lang="en-US" dirty="0" smtClean="0"/>
            </a:br>
            <a:r>
              <a:rPr lang="en-US" dirty="0" smtClean="0"/>
              <a:t>		5-year, </a:t>
            </a:r>
            <a:r>
              <a:rPr lang="en-US" smtClean="0"/>
              <a:t>$1.1 </a:t>
            </a:r>
            <a:r>
              <a:rPr lang="en-US" dirty="0" smtClean="0"/>
              <a:t>million grant</a:t>
            </a:r>
          </a:p>
          <a:p>
            <a:pPr marL="0" indent="0">
              <a:buNone/>
            </a:pPr>
            <a:r>
              <a:rPr lang="en-US" dirty="0" smtClean="0"/>
              <a:t>	- Grant awarded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Needed to determine best location 		on campus</a:t>
            </a:r>
          </a:p>
          <a:p>
            <a:pPr marL="0" indent="0">
              <a:buNone/>
            </a:pPr>
            <a:r>
              <a:rPr lang="en-US" dirty="0" smtClean="0"/>
              <a:t>	– Program began Sept. 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Incorporating </a:t>
            </a:r>
            <a:r>
              <a:rPr lang="en-US" dirty="0" err="1" smtClean="0"/>
              <a:t>TRiO</a:t>
            </a:r>
            <a:r>
              <a:rPr lang="en-US" dirty="0" smtClean="0"/>
              <a:t> SSS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98041" y="416561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+mn-lt"/>
              </a:rPr>
              <a:t>Before</a:t>
            </a:r>
            <a:endParaRPr lang="en-US" sz="28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09971" y="281940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  <a:latin typeface="+mn-lt"/>
              </a:rPr>
              <a:t>After</a:t>
            </a:r>
            <a:endParaRPr lang="en-US" sz="2800" dirty="0">
              <a:solidFill>
                <a:schemeClr val="accent2"/>
              </a:solidFill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89" r="5555" b="34444"/>
          <a:stretch/>
        </p:blipFill>
        <p:spPr>
          <a:xfrm>
            <a:off x="2514600" y="3523000"/>
            <a:ext cx="6477000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8" b="38304"/>
          <a:stretch/>
        </p:blipFill>
        <p:spPr>
          <a:xfrm>
            <a:off x="160555" y="1526560"/>
            <a:ext cx="5104172" cy="237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2935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Incorporating </a:t>
            </a:r>
            <a:r>
              <a:rPr lang="en-US" dirty="0" err="1" smtClean="0"/>
              <a:t>TRiO</a:t>
            </a:r>
            <a:r>
              <a:rPr lang="en-US" dirty="0" smtClean="0"/>
              <a:t> SSS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600200"/>
            <a:ext cx="5105400" cy="50125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Incorporating </a:t>
            </a:r>
            <a:r>
              <a:rPr lang="en-US" dirty="0" err="1" smtClean="0"/>
              <a:t>TRiO</a:t>
            </a:r>
            <a:r>
              <a:rPr lang="en-US" dirty="0" smtClean="0"/>
              <a:t> SSS </a:t>
            </a:r>
            <a:endParaRPr lang="en-US" dirty="0"/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00200"/>
            <a:ext cx="3657600" cy="2743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600200"/>
            <a:ext cx="3657600" cy="2743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33" b="42222"/>
          <a:stretch/>
        </p:blipFill>
        <p:spPr>
          <a:xfrm>
            <a:off x="2819400" y="3962400"/>
            <a:ext cx="41148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8047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Perspectives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752600" y="2362200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[Video clip of </a:t>
            </a:r>
            <a:r>
              <a:rPr lang="en-US" dirty="0" err="1" smtClean="0"/>
              <a:t>TRiO</a:t>
            </a:r>
            <a:r>
              <a:rPr lang="en-US" dirty="0" smtClean="0"/>
              <a:t> student interview has been removed because of research participant consent.]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Perspectives</a:t>
            </a:r>
            <a:endParaRPr lang="en-US" dirty="0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616364"/>
            <a:ext cx="7848600" cy="4784436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en-US" sz="2800" dirty="0" smtClean="0"/>
              <a:t>I think there is great benefit of having </a:t>
            </a:r>
            <a:r>
              <a:rPr lang="en-US" sz="2800" dirty="0" err="1" smtClean="0"/>
              <a:t>TRiO</a:t>
            </a:r>
            <a:r>
              <a:rPr lang="en-US" sz="2800" dirty="0" smtClean="0"/>
              <a:t> in the library because </a:t>
            </a:r>
            <a:r>
              <a:rPr lang="en-US" sz="2800" b="1" dirty="0" smtClean="0"/>
              <a:t>most students typically come to the library</a:t>
            </a:r>
            <a:r>
              <a:rPr lang="en-US" sz="2800" dirty="0" smtClean="0"/>
              <a:t> to complete school work between classes or to </a:t>
            </a:r>
            <a:r>
              <a:rPr lang="en-US" sz="2800" b="1" dirty="0" smtClean="0"/>
              <a:t>use the computer for research or online assignments</a:t>
            </a:r>
            <a:r>
              <a:rPr lang="en-US" sz="2800" dirty="0" smtClean="0"/>
              <a:t>...these services also provide students with snacks, pens, paper, and other organizing materials that are very useful while completing work in the library.”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402275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6256168">
  <a:themeElements>
    <a:clrScheme name="Training Presentatio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6D1D0"/>
      </a:accent1>
      <a:accent2>
        <a:srgbClr val="284C6A"/>
      </a:accent2>
      <a:accent3>
        <a:srgbClr val="FFFF99"/>
      </a:accent3>
      <a:accent4>
        <a:srgbClr val="FFCC99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loud skipper design 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 skipper design 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 skipper design 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 skipper design 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 skipper design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 skipper design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 skipper design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DCA1983-AE1E-48BE-8FC2-9B840730356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Employee training presentation</Template>
  <TotalTime>10048</TotalTime>
  <Words>790</Words>
  <Application>Microsoft Office PowerPoint</Application>
  <PresentationFormat>On-screen Show (4:3)</PresentationFormat>
  <Paragraphs>132</Paragraphs>
  <Slides>23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Times New Roman</vt:lpstr>
      <vt:lpstr>Trebuchet MS</vt:lpstr>
      <vt:lpstr>06256168</vt:lpstr>
      <vt:lpstr>A Powerful Partnership</vt:lpstr>
      <vt:lpstr>Introductions </vt:lpstr>
      <vt:lpstr>Our Campus</vt:lpstr>
      <vt:lpstr>TRiO Timeline</vt:lpstr>
      <vt:lpstr>Incorporating TRiO SSS </vt:lpstr>
      <vt:lpstr>Incorporating TRiO SSS </vt:lpstr>
      <vt:lpstr>Incorporating TRiO SSS </vt:lpstr>
      <vt:lpstr>Student Perspectives</vt:lpstr>
      <vt:lpstr>Student Perspectives</vt:lpstr>
      <vt:lpstr>Student Perspectives</vt:lpstr>
      <vt:lpstr>Student Perspectives</vt:lpstr>
      <vt:lpstr>Student Perspectives</vt:lpstr>
      <vt:lpstr>Student Perspectives</vt:lpstr>
      <vt:lpstr>Student Perspectives</vt:lpstr>
      <vt:lpstr>Student Perspectives</vt:lpstr>
      <vt:lpstr>What We’ve Learned</vt:lpstr>
      <vt:lpstr>What We’ve Learned</vt:lpstr>
      <vt:lpstr>Thinking Ahead</vt:lpstr>
      <vt:lpstr>Thinking Ahead</vt:lpstr>
      <vt:lpstr>Thinking Ahead</vt:lpstr>
      <vt:lpstr>Thinking Ahead</vt:lpstr>
      <vt:lpstr>Thinking Ahead</vt:lpstr>
      <vt:lpstr>Questions???</vt:lpstr>
    </vt:vector>
  </TitlesOfParts>
  <Company>Miami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Powerful Partnership</dc:title>
  <dc:creator>Girton, Carrie</dc:creator>
  <cp:keywords/>
  <cp:lastModifiedBy>Girton, Carrie</cp:lastModifiedBy>
  <cp:revision>40</cp:revision>
  <cp:lastPrinted>1601-01-01T00:00:00Z</cp:lastPrinted>
  <dcterms:created xsi:type="dcterms:W3CDTF">2017-07-19T14:58:20Z</dcterms:created>
  <dcterms:modified xsi:type="dcterms:W3CDTF">2018-01-05T15:48:45Z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TC062561681033</vt:lpwstr>
  </property>
</Properties>
</file>