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9" r:id="rId3"/>
    <p:sldId id="257" r:id="rId4"/>
    <p:sldId id="272" r:id="rId5"/>
    <p:sldId id="283" r:id="rId6"/>
    <p:sldId id="284" r:id="rId7"/>
    <p:sldId id="258" r:id="rId8"/>
    <p:sldId id="286" r:id="rId9"/>
    <p:sldId id="287" r:id="rId10"/>
    <p:sldId id="285" r:id="rId11"/>
    <p:sldId id="263" r:id="rId12"/>
    <p:sldId id="288" r:id="rId13"/>
    <p:sldId id="267" r:id="rId14"/>
    <p:sldId id="268" r:id="rId15"/>
    <p:sldId id="292" r:id="rId16"/>
    <p:sldId id="289" r:id="rId17"/>
    <p:sldId id="290" r:id="rId18"/>
    <p:sldId id="291" r:id="rId19"/>
    <p:sldId id="297" r:id="rId20"/>
    <p:sldId id="293" r:id="rId21"/>
    <p:sldId id="294" r:id="rId22"/>
    <p:sldId id="296" r:id="rId23"/>
    <p:sldId id="279" r:id="rId24"/>
    <p:sldId id="280" r:id="rId25"/>
    <p:sldId id="281" r:id="rId26"/>
    <p:sldId id="282" r:id="rId27"/>
    <p:sldId id="300" r:id="rId28"/>
    <p:sldId id="298"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62" d="100"/>
          <a:sy n="62" d="100"/>
        </p:scale>
        <p:origin x="130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3064" y="3205317"/>
            <a:ext cx="6009968" cy="2387600"/>
          </a:xfrm>
        </p:spPr>
        <p:txBody>
          <a:bodyPr anchor="b"/>
          <a:lstStyle>
            <a:lvl1pPr algn="ctr">
              <a:defRPr sz="6000">
                <a:solidFill>
                  <a:schemeClr val="bg1"/>
                </a:solidFill>
              </a:defRPr>
            </a:lvl1pPr>
          </a:lstStyle>
          <a:p>
            <a:r>
              <a:rPr lang="en-US" dirty="0"/>
              <a:t>Click to edit Master title style</a:t>
            </a:r>
          </a:p>
        </p:txBody>
      </p:sp>
      <p:sp>
        <p:nvSpPr>
          <p:cNvPr id="7" name="Rectangle 6"/>
          <p:cNvSpPr/>
          <p:nvPr userDrawn="1"/>
        </p:nvSpPr>
        <p:spPr>
          <a:xfrm>
            <a:off x="0" y="0"/>
            <a:ext cx="9144000" cy="6858000"/>
          </a:xfrm>
          <a:prstGeom prst="rect">
            <a:avLst/>
          </a:prstGeom>
          <a:noFill/>
          <a:ln w="412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tx1"/>
                </a:solidFill>
              </a:ln>
              <a:noFill/>
            </a:endParaRPr>
          </a:p>
        </p:txBody>
      </p:sp>
    </p:spTree>
    <p:extLst>
      <p:ext uri="{BB962C8B-B14F-4D97-AF65-F5344CB8AC3E}">
        <p14:creationId xmlns:p14="http://schemas.microsoft.com/office/powerpoint/2010/main" val="205890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1177222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3550864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18729"/>
          </a:xfrm>
        </p:spPr>
        <p:txBody>
          <a:bodyPr/>
          <a:lstStyle/>
          <a:p>
            <a:r>
              <a:rPr lang="en-US" dirty="0"/>
              <a:t>Click to edit Master title style</a:t>
            </a:r>
          </a:p>
        </p:txBody>
      </p:sp>
      <p:sp>
        <p:nvSpPr>
          <p:cNvPr id="3" name="Content Placeholder 2"/>
          <p:cNvSpPr>
            <a:spLocks noGrp="1"/>
          </p:cNvSpPr>
          <p:nvPr>
            <p:ph idx="1"/>
          </p:nvPr>
        </p:nvSpPr>
        <p:spPr>
          <a:xfrm>
            <a:off x="628650" y="1283855"/>
            <a:ext cx="7886700" cy="4893108"/>
          </a:xfrm>
        </p:spPr>
        <p:txBody>
          <a:bodyPr/>
          <a:lstStyle>
            <a:lvl2pPr marL="685800" indent="-228600">
              <a:buFont typeface="Symbol" panose="05050102010706020507" pitchFamily="18" charset="2"/>
              <a:buChar char=""/>
              <a:defRPr/>
            </a:lvl2pPr>
            <a:lvl3pPr marL="1143000" indent="-228600">
              <a:buFont typeface="Calibri" panose="020F0502020204030204" pitchFamily="34" charset="0"/>
              <a:buChar char="-"/>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61289" y="5053166"/>
            <a:ext cx="1377131" cy="1377131"/>
          </a:xfrm>
          <a:prstGeom prst="rect">
            <a:avLst/>
          </a:prstGeom>
        </p:spPr>
      </p:pic>
    </p:spTree>
    <p:extLst>
      <p:ext uri="{BB962C8B-B14F-4D97-AF65-F5344CB8AC3E}">
        <p14:creationId xmlns:p14="http://schemas.microsoft.com/office/powerpoint/2010/main" val="3537187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alphaModFix amt="3000"/>
            <a:lum/>
          </a:blip>
          <a:srcRect/>
          <a:stretch>
            <a:fillRect l="15000" t="8000" r="15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267287"/>
            <a:ext cx="7886700" cy="2852737"/>
          </a:xfrm>
        </p:spPr>
        <p:txBody>
          <a:bodyPr anchor="b"/>
          <a:lstStyle>
            <a:lvl1pPr algn="ct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Rectangle 6"/>
          <p:cNvSpPr/>
          <p:nvPr userDrawn="1"/>
        </p:nvSpPr>
        <p:spPr>
          <a:xfrm>
            <a:off x="0" y="0"/>
            <a:ext cx="9144000" cy="6858000"/>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21229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2161796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1761884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1191436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4188248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333378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F20AFE-F00D-4B30-859E-D027D94020E6}"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C5CF4-46EC-4FC2-BE77-91361A1DAD42}" type="slidenum">
              <a:rPr lang="en-US" smtClean="0"/>
              <a:t>‹#›</a:t>
            </a:fld>
            <a:endParaRPr lang="en-US" dirty="0"/>
          </a:p>
        </p:txBody>
      </p:sp>
    </p:spTree>
    <p:extLst>
      <p:ext uri="{BB962C8B-B14F-4D97-AF65-F5344CB8AC3E}">
        <p14:creationId xmlns:p14="http://schemas.microsoft.com/office/powerpoint/2010/main" val="303485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20AFE-F00D-4B30-859E-D027D94020E6}" type="datetimeFigureOut">
              <a:rPr lang="en-US" smtClean="0"/>
              <a:t>1/23/2018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C5CF4-46EC-4FC2-BE77-91361A1DAD42}" type="slidenum">
              <a:rPr lang="en-US" smtClean="0"/>
              <a:t>‹#›</a:t>
            </a:fld>
            <a:endParaRPr lang="en-US" dirty="0"/>
          </a:p>
        </p:txBody>
      </p:sp>
    </p:spTree>
    <p:extLst>
      <p:ext uri="{BB962C8B-B14F-4D97-AF65-F5344CB8AC3E}">
        <p14:creationId xmlns:p14="http://schemas.microsoft.com/office/powerpoint/2010/main" val="1789091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eb.law.duke.edu/cspd/publicdomainday/2017/pre-1976"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consumeraffairs.com/news/keurig-20-machines-to-feature-rfid-limited-k-cups-030314.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8073" y="3269518"/>
            <a:ext cx="8021310" cy="2387600"/>
          </a:xfrm>
        </p:spPr>
        <p:txBody>
          <a:bodyPr>
            <a:normAutofit/>
          </a:bodyPr>
          <a:lstStyle/>
          <a:p>
            <a:r>
              <a:rPr lang="en-US" sz="5500" dirty="0">
                <a:solidFill>
                  <a:schemeClr val="tx1"/>
                </a:solidFill>
              </a:rPr>
              <a:t>Copyright Trends &amp; Issues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2635" y="831015"/>
            <a:ext cx="3812185" cy="3812185"/>
          </a:xfrm>
          <a:prstGeom prst="rect">
            <a:avLst/>
          </a:prstGeom>
          <a:solidFill>
            <a:schemeClr val="accent1">
              <a:lumMod val="75000"/>
            </a:schemeClr>
          </a:solidFill>
        </p:spPr>
      </p:pic>
    </p:spTree>
    <p:extLst>
      <p:ext uri="{BB962C8B-B14F-4D97-AF65-F5344CB8AC3E}">
        <p14:creationId xmlns:p14="http://schemas.microsoft.com/office/powerpoint/2010/main" val="7132499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Users Rights</a:t>
            </a:r>
          </a:p>
        </p:txBody>
      </p:sp>
    </p:spTree>
    <p:extLst>
      <p:ext uri="{BB962C8B-B14F-4D97-AF65-F5344CB8AC3E}">
        <p14:creationId xmlns:p14="http://schemas.microsoft.com/office/powerpoint/2010/main" val="3921681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You Bought It, You Own It…or not?</a:t>
            </a:r>
            <a:endParaRPr lang="en-US" b="1" dirty="0"/>
          </a:p>
        </p:txBody>
      </p:sp>
      <p:sp>
        <p:nvSpPr>
          <p:cNvPr id="3" name="Content Placeholder 2"/>
          <p:cNvSpPr>
            <a:spLocks noGrp="1"/>
          </p:cNvSpPr>
          <p:nvPr>
            <p:ph idx="1"/>
          </p:nvPr>
        </p:nvSpPr>
        <p:spPr/>
        <p:txBody>
          <a:bodyPr>
            <a:normAutofit/>
          </a:bodyPr>
          <a:lstStyle/>
          <a:p>
            <a:r>
              <a:rPr lang="en-US" dirty="0"/>
              <a:t>First sale doctrine &amp; physical items (books, DVD’s, CD’s)</a:t>
            </a:r>
          </a:p>
          <a:p>
            <a:r>
              <a:rPr lang="en-US" dirty="0"/>
              <a:t>Digital ownership</a:t>
            </a:r>
          </a:p>
          <a:p>
            <a:pPr lvl="1"/>
            <a:r>
              <a:rPr lang="en-US" dirty="0"/>
              <a:t>Almost always controlled by licenses that restrict use, sharing, resale.</a:t>
            </a:r>
          </a:p>
          <a:p>
            <a:endParaRPr lang="en-US" dirty="0"/>
          </a:p>
        </p:txBody>
      </p:sp>
    </p:spTree>
    <p:extLst>
      <p:ext uri="{BB962C8B-B14F-4D97-AF65-F5344CB8AC3E}">
        <p14:creationId xmlns:p14="http://schemas.microsoft.com/office/powerpoint/2010/main" val="128024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the News</a:t>
            </a:r>
          </a:p>
        </p:txBody>
      </p:sp>
      <p:sp>
        <p:nvSpPr>
          <p:cNvPr id="3" name="Content Placeholder 2"/>
          <p:cNvSpPr>
            <a:spLocks noGrp="1"/>
          </p:cNvSpPr>
          <p:nvPr>
            <p:ph idx="1"/>
          </p:nvPr>
        </p:nvSpPr>
        <p:spPr>
          <a:xfrm>
            <a:off x="628650" y="1283855"/>
            <a:ext cx="7886700" cy="5236866"/>
          </a:xfrm>
        </p:spPr>
        <p:txBody>
          <a:bodyPr>
            <a:normAutofit fontScale="85000" lnSpcReduction="10000"/>
          </a:bodyPr>
          <a:lstStyle/>
          <a:p>
            <a:pPr lvl="1"/>
            <a:r>
              <a:rPr lang="en-US" dirty="0"/>
              <a:t>John Deere/GM Lawsuit—Farmers receive “an implied license for the life of the vehicle to operate the vehicle.”</a:t>
            </a:r>
            <a:r>
              <a:rPr lang="en-US" baseline="30000" dirty="0"/>
              <a:t>1</a:t>
            </a:r>
          </a:p>
          <a:p>
            <a:pPr lvl="2"/>
            <a:r>
              <a:rPr lang="en-US" dirty="0"/>
              <a:t>Allowing users to access/modify the software would “make it possible for pirates, third-party developers, and less innovative competitors to free-ride off the creativity, unique expression and ingenuity of vehicle software.”</a:t>
            </a:r>
            <a:r>
              <a:rPr lang="en-US" baseline="30000" dirty="0"/>
              <a:t>2</a:t>
            </a:r>
          </a:p>
          <a:p>
            <a:pPr lvl="2"/>
            <a:r>
              <a:rPr lang="en-US" dirty="0"/>
              <a:t>May also promote pirating music through the tractor’s sound system!</a:t>
            </a:r>
          </a:p>
          <a:p>
            <a:pPr lvl="1"/>
            <a:r>
              <a:rPr lang="en-US" dirty="0"/>
              <a:t>Keurig</a:t>
            </a:r>
          </a:p>
          <a:p>
            <a:pPr lvl="2"/>
            <a:r>
              <a:rPr lang="en-US" dirty="0"/>
              <a:t>“We use interactive technology to help us perfectly brew all Keurig brew packs. Because of this the system will not brew unlicensed packs.”</a:t>
            </a:r>
            <a:r>
              <a:rPr lang="en-US" baseline="30000" dirty="0"/>
              <a:t>3</a:t>
            </a:r>
          </a:p>
          <a:p>
            <a:pPr lvl="2"/>
            <a:r>
              <a:rPr lang="en-US" dirty="0"/>
              <a:t>Sales fell 23%, eventually ended the practice</a:t>
            </a:r>
          </a:p>
          <a:p>
            <a:pPr lvl="1"/>
            <a:r>
              <a:rPr lang="en-US" dirty="0"/>
              <a:t>CatGenie</a:t>
            </a:r>
          </a:p>
          <a:p>
            <a:pPr lvl="2"/>
            <a:r>
              <a:rPr lang="en-US" dirty="0"/>
              <a:t>Automated kitty litter box</a:t>
            </a:r>
          </a:p>
          <a:p>
            <a:pPr lvl="2"/>
            <a:r>
              <a:rPr lang="en-US" dirty="0"/>
              <a:t>DRM that controlled liquid solution</a:t>
            </a:r>
          </a:p>
          <a:p>
            <a:pPr lvl="2"/>
            <a:r>
              <a:rPr lang="en-US" dirty="0"/>
              <a:t>Customers (and competitors) quickly came-up with software workaround</a:t>
            </a:r>
          </a:p>
          <a:p>
            <a:pPr lvl="1"/>
            <a:r>
              <a:rPr lang="it-IT" dirty="0"/>
              <a:t>Capitol Records, LLC v. ReDigi Inc</a:t>
            </a:r>
          </a:p>
          <a:p>
            <a:pPr lvl="2"/>
            <a:r>
              <a:rPr lang="it-IT" dirty="0"/>
              <a:t>Resale of digital music involved making a copy, thus violated</a:t>
            </a:r>
          </a:p>
          <a:p>
            <a:pPr marL="914400" lvl="2" indent="0">
              <a:buNone/>
            </a:pPr>
            <a:r>
              <a:rPr lang="it-IT" dirty="0"/>
              <a:t>    the law</a:t>
            </a:r>
            <a:endParaRPr lang="en-US" dirty="0"/>
          </a:p>
          <a:p>
            <a:endParaRPr lang="en-US" dirty="0"/>
          </a:p>
        </p:txBody>
      </p:sp>
    </p:spTree>
    <p:extLst>
      <p:ext uri="{BB962C8B-B14F-4D97-AF65-F5344CB8AC3E}">
        <p14:creationId xmlns:p14="http://schemas.microsoft.com/office/powerpoint/2010/main" val="3784298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a:t>
            </a:r>
          </a:p>
        </p:txBody>
      </p:sp>
      <p:sp>
        <p:nvSpPr>
          <p:cNvPr id="3" name="Content Placeholder 2"/>
          <p:cNvSpPr>
            <a:spLocks noGrp="1"/>
          </p:cNvSpPr>
          <p:nvPr>
            <p:ph idx="1"/>
          </p:nvPr>
        </p:nvSpPr>
        <p:spPr/>
        <p:txBody>
          <a:bodyPr/>
          <a:lstStyle/>
          <a:p>
            <a:r>
              <a:rPr lang="en-US" dirty="0"/>
              <a:t>How we use works we “acquire”</a:t>
            </a:r>
          </a:p>
          <a:p>
            <a:pPr lvl="1"/>
            <a:r>
              <a:rPr lang="en-US" dirty="0"/>
              <a:t>Netflix/Hulu subscriptions</a:t>
            </a:r>
          </a:p>
          <a:p>
            <a:pPr lvl="1"/>
            <a:r>
              <a:rPr lang="en-US" dirty="0"/>
              <a:t>Purchasing music from iTunes, Amazon, etc.</a:t>
            </a:r>
          </a:p>
          <a:p>
            <a:pPr lvl="1"/>
            <a:r>
              <a:rPr lang="en-US" dirty="0"/>
              <a:t>Cars</a:t>
            </a:r>
          </a:p>
          <a:p>
            <a:r>
              <a:rPr lang="en-US" dirty="0"/>
              <a:t>Taking away our freedom to choose</a:t>
            </a:r>
          </a:p>
          <a:p>
            <a:pPr lvl="1"/>
            <a:r>
              <a:rPr lang="en-US" dirty="0"/>
              <a:t>Keurig</a:t>
            </a:r>
          </a:p>
          <a:p>
            <a:pPr lvl="1"/>
            <a:r>
              <a:rPr lang="en-US" dirty="0"/>
              <a:t>Car repairs/purchases</a:t>
            </a:r>
          </a:p>
          <a:p>
            <a:r>
              <a:rPr lang="en-US" dirty="0"/>
              <a:t>“Big Brother” control?</a:t>
            </a:r>
          </a:p>
          <a:p>
            <a:pPr lvl="1"/>
            <a:r>
              <a:rPr lang="en-US" dirty="0"/>
              <a:t>Amazon, Kindle, 1984 &amp; Animal Farm</a:t>
            </a:r>
          </a:p>
        </p:txBody>
      </p:sp>
    </p:spTree>
    <p:extLst>
      <p:ext uri="{BB962C8B-B14F-4D97-AF65-F5344CB8AC3E}">
        <p14:creationId xmlns:p14="http://schemas.microsoft.com/office/powerpoint/2010/main" val="3780906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Going Forward</a:t>
            </a:r>
          </a:p>
        </p:txBody>
      </p:sp>
      <p:sp>
        <p:nvSpPr>
          <p:cNvPr id="3" name="Content Placeholder 2"/>
          <p:cNvSpPr>
            <a:spLocks noGrp="1"/>
          </p:cNvSpPr>
          <p:nvPr>
            <p:ph idx="1"/>
          </p:nvPr>
        </p:nvSpPr>
        <p:spPr/>
        <p:txBody>
          <a:bodyPr/>
          <a:lstStyle/>
          <a:p>
            <a:r>
              <a:rPr lang="en-US" dirty="0"/>
              <a:t>Licensing is fine, but make sure users understand what they are signing-up for.</a:t>
            </a:r>
          </a:p>
          <a:p>
            <a:r>
              <a:rPr lang="en-US" dirty="0"/>
              <a:t>Balanced approach to corporate patents/rights and consumer choice/rights.</a:t>
            </a:r>
          </a:p>
        </p:txBody>
      </p:sp>
    </p:spTree>
    <p:extLst>
      <p:ext uri="{BB962C8B-B14F-4D97-AF65-F5344CB8AC3E}">
        <p14:creationId xmlns:p14="http://schemas.microsoft.com/office/powerpoint/2010/main" val="2512727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Public Domain</a:t>
            </a:r>
          </a:p>
        </p:txBody>
      </p:sp>
    </p:spTree>
    <p:extLst>
      <p:ext uri="{BB962C8B-B14F-4D97-AF65-F5344CB8AC3E}">
        <p14:creationId xmlns:p14="http://schemas.microsoft.com/office/powerpoint/2010/main" val="1422208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Public Domain</a:t>
            </a:r>
          </a:p>
        </p:txBody>
      </p:sp>
      <p:sp>
        <p:nvSpPr>
          <p:cNvPr id="3" name="Content Placeholder 2"/>
          <p:cNvSpPr>
            <a:spLocks noGrp="1"/>
          </p:cNvSpPr>
          <p:nvPr>
            <p:ph idx="1"/>
          </p:nvPr>
        </p:nvSpPr>
        <p:spPr/>
        <p:txBody>
          <a:bodyPr>
            <a:normAutofit/>
          </a:bodyPr>
          <a:lstStyle/>
          <a:p>
            <a:pPr>
              <a:lnSpc>
                <a:spcPct val="100000"/>
              </a:lnSpc>
              <a:spcBef>
                <a:spcPts val="0"/>
              </a:spcBef>
            </a:pPr>
            <a:r>
              <a:rPr lang="en-US" dirty="0"/>
              <a:t>Works that have no copyright protection, including those whose copyright has expired</a:t>
            </a:r>
          </a:p>
          <a:p>
            <a:pPr>
              <a:lnSpc>
                <a:spcPct val="100000"/>
              </a:lnSpc>
              <a:spcBef>
                <a:spcPts val="0"/>
              </a:spcBef>
            </a:pPr>
            <a:r>
              <a:rPr lang="en-US" dirty="0"/>
              <a:t>Sonny Bono Copyright Term Extension Act—Added 20 years to current copyright terms (life +70)</a:t>
            </a:r>
          </a:p>
          <a:p>
            <a:pPr>
              <a:lnSpc>
                <a:spcPct val="100000"/>
              </a:lnSpc>
              <a:spcBef>
                <a:spcPts val="0"/>
              </a:spcBef>
            </a:pPr>
            <a:r>
              <a:rPr lang="en-US" dirty="0"/>
              <a:t>Many works have passed into the public domain in other countries.</a:t>
            </a:r>
          </a:p>
          <a:p>
            <a:pPr>
              <a:lnSpc>
                <a:spcPct val="100000"/>
              </a:lnSpc>
              <a:spcBef>
                <a:spcPts val="0"/>
              </a:spcBef>
            </a:pPr>
            <a:r>
              <a:rPr lang="en-US" dirty="0"/>
              <a:t>Now, no publications* in the U.S. will enter into the public domain until 2019</a:t>
            </a:r>
          </a:p>
          <a:p>
            <a:endParaRPr lang="en-US" dirty="0"/>
          </a:p>
          <a:p>
            <a:pPr lvl="1"/>
            <a:endParaRPr lang="en-US" dirty="0"/>
          </a:p>
          <a:p>
            <a:endParaRPr lang="en-US" dirty="0"/>
          </a:p>
        </p:txBody>
      </p:sp>
    </p:spTree>
    <p:extLst>
      <p:ext uri="{BB962C8B-B14F-4D97-AF65-F5344CB8AC3E}">
        <p14:creationId xmlns:p14="http://schemas.microsoft.com/office/powerpoint/2010/main" val="2323943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Could Have, Would Have…Should Have?</a:t>
            </a:r>
          </a:p>
        </p:txBody>
      </p:sp>
      <p:graphicFrame>
        <p:nvGraphicFramePr>
          <p:cNvPr id="4" name="Table 3"/>
          <p:cNvGraphicFramePr>
            <a:graphicFrameLocks noGrp="1"/>
          </p:cNvGraphicFramePr>
          <p:nvPr>
            <p:extLst>
              <p:ext uri="{D42A27DB-BD31-4B8C-83A1-F6EECF244321}">
                <p14:modId xmlns:p14="http://schemas.microsoft.com/office/powerpoint/2010/main" val="570041813"/>
              </p:ext>
            </p:extLst>
          </p:nvPr>
        </p:nvGraphicFramePr>
        <p:xfrm>
          <a:off x="628651" y="1283855"/>
          <a:ext cx="7886700" cy="53848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tblGrid>
              <a:tr h="370840">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Some of the books that would have passed into the public domain on Jan. 1, 2017</a:t>
                      </a:r>
                      <a:endParaRPr lang="en-US" sz="15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To Kill a Mockingbird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Rabbit, Run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Born Free: A Lioness of Two Worlds</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10001"/>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The Rise and Fall of the Third Reich: A History of Nazi Germany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Scott O’Dell, Island of the Blue Dolphins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Dr. Seuss, Green Eggs and Ham and One Fish Two Fish Red Fish Blue Fish</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extLst>
                  <a:ext uri="{0D108BD9-81ED-4DB2-BD59-A6C34878D82A}">
                    <a16:rowId xmlns:a16="http://schemas.microsoft.com/office/drawing/2014/main" val="10002"/>
                  </a:ext>
                </a:extLst>
              </a:tr>
              <a:tr h="370840">
                <a:tc gridSpan="3">
                  <a:txBody>
                    <a:bodyPr/>
                    <a:lstStyle/>
                    <a:p>
                      <a:pPr marL="0" indent="0">
                        <a:lnSpc>
                          <a:spcPct val="100000"/>
                        </a:lnSpc>
                        <a:spcBef>
                          <a:spcPts val="0"/>
                        </a:spcBef>
                        <a:buNone/>
                      </a:pPr>
                      <a:r>
                        <a:rPr lang="en-US" sz="1500" dirty="0"/>
                        <a:t>Some of the TV/Movies shows that would have passed into the public domain on Jan. 1, 2017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3"/>
                  </a:ext>
                </a:extLst>
              </a:tr>
              <a:tr h="370840">
                <a:tc>
                  <a:txBody>
                    <a:bodyPr/>
                    <a:lstStyle/>
                    <a:p>
                      <a:pPr marL="285750" lvl="1" indent="-285750" algn="l">
                        <a:lnSpc>
                          <a:spcPct val="100000"/>
                        </a:lnSpc>
                        <a:spcBef>
                          <a:spcPts val="0"/>
                        </a:spcBef>
                        <a:buFont typeface="Arial" panose="020B0604020202020204" pitchFamily="34" charset="0"/>
                        <a:buChar char="•"/>
                      </a:pPr>
                      <a:r>
                        <a:rPr lang="en-US" sz="1500" dirty="0"/>
                        <a:t>The Time Machine (w/H.G. Wells)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Psycho (w/Anthony Perkins)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The Magnificent Seven (with Yul Brenner)</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10004"/>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Spartacus</a:t>
                      </a:r>
                    </a:p>
                    <a:p>
                      <a:pPr marL="285750" indent="-285750" algn="l">
                        <a:lnSpc>
                          <a:spcPct val="100000"/>
                        </a:lnSpc>
                        <a:buFont typeface="Arial" panose="020B0604020202020204" pitchFamily="34" charset="0"/>
                        <a:buChar char="•"/>
                      </a:pPr>
                      <a:endParaRPr lang="en-US" sz="15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Ocean’s 11 (with Frank Sinatra)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The Andy Griffith Show (first episodes)</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r h="370840">
                <a:tc gridSpan="3">
                  <a:txBody>
                    <a:bodyPr/>
                    <a:lstStyle/>
                    <a:p>
                      <a:pPr marL="0" indent="0">
                        <a:lnSpc>
                          <a:spcPct val="100000"/>
                        </a:lnSpc>
                        <a:spcBef>
                          <a:spcPts val="0"/>
                        </a:spcBef>
                        <a:buNone/>
                      </a:pPr>
                      <a:r>
                        <a:rPr lang="en-US" sz="1500" dirty="0"/>
                        <a:t>Some of the music that would have passed into the public domain on Jan. 1, 2017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0000"/>
                        </a:lnSpc>
                      </a:pPr>
                      <a:endParaRPr lang="en-US" sz="1600" dirty="0"/>
                    </a:p>
                  </a:txBody>
                  <a:tcPr/>
                </a:tc>
                <a:tc hMerge="1">
                  <a:txBody>
                    <a:bodyPr/>
                    <a:lstStyle/>
                    <a:p>
                      <a:pPr>
                        <a:lnSpc>
                          <a:spcPct val="100000"/>
                        </a:lnSpc>
                      </a:pPr>
                      <a:endParaRPr lang="en-US" sz="1600" dirty="0"/>
                    </a:p>
                  </a:txBody>
                  <a:tcPr/>
                </a:tc>
                <a:extLst>
                  <a:ext uri="{0D108BD9-81ED-4DB2-BD59-A6C34878D82A}">
                    <a16:rowId xmlns:a16="http://schemas.microsoft.com/office/drawing/2014/main" val="10006"/>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Only the lonely (know the way I feel)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lvl="1" indent="-285750">
                        <a:lnSpc>
                          <a:spcPct val="100000"/>
                        </a:lnSpc>
                        <a:spcBef>
                          <a:spcPts val="0"/>
                        </a:spcBef>
                        <a:buFont typeface="Arial" panose="020B0604020202020204" pitchFamily="34" charset="0"/>
                        <a:buChar char="•"/>
                      </a:pPr>
                      <a:r>
                        <a:rPr lang="en-US" sz="1500" dirty="0"/>
                        <a:t>Save the Last Dance for 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10007"/>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Itsy Bitsy Teenie Weenie Yellow Polka Dot Bikini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dirty="0"/>
                        <a:t>Songs from the musical Camelot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nSpc>
                          <a:spcPct val="100000"/>
                        </a:lnSpc>
                        <a:buFont typeface="Arial" panose="020B0604020202020204" pitchFamily="34" charset="0"/>
                        <a:buChar char="•"/>
                      </a:pPr>
                      <a:endParaRPr lang="en-US" sz="1600" dirty="0"/>
                    </a:p>
                  </a:txBody>
                  <a:tcPr>
                    <a:lnL w="12700" cap="flat" cmpd="sng" algn="ctr">
                      <a:noFill/>
                      <a:prstDash val="solid"/>
                      <a:round/>
                      <a:headEnd type="none" w="med" len="med"/>
                      <a:tailEnd type="none" w="med" len="med"/>
                    </a:lnL>
                    <a:lnB w="12700" cmpd="sng">
                      <a:noFill/>
                    </a:lnB>
                    <a:noFill/>
                  </a:tcPr>
                </a:tc>
                <a:extLst>
                  <a:ext uri="{0D108BD9-81ED-4DB2-BD59-A6C34878D82A}">
                    <a16:rowId xmlns:a16="http://schemas.microsoft.com/office/drawing/2014/main" val="10008"/>
                  </a:ext>
                </a:extLst>
              </a:tr>
              <a:tr h="370840">
                <a:tc gridSpan="3">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hlinkClick r:id="rId2"/>
                        </a:rPr>
                        <a:t>https://web.law.duke.edu/cspd/publicdomainday/2017/pre-1976</a:t>
                      </a:r>
                      <a:r>
                        <a:rPr lang="en-US" sz="1600" dirty="0"/>
                        <a:t> </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285750" indent="-285750">
                        <a:lnSpc>
                          <a:spcPct val="100000"/>
                        </a:lnSpc>
                        <a:buFont typeface="Arial" panose="020B0604020202020204" pitchFamily="34" charset="0"/>
                        <a:buChar char="•"/>
                      </a:pPr>
                      <a:endParaRPr lang="en-US" sz="1600" dirty="0"/>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105597208"/>
                  </a:ext>
                </a:extLst>
              </a:tr>
            </a:tbl>
          </a:graphicData>
        </a:graphic>
      </p:graphicFrame>
    </p:spTree>
    <p:extLst>
      <p:ext uri="{BB962C8B-B14F-4D97-AF65-F5344CB8AC3E}">
        <p14:creationId xmlns:p14="http://schemas.microsoft.com/office/powerpoint/2010/main" val="20176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the News</a:t>
            </a:r>
          </a:p>
        </p:txBody>
      </p:sp>
      <p:sp>
        <p:nvSpPr>
          <p:cNvPr id="3" name="Content Placeholder 2"/>
          <p:cNvSpPr>
            <a:spLocks noGrp="1"/>
          </p:cNvSpPr>
          <p:nvPr>
            <p:ph idx="1"/>
          </p:nvPr>
        </p:nvSpPr>
        <p:spPr/>
        <p:txBody>
          <a:bodyPr>
            <a:normAutofit fontScale="62500" lnSpcReduction="20000"/>
          </a:bodyPr>
          <a:lstStyle/>
          <a:p>
            <a:pPr marL="0" indent="0">
              <a:buNone/>
            </a:pPr>
            <a:r>
              <a:rPr lang="en-US" dirty="0"/>
              <a:t>It’s a Wonderful Life</a:t>
            </a:r>
          </a:p>
          <a:p>
            <a:r>
              <a:rPr lang="en-US" dirty="0"/>
              <a:t>Passed into the public domain in 1975 as its copyright was not properly renewed</a:t>
            </a:r>
          </a:p>
          <a:p>
            <a:r>
              <a:rPr lang="en-US" dirty="0"/>
              <a:t>TV stations began to show it because it was freely available</a:t>
            </a:r>
          </a:p>
          <a:p>
            <a:r>
              <a:rPr lang="en-US" dirty="0"/>
              <a:t>Film was flop when first released, but grew into a holiday “classic” due to it being shown on TV</a:t>
            </a:r>
          </a:p>
          <a:p>
            <a:r>
              <a:rPr lang="en-US" dirty="0"/>
              <a:t>1993 lawsuit regarding copyright in an original story was favorably decided by the U.S. Supreme Court, and allowed Republic Pictures to reassert their copyright in the story (film is in the public domain, but story and music are not). </a:t>
            </a:r>
          </a:p>
          <a:p>
            <a:pPr marL="0" indent="0">
              <a:buNone/>
            </a:pPr>
            <a:r>
              <a:rPr lang="en-US" dirty="0"/>
              <a:t>Happy Birthday to You</a:t>
            </a:r>
          </a:p>
          <a:p>
            <a:r>
              <a:rPr lang="en-US" dirty="0"/>
              <a:t>Warner/Chappel claimed rights in the song and made money of its use for years (approx. $1 million per year).</a:t>
            </a:r>
          </a:p>
          <a:p>
            <a:r>
              <a:rPr lang="en-US" dirty="0"/>
              <a:t>Many people chose not to use the song due to license requirements.</a:t>
            </a:r>
          </a:p>
          <a:p>
            <a:r>
              <a:rPr lang="en-US" dirty="0"/>
              <a:t>Many paid for the right to use the song (few hundred to few thousand dollars).</a:t>
            </a:r>
          </a:p>
          <a:p>
            <a:r>
              <a:rPr lang="en-US" dirty="0"/>
              <a:t>Courts determined Warner/Chappel never properly acquired rights</a:t>
            </a:r>
          </a:p>
          <a:p>
            <a:pPr marL="0" indent="0">
              <a:buNone/>
            </a:pPr>
            <a:r>
              <a:rPr lang="en-US" dirty="0"/>
              <a:t>    to the song in the first place</a:t>
            </a:r>
          </a:p>
          <a:p>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2222659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Going Forward</a:t>
            </a:r>
          </a:p>
        </p:txBody>
      </p:sp>
      <p:sp>
        <p:nvSpPr>
          <p:cNvPr id="3" name="Content Placeholder 2"/>
          <p:cNvSpPr>
            <a:spLocks noGrp="1"/>
          </p:cNvSpPr>
          <p:nvPr>
            <p:ph idx="1"/>
          </p:nvPr>
        </p:nvSpPr>
        <p:spPr/>
        <p:txBody>
          <a:bodyPr/>
          <a:lstStyle/>
          <a:p>
            <a:r>
              <a:rPr lang="en-US" dirty="0"/>
              <a:t>Don’t tack on any more years to copyright terms!</a:t>
            </a:r>
          </a:p>
          <a:p>
            <a:r>
              <a:rPr lang="en-US" dirty="0"/>
              <a:t>Work to digitize the records of the Copyright Office to allow better determinations of the copyright status of a work.</a:t>
            </a:r>
          </a:p>
          <a:p>
            <a:endParaRPr lang="en-US" dirty="0"/>
          </a:p>
        </p:txBody>
      </p:sp>
    </p:spTree>
    <p:extLst>
      <p:ext uri="{BB962C8B-B14F-4D97-AF65-F5344CB8AC3E}">
        <p14:creationId xmlns:p14="http://schemas.microsoft.com/office/powerpoint/2010/main" val="3815517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
            <a:lum/>
          </a:blip>
          <a:srcRect/>
          <a:stretch>
            <a:fillRect l="15000" t="8000" r="15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3908" y="2761080"/>
            <a:ext cx="7886700" cy="2852737"/>
          </a:xfrm>
        </p:spPr>
        <p:txBody>
          <a:bodyPr>
            <a:normAutofit fontScale="90000"/>
          </a:bodyPr>
          <a:lstStyle/>
          <a:p>
            <a:r>
              <a:rPr lang="en-US" sz="4000" dirty="0"/>
              <a:t>Carla Myers</a:t>
            </a:r>
            <a:br>
              <a:rPr lang="en-US" sz="4000" dirty="0"/>
            </a:br>
            <a:r>
              <a:rPr lang="en-US" sz="4000" dirty="0"/>
              <a:t>Assistant Librarian</a:t>
            </a:r>
            <a:br>
              <a:rPr lang="en-US" sz="4000" dirty="0"/>
            </a:br>
            <a:r>
              <a:rPr lang="en-US" sz="4000" dirty="0"/>
              <a:t>Coordinator of Scholarly Communications</a:t>
            </a:r>
            <a:br>
              <a:rPr lang="en-US" sz="4000" dirty="0"/>
            </a:br>
            <a:r>
              <a:rPr lang="en-US" sz="4000" dirty="0"/>
              <a:t>Miami University Libraries</a:t>
            </a:r>
            <a:br>
              <a:rPr lang="en-US" sz="4000" dirty="0"/>
            </a:br>
            <a:r>
              <a:rPr lang="en-US" sz="4000" dirty="0"/>
              <a:t>513-529-3935</a:t>
            </a:r>
            <a:br>
              <a:rPr lang="en-US" sz="4000" dirty="0"/>
            </a:br>
            <a:r>
              <a:rPr lang="en-US" sz="4000" dirty="0"/>
              <a:t>myersc2@miamioh.edu</a:t>
            </a:r>
            <a:br>
              <a:rPr lang="en-US" dirty="0"/>
            </a:br>
            <a:endParaRPr lang="en-US" dirty="0"/>
          </a:p>
        </p:txBody>
      </p:sp>
    </p:spTree>
    <p:extLst>
      <p:ext uri="{BB962C8B-B14F-4D97-AF65-F5344CB8AC3E}">
        <p14:creationId xmlns:p14="http://schemas.microsoft.com/office/powerpoint/2010/main" val="137433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Legislative Updates</a:t>
            </a:r>
          </a:p>
        </p:txBody>
      </p:sp>
    </p:spTree>
    <p:extLst>
      <p:ext uri="{BB962C8B-B14F-4D97-AF65-F5344CB8AC3E}">
        <p14:creationId xmlns:p14="http://schemas.microsoft.com/office/powerpoint/2010/main" val="2442372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Transparency and Representation</a:t>
            </a:r>
          </a:p>
        </p:txBody>
      </p:sp>
      <p:sp>
        <p:nvSpPr>
          <p:cNvPr id="3" name="Content Placeholder 2"/>
          <p:cNvSpPr>
            <a:spLocks noGrp="1"/>
          </p:cNvSpPr>
          <p:nvPr>
            <p:ph idx="1"/>
          </p:nvPr>
        </p:nvSpPr>
        <p:spPr/>
        <p:txBody>
          <a:bodyPr/>
          <a:lstStyle/>
          <a:p>
            <a:r>
              <a:rPr lang="en-US" dirty="0"/>
              <a:t>Legislative updates</a:t>
            </a:r>
          </a:p>
          <a:p>
            <a:pPr lvl="1"/>
            <a:r>
              <a:rPr lang="en-US" dirty="0"/>
              <a:t>17 U.S.C. 108</a:t>
            </a:r>
          </a:p>
          <a:p>
            <a:r>
              <a:rPr lang="en-US" dirty="0"/>
              <a:t>Treaty negotiation</a:t>
            </a:r>
          </a:p>
          <a:p>
            <a:pPr lvl="1"/>
            <a:r>
              <a:rPr lang="en-US" dirty="0"/>
              <a:t>TPP—negotiated in secret</a:t>
            </a:r>
          </a:p>
          <a:p>
            <a:pPr lvl="1"/>
            <a:r>
              <a:rPr lang="en-US" dirty="0"/>
              <a:t>Extension of copyright terms</a:t>
            </a:r>
          </a:p>
          <a:p>
            <a:pPr lvl="1"/>
            <a:r>
              <a:rPr lang="en-US" dirty="0"/>
              <a:t>Strengthen digital “locking” systems</a:t>
            </a:r>
          </a:p>
          <a:p>
            <a:pPr lvl="1"/>
            <a:r>
              <a:rPr lang="en-US" dirty="0"/>
              <a:t>Adopt harsh criminal sanctions for copyright infringement</a:t>
            </a:r>
          </a:p>
        </p:txBody>
      </p:sp>
    </p:spTree>
    <p:extLst>
      <p:ext uri="{BB962C8B-B14F-4D97-AF65-F5344CB8AC3E}">
        <p14:creationId xmlns:p14="http://schemas.microsoft.com/office/powerpoint/2010/main" val="344742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Going Forward</a:t>
            </a:r>
          </a:p>
        </p:txBody>
      </p:sp>
      <p:sp>
        <p:nvSpPr>
          <p:cNvPr id="3" name="Content Placeholder 2"/>
          <p:cNvSpPr>
            <a:spLocks noGrp="1"/>
          </p:cNvSpPr>
          <p:nvPr>
            <p:ph idx="1"/>
          </p:nvPr>
        </p:nvSpPr>
        <p:spPr/>
        <p:txBody>
          <a:bodyPr>
            <a:normAutofit fontScale="92500" lnSpcReduction="10000"/>
          </a:bodyPr>
          <a:lstStyle/>
          <a:p>
            <a:r>
              <a:rPr lang="en-US" dirty="0"/>
              <a:t>Both sides deserve to have a voice!</a:t>
            </a:r>
          </a:p>
          <a:p>
            <a:r>
              <a:rPr lang="en-US" dirty="0"/>
              <a:t>Strive for a balanced system that supports the rights of all interested partitas.</a:t>
            </a:r>
          </a:p>
          <a:p>
            <a:r>
              <a:rPr lang="en-US" dirty="0"/>
              <a:t>End dark/one-sided negotiations.</a:t>
            </a:r>
          </a:p>
          <a:p>
            <a:endParaRPr lang="en-US" dirty="0"/>
          </a:p>
          <a:p>
            <a:pPr marL="0" indent="0">
              <a:buNone/>
            </a:pPr>
            <a:r>
              <a:rPr lang="en-US" dirty="0"/>
              <a:t>“Copyright law should account for the interests of all creators, not just those backed by traditional copyright industries. YouTube creators, remixers, fan artists and independent musicians (among others) are all part of the community of creators that encourage cultural progress and innovation.”</a:t>
            </a:r>
          </a:p>
          <a:p>
            <a:pPr marL="0" indent="0">
              <a:buNone/>
            </a:pPr>
            <a:r>
              <a:rPr lang="en-US" dirty="0"/>
              <a:t>		      -Electronic Frontier Foundation</a:t>
            </a:r>
          </a:p>
          <a:p>
            <a:endParaRPr lang="en-US" dirty="0"/>
          </a:p>
        </p:txBody>
      </p:sp>
    </p:spTree>
    <p:extLst>
      <p:ext uri="{BB962C8B-B14F-4D97-AF65-F5344CB8AC3E}">
        <p14:creationId xmlns:p14="http://schemas.microsoft.com/office/powerpoint/2010/main" val="597602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Putting it all Together</a:t>
            </a:r>
          </a:p>
        </p:txBody>
      </p:sp>
    </p:spTree>
    <p:extLst>
      <p:ext uri="{BB962C8B-B14F-4D97-AF65-F5344CB8AC3E}">
        <p14:creationId xmlns:p14="http://schemas.microsoft.com/office/powerpoint/2010/main" val="2142664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Balance!</a:t>
            </a:r>
          </a:p>
        </p:txBody>
      </p:sp>
      <p:sp>
        <p:nvSpPr>
          <p:cNvPr id="3" name="Content Placeholder 2"/>
          <p:cNvSpPr>
            <a:spLocks noGrp="1"/>
          </p:cNvSpPr>
          <p:nvPr>
            <p:ph idx="1"/>
          </p:nvPr>
        </p:nvSpPr>
        <p:spPr/>
        <p:txBody>
          <a:bodyPr/>
          <a:lstStyle/>
          <a:p>
            <a:pPr marL="0" indent="0">
              <a:buNone/>
            </a:pPr>
            <a:r>
              <a:rPr lang="en-US" dirty="0"/>
              <a:t>"To promote the progress of science and useful arts, by securing for limited times to authors and inventors the exclusive right to their respective writings and discoveries.“</a:t>
            </a:r>
          </a:p>
          <a:p>
            <a:pPr marL="0" indent="0" algn="r">
              <a:buNone/>
            </a:pPr>
            <a:r>
              <a:rPr lang="en-US" dirty="0"/>
              <a:t>-Article I, Section 8, Clause 8, United States Constitution</a:t>
            </a:r>
          </a:p>
          <a:p>
            <a:pPr marL="0" indent="0" algn="r">
              <a:buNone/>
            </a:pPr>
            <a:endParaRPr lang="en-US" dirty="0"/>
          </a:p>
        </p:txBody>
      </p:sp>
    </p:spTree>
    <p:extLst>
      <p:ext uri="{BB962C8B-B14F-4D97-AF65-F5344CB8AC3E}">
        <p14:creationId xmlns:p14="http://schemas.microsoft.com/office/powerpoint/2010/main" val="1051805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 &amp; Responsibilities</a:t>
            </a:r>
          </a:p>
        </p:txBody>
      </p:sp>
      <p:sp>
        <p:nvSpPr>
          <p:cNvPr id="3" name="Content Placeholder 2"/>
          <p:cNvSpPr>
            <a:spLocks noGrp="1"/>
          </p:cNvSpPr>
          <p:nvPr>
            <p:ph idx="1"/>
          </p:nvPr>
        </p:nvSpPr>
        <p:spPr/>
        <p:txBody>
          <a:bodyPr/>
          <a:lstStyle/>
          <a:p>
            <a:r>
              <a:rPr lang="en-US" dirty="0"/>
              <a:t>Balanced law allows creators to hove some control over the use of their work what at the same time promoting free speech, scientific discovery, and the development of new works/devices</a:t>
            </a:r>
          </a:p>
          <a:p>
            <a:endParaRPr lang="en-US" dirty="0"/>
          </a:p>
        </p:txBody>
      </p:sp>
    </p:spTree>
    <p:extLst>
      <p:ext uri="{BB962C8B-B14F-4D97-AF65-F5344CB8AC3E}">
        <p14:creationId xmlns:p14="http://schemas.microsoft.com/office/powerpoint/2010/main" val="133992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Getting There</a:t>
            </a:r>
          </a:p>
        </p:txBody>
      </p:sp>
      <p:sp>
        <p:nvSpPr>
          <p:cNvPr id="3" name="Content Placeholder 2"/>
          <p:cNvSpPr>
            <a:spLocks noGrp="1"/>
          </p:cNvSpPr>
          <p:nvPr>
            <p:ph idx="1"/>
          </p:nvPr>
        </p:nvSpPr>
        <p:spPr/>
        <p:txBody>
          <a:bodyPr/>
          <a:lstStyle/>
          <a:p>
            <a:r>
              <a:rPr lang="en-US" dirty="0"/>
              <a:t>Be aware of the rights granted to you as a creator</a:t>
            </a:r>
          </a:p>
          <a:p>
            <a:r>
              <a:rPr lang="en-US" dirty="0"/>
              <a:t>Understand the responsibilities involved in reusing the works of others</a:t>
            </a:r>
          </a:p>
          <a:p>
            <a:r>
              <a:rPr lang="en-US" dirty="0"/>
              <a:t>Development of laws that support a balanced approach to creation/reuse</a:t>
            </a:r>
          </a:p>
          <a:p>
            <a:r>
              <a:rPr lang="en-US" dirty="0"/>
              <a:t>Collaboration, not intimidation. </a:t>
            </a:r>
          </a:p>
        </p:txBody>
      </p:sp>
    </p:spTree>
    <p:extLst>
      <p:ext uri="{BB962C8B-B14F-4D97-AF65-F5344CB8AC3E}">
        <p14:creationId xmlns:p14="http://schemas.microsoft.com/office/powerpoint/2010/main" val="26580478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a:hlinkClick r:id="rId2"/>
              </a:rPr>
              <a:t>https://www.wired.com/2015/04/dmca-ownership-john-deere/</a:t>
            </a:r>
          </a:p>
          <a:p>
            <a:pPr marL="514350" indent="-514350">
              <a:buFont typeface="+mj-lt"/>
              <a:buAutoNum type="arabicPeriod"/>
            </a:pPr>
            <a:r>
              <a:rPr lang="en-US" dirty="0">
                <a:hlinkClick r:id="rId2"/>
              </a:rPr>
              <a:t>https://www.wired.com/2015/04/dmca-ownership-john-deere/</a:t>
            </a:r>
          </a:p>
          <a:p>
            <a:pPr marL="514350" indent="-514350">
              <a:buFont typeface="+mj-lt"/>
              <a:buAutoNum type="arabicPeriod"/>
            </a:pPr>
            <a:r>
              <a:rPr lang="en-US" dirty="0">
                <a:hlinkClick r:id="rId2"/>
              </a:rPr>
              <a:t>https://www.consumeraffairs.com/news/keurig-20-machines-to-feature-rfid-limited-k-cups-030314.html</a:t>
            </a:r>
            <a:r>
              <a:rPr lang="en-US" dirty="0"/>
              <a:t> </a:t>
            </a:r>
          </a:p>
        </p:txBody>
      </p:sp>
    </p:spTree>
    <p:extLst>
      <p:ext uri="{BB962C8B-B14F-4D97-AF65-F5344CB8AC3E}">
        <p14:creationId xmlns:p14="http://schemas.microsoft.com/office/powerpoint/2010/main" val="3940134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l="15000" t="10000" r="15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843790"/>
            <a:ext cx="7886700" cy="1969178"/>
          </a:xfrm>
        </p:spPr>
        <p:txBody>
          <a:bodyPr>
            <a:normAutofit/>
          </a:bodyPr>
          <a:lstStyle/>
          <a:p>
            <a:r>
              <a:rPr lang="en-US" dirty="0"/>
              <a:t>Questions?</a:t>
            </a:r>
            <a:br>
              <a:rPr lang="en-US" dirty="0"/>
            </a:br>
            <a:endParaRPr lang="en-US" sz="1800" dirty="0">
              <a:latin typeface="Franklin Gothic Book" panose="020B0503020102020204" pitchFamily="34" charset="0"/>
            </a:endParaRPr>
          </a:p>
        </p:txBody>
      </p:sp>
      <p:grpSp>
        <p:nvGrpSpPr>
          <p:cNvPr id="4" name="Group 3">
            <a:extLst>
              <a:ext uri="{FF2B5EF4-FFF2-40B4-BE49-F238E27FC236}">
                <a16:creationId xmlns:a16="http://schemas.microsoft.com/office/drawing/2014/main" id="{923115C9-B4AF-4AEE-A742-CE6E40234646}"/>
              </a:ext>
            </a:extLst>
          </p:cNvPr>
          <p:cNvGrpSpPr/>
          <p:nvPr/>
        </p:nvGrpSpPr>
        <p:grpSpPr>
          <a:xfrm>
            <a:off x="849288" y="3938034"/>
            <a:ext cx="8837153" cy="646331"/>
            <a:chOff x="306847" y="1535797"/>
            <a:chExt cx="8837153" cy="646331"/>
          </a:xfrm>
        </p:grpSpPr>
        <p:sp>
          <p:nvSpPr>
            <p:cNvPr id="5" name="Rectangle 4">
              <a:extLst>
                <a:ext uri="{FF2B5EF4-FFF2-40B4-BE49-F238E27FC236}">
                  <a16:creationId xmlns:a16="http://schemas.microsoft.com/office/drawing/2014/main" id="{B87DFA8D-6B52-4F88-AAD1-86F812D56EBC}"/>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3"/>
                </a:rPr>
                <a:t>Creative Commons Attribution-NonCommercial 4.0 International License</a:t>
              </a:r>
              <a:r>
                <a:rPr lang="en-US" dirty="0"/>
                <a:t>.</a:t>
              </a:r>
            </a:p>
          </p:txBody>
        </p:sp>
        <p:pic>
          <p:nvPicPr>
            <p:cNvPr id="6" name="Picture 5">
              <a:extLst>
                <a:ext uri="{FF2B5EF4-FFF2-40B4-BE49-F238E27FC236}">
                  <a16:creationId xmlns:a16="http://schemas.microsoft.com/office/drawing/2014/main" id="{506118BE-A1E1-4072-857C-5752516B48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715729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Should we Care?</a:t>
            </a:r>
          </a:p>
        </p:txBody>
      </p:sp>
      <p:sp>
        <p:nvSpPr>
          <p:cNvPr id="3" name="Content Placeholder 2"/>
          <p:cNvSpPr>
            <a:spLocks noGrp="1"/>
          </p:cNvSpPr>
          <p:nvPr>
            <p:ph idx="1"/>
          </p:nvPr>
        </p:nvSpPr>
        <p:spPr/>
        <p:txBody>
          <a:bodyPr/>
          <a:lstStyle/>
          <a:p>
            <a:r>
              <a:rPr lang="en-US" dirty="0"/>
              <a:t>Copyright (and other IP laws) permeate every aspect of higher education</a:t>
            </a:r>
          </a:p>
          <a:p>
            <a:r>
              <a:rPr lang="en-US" dirty="0"/>
              <a:t>Also touches our personal lives as well.</a:t>
            </a:r>
          </a:p>
          <a:p>
            <a:r>
              <a:rPr lang="en-US" dirty="0"/>
              <a:t>Court cases, legislative updates, popular practices also impact the way we create/reuse works.</a:t>
            </a:r>
          </a:p>
        </p:txBody>
      </p:sp>
    </p:spTree>
    <p:extLst>
      <p:ext uri="{BB962C8B-B14F-4D97-AF65-F5344CB8AC3E}">
        <p14:creationId xmlns:p14="http://schemas.microsoft.com/office/powerpoint/2010/main" val="1299590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Authors’ Rights</a:t>
            </a:r>
          </a:p>
          <a:p>
            <a:r>
              <a:rPr lang="en-US" dirty="0"/>
              <a:t>Users’ Rights</a:t>
            </a:r>
          </a:p>
          <a:p>
            <a:r>
              <a:rPr lang="en-US" dirty="0"/>
              <a:t>The Public Domain</a:t>
            </a:r>
          </a:p>
          <a:p>
            <a:r>
              <a:rPr lang="en-US" dirty="0"/>
              <a:t>Legislative Updates</a:t>
            </a:r>
          </a:p>
          <a:p>
            <a:endParaRPr lang="en-US" dirty="0"/>
          </a:p>
          <a:p>
            <a:endParaRPr lang="en-US" dirty="0"/>
          </a:p>
          <a:p>
            <a:endParaRPr lang="en-US" dirty="0"/>
          </a:p>
        </p:txBody>
      </p:sp>
    </p:spTree>
    <p:extLst>
      <p:ext uri="{BB962C8B-B14F-4D97-AF65-F5344CB8AC3E}">
        <p14:creationId xmlns:p14="http://schemas.microsoft.com/office/powerpoint/2010/main" val="1682745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Authors’ Rights</a:t>
            </a:r>
          </a:p>
        </p:txBody>
      </p:sp>
    </p:spTree>
    <p:extLst>
      <p:ext uri="{BB962C8B-B14F-4D97-AF65-F5344CB8AC3E}">
        <p14:creationId xmlns:p14="http://schemas.microsoft.com/office/powerpoint/2010/main" val="1841161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Copyrightable Works</a:t>
            </a:r>
          </a:p>
        </p:txBody>
      </p:sp>
      <p:sp>
        <p:nvSpPr>
          <p:cNvPr id="3" name="Content Placeholder 2"/>
          <p:cNvSpPr>
            <a:spLocks noGrp="1"/>
          </p:cNvSpPr>
          <p:nvPr>
            <p:ph idx="1"/>
          </p:nvPr>
        </p:nvSpPr>
        <p:spPr/>
        <p:txBody>
          <a:bodyPr/>
          <a:lstStyle/>
          <a:p>
            <a:r>
              <a:rPr lang="en-US" dirty="0"/>
              <a:t>Literary Works</a:t>
            </a:r>
          </a:p>
          <a:p>
            <a:r>
              <a:rPr lang="en-US" dirty="0"/>
              <a:t>Dramatic Works</a:t>
            </a:r>
          </a:p>
          <a:p>
            <a:r>
              <a:rPr lang="en-US" dirty="0"/>
              <a:t>Musical Works</a:t>
            </a:r>
          </a:p>
          <a:p>
            <a:r>
              <a:rPr lang="en-US" dirty="0"/>
              <a:t>Artistic Works</a:t>
            </a:r>
          </a:p>
          <a:p>
            <a:r>
              <a:rPr lang="en-US" dirty="0"/>
              <a:t>Pantomimes and Choreography</a:t>
            </a:r>
          </a:p>
          <a:p>
            <a:r>
              <a:rPr lang="en-US" dirty="0"/>
              <a:t>Audiovisual Works</a:t>
            </a:r>
          </a:p>
          <a:p>
            <a:r>
              <a:rPr lang="en-US" dirty="0"/>
              <a:t>Sound Recordings</a:t>
            </a:r>
          </a:p>
          <a:p>
            <a:r>
              <a:rPr lang="en-US" dirty="0"/>
              <a:t>Architectural Works</a:t>
            </a:r>
          </a:p>
        </p:txBody>
      </p:sp>
    </p:spTree>
    <p:extLst>
      <p:ext uri="{BB962C8B-B14F-4D97-AF65-F5344CB8AC3E}">
        <p14:creationId xmlns:p14="http://schemas.microsoft.com/office/powerpoint/2010/main" val="598550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Authors (Creators) Rights</a:t>
            </a:r>
          </a:p>
        </p:txBody>
      </p:sp>
      <p:sp>
        <p:nvSpPr>
          <p:cNvPr id="3" name="Content Placeholder 2"/>
          <p:cNvSpPr>
            <a:spLocks noGrp="1"/>
          </p:cNvSpPr>
          <p:nvPr>
            <p:ph idx="1"/>
          </p:nvPr>
        </p:nvSpPr>
        <p:spPr/>
        <p:txBody>
          <a:bodyPr/>
          <a:lstStyle/>
          <a:p>
            <a:r>
              <a:rPr lang="en-US" dirty="0"/>
              <a:t>Make copies</a:t>
            </a:r>
          </a:p>
          <a:p>
            <a:r>
              <a:rPr lang="en-US" dirty="0"/>
              <a:t>Distribute copies</a:t>
            </a:r>
          </a:p>
          <a:p>
            <a:r>
              <a:rPr lang="en-US" dirty="0"/>
              <a:t>Create derivatives</a:t>
            </a:r>
          </a:p>
          <a:p>
            <a:r>
              <a:rPr lang="en-US" dirty="0"/>
              <a:t>Rights to public performances and displays of  works</a:t>
            </a:r>
          </a:p>
          <a:p>
            <a:r>
              <a:rPr lang="en-US" dirty="0"/>
              <a:t>Rights to digital transmission of works</a:t>
            </a:r>
          </a:p>
        </p:txBody>
      </p:sp>
    </p:spTree>
    <p:extLst>
      <p:ext uri="{BB962C8B-B14F-4D97-AF65-F5344CB8AC3E}">
        <p14:creationId xmlns:p14="http://schemas.microsoft.com/office/powerpoint/2010/main" val="942908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a:t>
            </a:r>
          </a:p>
        </p:txBody>
      </p:sp>
      <p:sp>
        <p:nvSpPr>
          <p:cNvPr id="3" name="Content Placeholder 2"/>
          <p:cNvSpPr>
            <a:spLocks noGrp="1"/>
          </p:cNvSpPr>
          <p:nvPr>
            <p:ph idx="1"/>
          </p:nvPr>
        </p:nvSpPr>
        <p:spPr/>
        <p:txBody>
          <a:bodyPr>
            <a:normAutofit fontScale="92500" lnSpcReduction="10000"/>
          </a:bodyPr>
          <a:lstStyle/>
          <a:p>
            <a:r>
              <a:rPr lang="en-US" dirty="0"/>
              <a:t>We all create copyrightable works on a daily basis</a:t>
            </a:r>
          </a:p>
          <a:p>
            <a:pPr lvl="1"/>
            <a:r>
              <a:rPr lang="en-US" dirty="0"/>
              <a:t>Articles, book chapters, PowerPoint presentations, videos/photos on our phones, etc.</a:t>
            </a:r>
          </a:p>
          <a:p>
            <a:r>
              <a:rPr lang="en-US" dirty="0"/>
              <a:t>When we publish works, often the publisher will require you to sign all of your copyright in the work over to them</a:t>
            </a:r>
          </a:p>
          <a:p>
            <a:pPr lvl="1"/>
            <a:r>
              <a:rPr lang="en-US" dirty="0"/>
              <a:t>Restricts your ability to make copies, share those copies with others, make derivative works, perform or display the work</a:t>
            </a:r>
          </a:p>
          <a:p>
            <a:pPr lvl="1"/>
            <a:r>
              <a:rPr lang="en-US" dirty="0"/>
              <a:t>When it comes to articles, often the library then has to buy access to your work!</a:t>
            </a:r>
          </a:p>
          <a:p>
            <a:pPr lvl="1"/>
            <a:r>
              <a:rPr lang="en-US" dirty="0"/>
              <a:t>Paywalls often prevent the public from accessing quality scholarship</a:t>
            </a:r>
          </a:p>
          <a:p>
            <a:pPr lvl="1"/>
            <a:r>
              <a:rPr lang="en-US" dirty="0"/>
              <a:t>Access is especially restricted in developing</a:t>
            </a:r>
          </a:p>
          <a:p>
            <a:pPr marL="688975" lvl="1" indent="-231775">
              <a:buNone/>
            </a:pPr>
            <a:r>
              <a:rPr lang="en-US" dirty="0"/>
              <a:t>   countries</a:t>
            </a:r>
          </a:p>
        </p:txBody>
      </p:sp>
    </p:spTree>
    <p:extLst>
      <p:ext uri="{BB962C8B-B14F-4D97-AF65-F5344CB8AC3E}">
        <p14:creationId xmlns:p14="http://schemas.microsoft.com/office/powerpoint/2010/main" val="246132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Going Forward</a:t>
            </a:r>
          </a:p>
        </p:txBody>
      </p:sp>
      <p:sp>
        <p:nvSpPr>
          <p:cNvPr id="3" name="Content Placeholder 2"/>
          <p:cNvSpPr>
            <a:spLocks noGrp="1"/>
          </p:cNvSpPr>
          <p:nvPr>
            <p:ph idx="1"/>
          </p:nvPr>
        </p:nvSpPr>
        <p:spPr/>
        <p:txBody>
          <a:bodyPr/>
          <a:lstStyle/>
          <a:p>
            <a:r>
              <a:rPr lang="en-US" dirty="0"/>
              <a:t>Managing your copyright!</a:t>
            </a:r>
          </a:p>
          <a:p>
            <a:r>
              <a:rPr lang="en-US" dirty="0"/>
              <a:t>Consider Open Access publication, or depositing a copy of your literary works in the Scholarly Commons IR</a:t>
            </a:r>
          </a:p>
          <a:p>
            <a:r>
              <a:rPr lang="en-US" dirty="0"/>
              <a:t>Contact me for more information on both!</a:t>
            </a:r>
          </a:p>
          <a:p>
            <a:endParaRPr lang="en-US" dirty="0"/>
          </a:p>
        </p:txBody>
      </p:sp>
    </p:spTree>
    <p:extLst>
      <p:ext uri="{BB962C8B-B14F-4D97-AF65-F5344CB8AC3E}">
        <p14:creationId xmlns:p14="http://schemas.microsoft.com/office/powerpoint/2010/main" val="25929776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381</TotalTime>
  <Words>1306</Words>
  <Application>Microsoft Office PowerPoint</Application>
  <PresentationFormat>On-screen Show (4:3)</PresentationFormat>
  <Paragraphs>151</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Franklin Gothic Book</vt:lpstr>
      <vt:lpstr>Franklin Gothic Medium</vt:lpstr>
      <vt:lpstr>Symbol</vt:lpstr>
      <vt:lpstr>Office Theme</vt:lpstr>
      <vt:lpstr>Copyright Trends &amp; Issues</vt:lpstr>
      <vt:lpstr>Carla Myers Assistant Librarian Coordinator of Scholarly Communications Miami University Libraries 513-529-3935 myersc2@miamioh.edu </vt:lpstr>
      <vt:lpstr>Why Should we Care?</vt:lpstr>
      <vt:lpstr>Overview</vt:lpstr>
      <vt:lpstr>Authors’ Rights</vt:lpstr>
      <vt:lpstr>Copyrightable Works</vt:lpstr>
      <vt:lpstr>Authors (Creators) Rights</vt:lpstr>
      <vt:lpstr>Considerations</vt:lpstr>
      <vt:lpstr>Going Forward</vt:lpstr>
      <vt:lpstr>Users Rights</vt:lpstr>
      <vt:lpstr>You Bought It, You Own It…or not?</vt:lpstr>
      <vt:lpstr>In the News</vt:lpstr>
      <vt:lpstr>Considerations</vt:lpstr>
      <vt:lpstr>Going Forward</vt:lpstr>
      <vt:lpstr>The Public Domain</vt:lpstr>
      <vt:lpstr>The Public Domain</vt:lpstr>
      <vt:lpstr>Could Have, Would Have…Should Have?</vt:lpstr>
      <vt:lpstr>In the News</vt:lpstr>
      <vt:lpstr>Going Forward</vt:lpstr>
      <vt:lpstr>Legislative Updates</vt:lpstr>
      <vt:lpstr>Transparency and Representation</vt:lpstr>
      <vt:lpstr>Going Forward</vt:lpstr>
      <vt:lpstr>Putting it all Together</vt:lpstr>
      <vt:lpstr>Balance!</vt:lpstr>
      <vt:lpstr>Rights &amp; Responsibilities</vt:lpstr>
      <vt:lpstr>Getting There</vt:lpstr>
      <vt:lpstr>Resources</vt:lpstr>
      <vt:lpstr>Questions? </vt:lpstr>
    </vt:vector>
  </TitlesOfParts>
  <Company>Miami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Trends &amp; Issues</dc:title>
  <dc:creator>Myers, Carla Ms.</dc:creator>
  <cp:lastModifiedBy>Carla Myers</cp:lastModifiedBy>
  <cp:revision>29</cp:revision>
  <dcterms:created xsi:type="dcterms:W3CDTF">2017-01-17T15:37:56Z</dcterms:created>
  <dcterms:modified xsi:type="dcterms:W3CDTF">2018-01-24T04:52:09Z</dcterms:modified>
</cp:coreProperties>
</file>