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1"/>
  </p:sldMasterIdLst>
  <p:notesMasterIdLst>
    <p:notesMasterId r:id="rId41"/>
  </p:notesMasterIdLst>
  <p:sldIdLst>
    <p:sldId id="256" r:id="rId2"/>
    <p:sldId id="257" r:id="rId3"/>
    <p:sldId id="293" r:id="rId4"/>
    <p:sldId id="299" r:id="rId5"/>
    <p:sldId id="300" r:id="rId6"/>
    <p:sldId id="295" r:id="rId7"/>
    <p:sldId id="296" r:id="rId8"/>
    <p:sldId id="297" r:id="rId9"/>
    <p:sldId id="298" r:id="rId10"/>
    <p:sldId id="262" r:id="rId11"/>
    <p:sldId id="301" r:id="rId12"/>
    <p:sldId id="302" r:id="rId13"/>
    <p:sldId id="303" r:id="rId14"/>
    <p:sldId id="304" r:id="rId15"/>
    <p:sldId id="305" r:id="rId16"/>
    <p:sldId id="268" r:id="rId17"/>
    <p:sldId id="269" r:id="rId18"/>
    <p:sldId id="310" r:id="rId19"/>
    <p:sldId id="271" r:id="rId20"/>
    <p:sldId id="311" r:id="rId21"/>
    <p:sldId id="276" r:id="rId22"/>
    <p:sldId id="277" r:id="rId23"/>
    <p:sldId id="278" r:id="rId24"/>
    <p:sldId id="279" r:id="rId25"/>
    <p:sldId id="280" r:id="rId26"/>
    <p:sldId id="281" r:id="rId27"/>
    <p:sldId id="284" r:id="rId28"/>
    <p:sldId id="285" r:id="rId29"/>
    <p:sldId id="307" r:id="rId30"/>
    <p:sldId id="286" r:id="rId31"/>
    <p:sldId id="287" r:id="rId32"/>
    <p:sldId id="308" r:id="rId33"/>
    <p:sldId id="289" r:id="rId34"/>
    <p:sldId id="309" r:id="rId35"/>
    <p:sldId id="288" r:id="rId36"/>
    <p:sldId id="306" r:id="rId37"/>
    <p:sldId id="290" r:id="rId38"/>
    <p:sldId id="291" r:id="rId39"/>
    <p:sldId id="292" r:id="rId40"/>
  </p:sldIdLst>
  <p:sldSz cx="9144000" cy="5143500" type="screen16x9"/>
  <p:notesSz cx="7010400" cy="9296400"/>
  <p:embeddedFontLst>
    <p:embeddedFont>
      <p:font typeface="Montserrat" panose="020B0604020202020204" charset="0"/>
      <p:regular r:id="rId42"/>
      <p:bold r:id="rId43"/>
      <p:italic r:id="rId44"/>
      <p:boldItalic r:id="rId45"/>
    </p:embeddedFont>
    <p:embeddedFont>
      <p:font typeface="Playfair Display" panose="020B0604020202020204" charset="0"/>
      <p:regular r:id="rId46"/>
      <p:bold r:id="rId47"/>
      <p:italic r:id="rId48"/>
      <p:boldItalic r:id="rId49"/>
    </p:embeddedFont>
    <p:embeddedFont>
      <p:font typeface="Calibri" panose="020F0502020204030204" pitchFamily="34" charset="0"/>
      <p:regular r:id="rId50"/>
      <p:bold r:id="rId51"/>
      <p:italic r:id="rId52"/>
      <p:boldItalic r:id="rId53"/>
    </p:embeddedFont>
    <p:embeddedFont>
      <p:font typeface="Raleway" panose="020B0604020202020204" charset="0"/>
      <p:regular r:id="rId54"/>
      <p:bold r:id="rId55"/>
      <p:italic r:id="rId56"/>
      <p:boldItalic r:id="rId57"/>
    </p:embeddedFont>
    <p:embeddedFont>
      <p:font typeface="Source Sans Pro" panose="020B0604020202020204" charset="0"/>
      <p:regular r:id="rId58"/>
      <p:bold r:id="rId59"/>
      <p:italic r:id="rId60"/>
      <p:boldItalic r:id="rId6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1780" autoAdjust="0"/>
  </p:normalViewPr>
  <p:slideViewPr>
    <p:cSldViewPr snapToGrid="0">
      <p:cViewPr varScale="1">
        <p:scale>
          <a:sx n="48" d="100"/>
          <a:sy n="48" d="100"/>
        </p:scale>
        <p:origin x="171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font" Target="fonts/font9.fntdata"/><Relationship Id="rId55" Type="http://schemas.openxmlformats.org/officeDocument/2006/relationships/font" Target="fonts/font14.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54" Type="http://schemas.openxmlformats.org/officeDocument/2006/relationships/font" Target="fonts/font13.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4.fntdata"/><Relationship Id="rId53" Type="http://schemas.openxmlformats.org/officeDocument/2006/relationships/font" Target="fonts/font12.fntdata"/><Relationship Id="rId58" Type="http://schemas.openxmlformats.org/officeDocument/2006/relationships/font" Target="fonts/font17.fntdata"/><Relationship Id="rId66"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8.fntdata"/><Relationship Id="rId57" Type="http://schemas.openxmlformats.org/officeDocument/2006/relationships/font" Target="fonts/font16.fntdata"/><Relationship Id="rId61" Type="http://schemas.openxmlformats.org/officeDocument/2006/relationships/font" Target="fonts/font2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3.fntdata"/><Relationship Id="rId52" Type="http://schemas.openxmlformats.org/officeDocument/2006/relationships/font" Target="fonts/font11.fntdata"/><Relationship Id="rId60" Type="http://schemas.openxmlformats.org/officeDocument/2006/relationships/font" Target="fonts/font19.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2.fntdata"/><Relationship Id="rId48" Type="http://schemas.openxmlformats.org/officeDocument/2006/relationships/font" Target="fonts/font7.fntdata"/><Relationship Id="rId56" Type="http://schemas.openxmlformats.org/officeDocument/2006/relationships/font" Target="fonts/font15.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10.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5.fntdata"/><Relationship Id="rId59" Type="http://schemas.openxmlformats.org/officeDocument/2006/relationships/font" Target="fonts/font1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91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lstStyle>
            <a:lvl1pPr lvl="0">
              <a:spcBef>
                <a:spcPts val="0"/>
              </a:spcBef>
              <a:buSzPts val="1400"/>
              <a:buChar char="●"/>
              <a:defRPr sz="1100"/>
            </a:lvl1pPr>
            <a:lvl2pPr lvl="1">
              <a:spcBef>
                <a:spcPts val="0"/>
              </a:spcBef>
              <a:buSzPts val="1400"/>
              <a:buChar char="○"/>
              <a:defRPr sz="1100"/>
            </a:lvl2pPr>
            <a:lvl3pPr lvl="2">
              <a:spcBef>
                <a:spcPts val="0"/>
              </a:spcBef>
              <a:buSzPts val="1400"/>
              <a:buChar char="■"/>
              <a:defRPr sz="1100"/>
            </a:lvl3pPr>
            <a:lvl4pPr lvl="3">
              <a:spcBef>
                <a:spcPts val="0"/>
              </a:spcBef>
              <a:buSzPts val="1400"/>
              <a:buChar char="●"/>
              <a:defRPr sz="1100"/>
            </a:lvl4pPr>
            <a:lvl5pPr lvl="4">
              <a:spcBef>
                <a:spcPts val="0"/>
              </a:spcBef>
              <a:buSzPts val="1400"/>
              <a:buChar char="○"/>
              <a:defRPr sz="1100"/>
            </a:lvl5pPr>
            <a:lvl6pPr lvl="5">
              <a:spcBef>
                <a:spcPts val="0"/>
              </a:spcBef>
              <a:buSzPts val="1400"/>
              <a:buChar char="■"/>
              <a:defRPr sz="1100"/>
            </a:lvl6pPr>
            <a:lvl7pPr lvl="6">
              <a:spcBef>
                <a:spcPts val="0"/>
              </a:spcBef>
              <a:buSzPts val="1400"/>
              <a:buChar char="●"/>
              <a:defRPr sz="1100"/>
            </a:lvl7pPr>
            <a:lvl8pPr lvl="7">
              <a:spcBef>
                <a:spcPts val="0"/>
              </a:spcBef>
              <a:buSzPts val="1400"/>
              <a:buChar char="○"/>
              <a:defRPr sz="1100"/>
            </a:lvl8pPr>
            <a:lvl9pPr lvl="8">
              <a:spcBef>
                <a:spcPts val="0"/>
              </a:spcBef>
              <a:buSzPts val="14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digitalcommons.linfield.edu/"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libguides.furman.edu/scholarly-communications"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library.wwu.edu/info/open_url.php?V=1.0&amp;S=I_M&amp;C=2162-3309"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libguides.furman.edu/scholarlyconversations"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bioone.org/"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flickr.com/photos/dbasanta/14235065526/"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r>
              <a:rPr lang="en" sz="1000">
                <a:solidFill>
                  <a:srgbClr val="0000FF"/>
                </a:solidFill>
                <a:highlight>
                  <a:srgbClr val="FFFFFF"/>
                </a:highlight>
              </a:rPr>
              <a:t>“Outreach &amp; Programming"</a:t>
            </a:r>
            <a:r>
              <a:rPr lang="en" sz="1000">
                <a:highlight>
                  <a:srgbClr val="FFFFFF"/>
                </a:highlight>
              </a:rPr>
              <a:t> by </a:t>
            </a:r>
            <a:r>
              <a:rPr lang="en" sz="1000">
                <a:solidFill>
                  <a:srgbClr val="0000FF"/>
                </a:solidFill>
                <a:highlight>
                  <a:srgbClr val="FFFFFF"/>
                </a:highlight>
              </a:rPr>
              <a:t> [presenter names]</a:t>
            </a:r>
            <a:r>
              <a:rPr lang="en" sz="1000">
                <a:highlight>
                  <a:srgbClr val="FFFFFF"/>
                </a:highlight>
              </a:rPr>
              <a:t>, </a:t>
            </a:r>
            <a:r>
              <a:rPr lang="en" sz="1000">
                <a:solidFill>
                  <a:srgbClr val="0000FF"/>
                </a:solidFill>
                <a:highlight>
                  <a:srgbClr val="FFFFFF"/>
                </a:highlight>
              </a:rPr>
              <a:t>Association for College and Research Libraries</a:t>
            </a:r>
            <a:r>
              <a:rPr lang="en" sz="1000">
                <a:highlight>
                  <a:srgbClr val="FFFFFF"/>
                </a:highlight>
              </a:rPr>
              <a:t> is licensed under </a:t>
            </a:r>
            <a:r>
              <a:rPr lang="en" sz="1000" u="sng">
                <a:solidFill>
                  <a:srgbClr val="0000FF"/>
                </a:solidFill>
                <a:highlight>
                  <a:srgbClr val="FFFFFF"/>
                </a:highlight>
                <a:hlinkClick r:id="rId3"/>
              </a:rPr>
              <a:t>CC BY-NC-SA 4.0</a:t>
            </a:r>
          </a:p>
          <a:p>
            <a:pPr>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buNone/>
            </a:pPr>
            <a:r>
              <a:rPr lang="en" sz="1100" dirty="0">
                <a:latin typeface="Calibri"/>
                <a:ea typeface="Calibri"/>
                <a:cs typeface="Calibri"/>
                <a:sym typeface="Calibri"/>
              </a:rPr>
              <a:t>Screencap credit:</a:t>
            </a:r>
          </a:p>
          <a:p>
            <a:pPr>
              <a:lnSpc>
                <a:spcPct val="115000"/>
              </a:lnSpc>
              <a:buNone/>
            </a:pPr>
            <a:r>
              <a:rPr lang="en" sz="1100" dirty="0">
                <a:latin typeface="Calibri"/>
                <a:ea typeface="Calibri"/>
                <a:cs typeface="Calibri"/>
                <a:sym typeface="Calibri"/>
              </a:rPr>
              <a:t>http://scholarworks.gvsu.edu/books/</a:t>
            </a:r>
          </a:p>
          <a:p>
            <a:pPr>
              <a:lnSpc>
                <a:spcPct val="115000"/>
              </a:lnSpc>
              <a:buNone/>
            </a:pPr>
            <a:r>
              <a:rPr lang="en" sz="1100" dirty="0">
                <a:latin typeface="Calibri"/>
                <a:ea typeface="Calibri"/>
                <a:cs typeface="Calibri"/>
                <a:sym typeface="Calibri"/>
              </a:rPr>
              <a:t>http://libguides.gvsu.edu/c.php?g=275750&amp;p=1838305</a:t>
            </a:r>
          </a:p>
          <a:p>
            <a:pPr>
              <a:buNone/>
            </a:pPr>
            <a:endParaRPr lang="en-US" dirty="0"/>
          </a:p>
        </p:txBody>
      </p:sp>
    </p:spTree>
    <p:extLst>
      <p:ext uri="{BB962C8B-B14F-4D97-AF65-F5344CB8AC3E}">
        <p14:creationId xmlns:p14="http://schemas.microsoft.com/office/powerpoint/2010/main" val="3500304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6" name="Shape 166"/>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lnSpc>
                <a:spcPct val="115000"/>
              </a:lnSpc>
              <a:buNone/>
            </a:pPr>
            <a:r>
              <a:rPr lang="en" sz="1200">
                <a:latin typeface="Calibri"/>
                <a:ea typeface="Calibri"/>
                <a:cs typeface="Calibri"/>
                <a:sym typeface="Calibri"/>
              </a:rPr>
              <a:t>Jenny - Total enrollment ~ 39,000</a:t>
            </a:r>
          </a:p>
          <a:p>
            <a:pPr>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1" name="Shape 171"/>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 sz="1100" dirty="0">
                <a:latin typeface="Calibri"/>
                <a:ea typeface="Calibri"/>
                <a:cs typeface="Calibri"/>
                <a:sym typeface="Calibri"/>
              </a:rPr>
              <a:t>https://www.ualberta.ca/news-and-events/newsarticles/2014/december/ualberta-opens-access-to-published-research-in-Canada</a:t>
            </a:r>
          </a:p>
          <a:p>
            <a:pPr>
              <a:buNone/>
            </a:pPr>
            <a:endParaRPr lang="en-US" dirty="0"/>
          </a:p>
        </p:txBody>
      </p:sp>
    </p:spTree>
    <p:extLst>
      <p:ext uri="{BB962C8B-B14F-4D97-AF65-F5344CB8AC3E}">
        <p14:creationId xmlns:p14="http://schemas.microsoft.com/office/powerpoint/2010/main" val="37424963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Clr>
                <a:srgbClr val="000000"/>
              </a:buClr>
              <a:buNone/>
            </a:pPr>
            <a:r>
              <a:rPr lang="en" sz="1200" dirty="0">
                <a:latin typeface="Calibri"/>
                <a:ea typeface="Calibri"/>
                <a:cs typeface="Calibri"/>
                <a:sym typeface="Calibri"/>
              </a:rPr>
              <a:t>Anali - Student population ~2,500, with 1,700 undergrads</a:t>
            </a:r>
          </a:p>
          <a:p>
            <a:pPr>
              <a:buClr>
                <a:srgbClr val="000000"/>
              </a:buClr>
              <a:buNone/>
            </a:pPr>
            <a:endParaRPr sz="1200" dirty="0">
              <a:latin typeface="Calibri"/>
              <a:ea typeface="Calibri"/>
              <a:cs typeface="Calibri"/>
              <a:sym typeface="Calibri"/>
            </a:endParaRPr>
          </a:p>
          <a:p>
            <a:pPr>
              <a:buClr>
                <a:srgbClr val="000000"/>
              </a:buClr>
              <a:buNone/>
            </a:pPr>
            <a:r>
              <a:rPr lang="en" sz="1200" dirty="0">
                <a:latin typeface="Calibri"/>
                <a:ea typeface="Calibri"/>
                <a:cs typeface="Calibri"/>
                <a:sym typeface="Calibri"/>
              </a:rPr>
              <a:t>Linfield College is a small institution with an institutional repository, with an IR emphasis on student works and showcasing items from their Archives and Special Collections.</a:t>
            </a:r>
          </a:p>
          <a:p>
            <a:pPr>
              <a:buClr>
                <a:srgbClr val="000000"/>
              </a:buClr>
              <a:buNone/>
            </a:pPr>
            <a:r>
              <a:rPr lang="en" sz="1200" u="sng" dirty="0">
                <a:solidFill>
                  <a:schemeClr val="hlink"/>
                </a:solidFill>
                <a:latin typeface="Calibri"/>
                <a:ea typeface="Calibri"/>
                <a:cs typeface="Calibri"/>
                <a:sym typeface="Calibri"/>
                <a:hlinkClick r:id="rId3"/>
              </a:rPr>
              <a:t>http://digitalcommons.linfield.edu/</a:t>
            </a:r>
            <a:r>
              <a:rPr lang="en" sz="1200" dirty="0">
                <a:latin typeface="Calibri"/>
                <a:ea typeface="Calibri"/>
                <a:cs typeface="Calibri"/>
                <a:sym typeface="Calibri"/>
              </a:rPr>
              <a:t> </a:t>
            </a:r>
          </a:p>
          <a:p>
            <a:pPr>
              <a:buClr>
                <a:srgbClr val="000000"/>
              </a:buClr>
              <a:buNone/>
            </a:pPr>
            <a:endParaRPr sz="1200" dirty="0">
              <a:latin typeface="Calibri"/>
              <a:ea typeface="Calibri"/>
              <a:cs typeface="Calibri"/>
              <a:sym typeface="Calibri"/>
            </a:endParaRPr>
          </a:p>
          <a:p>
            <a:pPr>
              <a:buClr>
                <a:srgbClr val="000000"/>
              </a:buClr>
              <a:buNone/>
            </a:pPr>
            <a:endParaRPr sz="1200" dirty="0">
              <a:latin typeface="Calibri"/>
              <a:ea typeface="Calibri"/>
              <a:cs typeface="Calibri"/>
              <a:sym typeface="Calibri"/>
            </a:endParaRPr>
          </a:p>
          <a:p>
            <a:pPr>
              <a:buClr>
                <a:srgbClr val="000000"/>
              </a:buClr>
              <a:buNone/>
            </a:pPr>
            <a:endParaRPr sz="1200" dirty="0">
              <a:latin typeface="Calibri"/>
              <a:ea typeface="Calibri"/>
              <a:cs typeface="Calibri"/>
              <a:sym typeface="Calibri"/>
            </a:endParaRPr>
          </a:p>
          <a:p>
            <a:pPr>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buNone/>
            </a:pPr>
            <a:r>
              <a:rPr lang="en" sz="1100" dirty="0">
                <a:latin typeface="Calibri"/>
                <a:ea typeface="Calibri"/>
                <a:cs typeface="Calibri"/>
                <a:sym typeface="Calibri"/>
              </a:rPr>
              <a:t>Screencap credit:</a:t>
            </a:r>
          </a:p>
          <a:p>
            <a:pPr>
              <a:lnSpc>
                <a:spcPct val="115000"/>
              </a:lnSpc>
              <a:buNone/>
            </a:pPr>
            <a:r>
              <a:rPr lang="en" sz="1100" dirty="0">
                <a:latin typeface="Calibri"/>
                <a:ea typeface="Calibri"/>
                <a:cs typeface="Calibri"/>
                <a:sym typeface="Calibri"/>
              </a:rPr>
              <a:t>http://digitalcommons.linfield.edu/dory/</a:t>
            </a:r>
          </a:p>
          <a:p>
            <a:pPr>
              <a:buNone/>
            </a:pPr>
            <a:endParaRPr lang="en-US" dirty="0"/>
          </a:p>
        </p:txBody>
      </p:sp>
    </p:spTree>
    <p:extLst>
      <p:ext uri="{BB962C8B-B14F-4D97-AF65-F5344CB8AC3E}">
        <p14:creationId xmlns:p14="http://schemas.microsoft.com/office/powerpoint/2010/main" val="3547008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lnSpc>
                <a:spcPct val="115000"/>
              </a:lnSpc>
              <a:buNone/>
            </a:pPr>
            <a:r>
              <a:rPr lang="en" sz="1200">
                <a:latin typeface="Calibri"/>
                <a:ea typeface="Calibri"/>
                <a:cs typeface="Calibri"/>
                <a:sym typeface="Calibri"/>
              </a:rPr>
              <a:t>Anali - Furman University – Student population of 3,000</a:t>
            </a:r>
          </a:p>
          <a:p>
            <a:pPr>
              <a:buNone/>
            </a:pPr>
            <a:endParaRPr/>
          </a:p>
          <a:p>
            <a:pPr>
              <a:buNone/>
            </a:pPr>
            <a:r>
              <a:rPr lang="en"/>
              <a:t>Scholarly Communications is an umbrella term that encompasses several services in the Furman University Libraries including the institutional repository, open access initiatives, open educational resources (OERs), and digital liberal arts. These services are managed by Andrea Wright (Science and Outreach Librarian) in the Outreach Services Division, as well as Christy Allen (Assistant Director for Discovery Services) and Kathie Sloan (Digital Projects Specialist) in the Discovery Services Division. </a:t>
            </a:r>
          </a:p>
          <a:p>
            <a:pPr>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6" name="Shape 216"/>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Clr>
                <a:srgbClr val="000000"/>
              </a:buClr>
              <a:buNone/>
            </a:pPr>
            <a:endParaRPr sz="1200" dirty="0">
              <a:latin typeface="Calibri"/>
              <a:ea typeface="Calibri"/>
              <a:cs typeface="Calibri"/>
              <a:sym typeface="Calibri"/>
            </a:endParaRPr>
          </a:p>
          <a:p>
            <a:pPr>
              <a:buClr>
                <a:srgbClr val="000000"/>
              </a:buClr>
              <a:buNone/>
            </a:pPr>
            <a:r>
              <a:rPr lang="en" sz="1200" dirty="0">
                <a:latin typeface="Calibri"/>
                <a:ea typeface="Calibri"/>
                <a:cs typeface="Calibri"/>
                <a:sym typeface="Calibri"/>
              </a:rPr>
              <a:t>Screencap credit:</a:t>
            </a:r>
          </a:p>
          <a:p>
            <a:pPr>
              <a:buClr>
                <a:srgbClr val="000000"/>
              </a:buClr>
              <a:buNone/>
            </a:pPr>
            <a:r>
              <a:rPr lang="en" sz="1200" u="sng" dirty="0">
                <a:solidFill>
                  <a:schemeClr val="hlink"/>
                </a:solidFill>
                <a:latin typeface="Calibri"/>
                <a:ea typeface="Calibri"/>
                <a:cs typeface="Calibri"/>
                <a:sym typeface="Calibri"/>
                <a:hlinkClick r:id="rId3"/>
              </a:rPr>
              <a:t>http://libguides.furman.edu/scholarly-communications</a:t>
            </a:r>
            <a:r>
              <a:rPr lang="en" sz="1200" dirty="0">
                <a:latin typeface="Calibri"/>
                <a:ea typeface="Calibri"/>
                <a:cs typeface="Calibri"/>
                <a:sym typeface="Calibri"/>
              </a:rPr>
              <a:t> </a:t>
            </a:r>
          </a:p>
          <a:p>
            <a:pPr>
              <a:buNone/>
            </a:pPr>
            <a:endParaRPr dirty="0"/>
          </a:p>
          <a:p>
            <a:pPr>
              <a:lnSpc>
                <a:spcPct val="115000"/>
              </a:lnSpc>
              <a:spcAft>
                <a:spcPts val="815"/>
              </a:spcAft>
              <a:buNone/>
            </a:pPr>
            <a:r>
              <a:rPr lang="en" sz="1200" dirty="0">
                <a:solidFill>
                  <a:srgbClr val="0D0D0D"/>
                </a:solidFill>
                <a:highlight>
                  <a:srgbClr val="FFFFFF"/>
                </a:highlight>
              </a:rPr>
              <a:t>OER Review Program - participants</a:t>
            </a:r>
          </a:p>
          <a:p>
            <a:pPr marL="465887" indent="-307356">
              <a:lnSpc>
                <a:spcPct val="115000"/>
              </a:lnSpc>
              <a:spcAft>
                <a:spcPts val="815"/>
              </a:spcAft>
              <a:buClr>
                <a:srgbClr val="0D0D0D"/>
              </a:buClr>
              <a:buSzPts val="1150"/>
              <a:buAutoNum type="arabicPeriod"/>
            </a:pPr>
            <a:r>
              <a:rPr lang="en" sz="1200" dirty="0">
                <a:solidFill>
                  <a:srgbClr val="0D0D0D"/>
                </a:solidFill>
                <a:highlight>
                  <a:srgbClr val="FFFFFF"/>
                </a:highlight>
              </a:rPr>
              <a:t>Attend an OER consultation with a librarian in which they will learn more about OERs and identify appropriate OER(s) for review.</a:t>
            </a:r>
          </a:p>
          <a:p>
            <a:pPr marL="465887" indent="-307356">
              <a:lnSpc>
                <a:spcPct val="115000"/>
              </a:lnSpc>
              <a:spcAft>
                <a:spcPts val="815"/>
              </a:spcAft>
              <a:buClr>
                <a:srgbClr val="0D0D0D"/>
              </a:buClr>
              <a:buSzPts val="1150"/>
              <a:buAutoNum type="arabicPeriod"/>
            </a:pPr>
            <a:r>
              <a:rPr lang="en" sz="1200" dirty="0">
                <a:solidFill>
                  <a:srgbClr val="0D0D0D"/>
                </a:solidFill>
                <a:highlight>
                  <a:srgbClr val="FFFFFF"/>
                </a:highlight>
              </a:rPr>
              <a:t>Complete a review form (provided) for each OER identified in the consultation.</a:t>
            </a:r>
          </a:p>
          <a:p>
            <a:pPr marL="465887" indent="-307356">
              <a:lnSpc>
                <a:spcPct val="115000"/>
              </a:lnSpc>
              <a:spcAft>
                <a:spcPts val="815"/>
              </a:spcAft>
              <a:buClr>
                <a:srgbClr val="0D0D0D"/>
              </a:buClr>
              <a:buSzPts val="1150"/>
              <a:buAutoNum type="arabicPeriod"/>
            </a:pPr>
            <a:r>
              <a:rPr lang="en" sz="1200" dirty="0">
                <a:solidFill>
                  <a:srgbClr val="0D0D0D"/>
                </a:solidFill>
                <a:highlight>
                  <a:srgbClr val="FFFFFF"/>
                </a:highlight>
              </a:rPr>
              <a:t>Provide feedback on the program through an online survey.</a:t>
            </a:r>
          </a:p>
          <a:p>
            <a:pPr>
              <a:lnSpc>
                <a:spcPct val="115000"/>
              </a:lnSpc>
              <a:spcAft>
                <a:spcPts val="815"/>
              </a:spcAft>
              <a:buNone/>
            </a:pPr>
            <a:r>
              <a:rPr lang="en" sz="1200" dirty="0">
                <a:solidFill>
                  <a:srgbClr val="0D0D0D"/>
                </a:solidFill>
                <a:highlight>
                  <a:srgbClr val="FFFFFF"/>
                </a:highlight>
              </a:rPr>
              <a:t>Then receive a $250 stipend. In addition, this program will provide guidance on OER identification and evaluation, common obstacles to OER adoption. Participants are only asked to carefully evaluate OERs as potential pedagogical tools for their classrooms; adoption is not required.</a:t>
            </a:r>
          </a:p>
          <a:p>
            <a:pPr>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2" name="Shape 222"/>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lnSpc>
                <a:spcPct val="115000"/>
              </a:lnSpc>
              <a:buNone/>
            </a:pPr>
            <a:r>
              <a:rPr lang="en" sz="1200" dirty="0">
                <a:latin typeface="Calibri"/>
                <a:ea typeface="Calibri"/>
                <a:cs typeface="Calibri"/>
                <a:sym typeface="Calibri"/>
              </a:rPr>
              <a:t>Utilized a faculty development grant for funding to bring speakers to campus, with simultaneous live stream on Adobe Connect for three of the four.</a:t>
            </a:r>
          </a:p>
          <a:p>
            <a:pPr>
              <a:lnSpc>
                <a:spcPct val="115000"/>
              </a:lnSpc>
              <a:buNone/>
            </a:pPr>
            <a:r>
              <a:rPr lang="en" sz="1200" dirty="0">
                <a:latin typeface="Calibri"/>
                <a:ea typeface="Calibri"/>
                <a:cs typeface="Calibri"/>
                <a:sym typeface="Calibri"/>
              </a:rPr>
              <a:t>“provide meaningful education related to scholarly communication issues facing [the] academic community” (Wright 2013)</a:t>
            </a:r>
          </a:p>
          <a:p>
            <a:pPr>
              <a:lnSpc>
                <a:spcPct val="115000"/>
              </a:lnSpc>
              <a:buNone/>
            </a:pPr>
            <a:r>
              <a:rPr lang="en" sz="1200" dirty="0">
                <a:latin typeface="Calibri"/>
                <a:ea typeface="Calibri"/>
                <a:cs typeface="Calibri"/>
                <a:sym typeface="Calibri"/>
              </a:rPr>
              <a:t>For more information about the program, see:</a:t>
            </a:r>
          </a:p>
          <a:p>
            <a:pPr>
              <a:lnSpc>
                <a:spcPct val="115000"/>
              </a:lnSpc>
              <a:buNone/>
            </a:pPr>
            <a:r>
              <a:rPr lang="en" sz="1200" dirty="0">
                <a:latin typeface="Calibri"/>
                <a:ea typeface="Calibri"/>
                <a:cs typeface="Calibri"/>
                <a:sym typeface="Calibri"/>
              </a:rPr>
              <a:t>Wright, A.M., (2013). Starting Scholarly Conversations: A Scholarly Communication Outreach Program. Journal of Librarianship and Scholarly Communication. 2(1), p.eP1096. DOI: http://doi.org/10.7710/</a:t>
            </a:r>
            <a:r>
              <a:rPr lang="en" sz="1200" u="sng" dirty="0">
                <a:solidFill>
                  <a:schemeClr val="hlink"/>
                </a:solidFill>
                <a:latin typeface="Calibri"/>
                <a:ea typeface="Calibri"/>
                <a:cs typeface="Calibri"/>
                <a:sym typeface="Calibri"/>
                <a:hlinkClick r:id="rId3"/>
              </a:rPr>
              <a:t>2162-3309</a:t>
            </a:r>
            <a:r>
              <a:rPr lang="en" sz="1200" dirty="0">
                <a:latin typeface="Calibri"/>
                <a:ea typeface="Calibri"/>
                <a:cs typeface="Calibri"/>
                <a:sym typeface="Calibri"/>
              </a:rPr>
              <a:t>.1096</a:t>
            </a:r>
          </a:p>
          <a:p>
            <a:pPr>
              <a:lnSpc>
                <a:spcPct val="115000"/>
              </a:lnSpc>
              <a:buNone/>
            </a:pPr>
            <a:r>
              <a:rPr lang="en" sz="1200" dirty="0">
                <a:latin typeface="Calibri"/>
                <a:ea typeface="Calibri"/>
                <a:cs typeface="Calibri"/>
                <a:sym typeface="Calibri"/>
              </a:rPr>
              <a:t>http://jlsc-pub.org/articles/abstract/10.7710/2162-3309.1096/</a:t>
            </a:r>
          </a:p>
          <a:p>
            <a:pPr>
              <a:lnSpc>
                <a:spcPct val="115000"/>
              </a:lnSpc>
              <a:buNone/>
            </a:pPr>
            <a:r>
              <a:rPr lang="en" sz="1200" dirty="0">
                <a:latin typeface="Calibri"/>
                <a:ea typeface="Calibri"/>
                <a:cs typeface="Calibri"/>
                <a:sym typeface="Calibri"/>
              </a:rPr>
              <a:t>Screencap credit:</a:t>
            </a:r>
          </a:p>
          <a:p>
            <a:pPr>
              <a:lnSpc>
                <a:spcPct val="115000"/>
              </a:lnSpc>
              <a:buNone/>
            </a:pPr>
            <a:r>
              <a:rPr lang="en" sz="1200" u="sng" dirty="0">
                <a:solidFill>
                  <a:schemeClr val="hlink"/>
                </a:solidFill>
                <a:latin typeface="Calibri"/>
                <a:ea typeface="Calibri"/>
                <a:cs typeface="Calibri"/>
                <a:sym typeface="Calibri"/>
                <a:hlinkClick r:id="rId4"/>
              </a:rPr>
              <a:t>http://libguides.furman.edu/scholarlyconversations</a:t>
            </a:r>
          </a:p>
          <a:p>
            <a:pPr>
              <a:buNone/>
            </a:pPr>
            <a:endParaRPr sz="1200" dirty="0">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8" name="Shape 228"/>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endParaRPr lang="e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r>
              <a:rPr lang="en" dirty="0"/>
              <a:t>Jenny</a:t>
            </a:r>
          </a:p>
          <a:p>
            <a:pPr>
              <a:buNone/>
            </a:pPr>
            <a:endParaRPr dirty="0"/>
          </a:p>
          <a:p>
            <a:pPr>
              <a:buNone/>
            </a:pPr>
            <a:r>
              <a:rPr lang="en" dirty="0"/>
              <a:t>Who is your audience? </a:t>
            </a:r>
          </a:p>
          <a:p>
            <a:pPr>
              <a:buNone/>
            </a:pPr>
            <a:endParaRPr dirty="0"/>
          </a:p>
          <a:p>
            <a:pPr>
              <a:buNone/>
            </a:pPr>
            <a:r>
              <a:rPr lang="en" dirty="0"/>
              <a:t>Brainstorming session:</a:t>
            </a:r>
          </a:p>
          <a:p>
            <a:pPr>
              <a:buNone/>
            </a:pPr>
            <a:endParaRPr dirty="0"/>
          </a:p>
          <a:p>
            <a:pPr>
              <a:buNone/>
            </a:pPr>
            <a:r>
              <a:rPr lang="en" dirty="0"/>
              <a:t>Presenter: As a group, brainstorm the potential audience(s) that you/your organization may target through Scholarly Communication outreach/programming.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lnSpc>
                <a:spcPct val="115000"/>
              </a:lnSpc>
              <a:buNone/>
            </a:pPr>
            <a:r>
              <a:rPr lang="en" sz="1200">
                <a:latin typeface="Calibri"/>
                <a:ea typeface="Calibri"/>
                <a:cs typeface="Calibri"/>
                <a:sym typeface="Calibri"/>
              </a:rPr>
              <a:t>Jenny - Scholarly Society Journal from the Florida Entomological Society, available from v.1 n.1 (1917) to present</a:t>
            </a:r>
          </a:p>
          <a:p>
            <a:pPr>
              <a:lnSpc>
                <a:spcPct val="115000"/>
              </a:lnSpc>
              <a:buNone/>
            </a:pPr>
            <a:r>
              <a:rPr lang="en" sz="1200">
                <a:latin typeface="Calibri"/>
                <a:ea typeface="Calibri"/>
                <a:cs typeface="Calibri"/>
                <a:sym typeface="Calibri"/>
              </a:rPr>
              <a:t>“the first long-published, referreed, natural science journal on the Internet. </a:t>
            </a:r>
            <a:r>
              <a:rPr lang="en" sz="1200" i="1">
                <a:latin typeface="Calibri"/>
                <a:ea typeface="Calibri"/>
                <a:cs typeface="Calibri"/>
                <a:sym typeface="Calibri"/>
              </a:rPr>
              <a:t>Florida Entomologist</a:t>
            </a:r>
            <a:r>
              <a:rPr lang="en" sz="1200">
                <a:latin typeface="Calibri"/>
                <a:ea typeface="Calibri"/>
                <a:cs typeface="Calibri"/>
                <a:sym typeface="Calibri"/>
              </a:rPr>
              <a:t> is also:</a:t>
            </a:r>
          </a:p>
          <a:p>
            <a:pPr>
              <a:lnSpc>
                <a:spcPct val="115000"/>
              </a:lnSpc>
              <a:buNone/>
            </a:pPr>
            <a:r>
              <a:rPr lang="en" sz="1200">
                <a:latin typeface="Calibri"/>
                <a:ea typeface="Calibri"/>
                <a:cs typeface="Calibri"/>
                <a:sym typeface="Calibri"/>
              </a:rPr>
              <a:t>the first journal to put its contents on the Internet in PDF format,</a:t>
            </a:r>
          </a:p>
          <a:p>
            <a:pPr>
              <a:lnSpc>
                <a:spcPct val="115000"/>
              </a:lnSpc>
              <a:buNone/>
            </a:pPr>
            <a:r>
              <a:rPr lang="en" sz="1200">
                <a:latin typeface="Calibri"/>
                <a:ea typeface="Calibri"/>
                <a:cs typeface="Calibri"/>
                <a:sym typeface="Calibri"/>
              </a:rPr>
              <a:t>the first life science journal to have all current and back issues on the Web with free access,</a:t>
            </a:r>
          </a:p>
          <a:p>
            <a:pPr>
              <a:lnSpc>
                <a:spcPct val="115000"/>
              </a:lnSpc>
              <a:buNone/>
            </a:pPr>
            <a:r>
              <a:rPr lang="en" sz="1200">
                <a:latin typeface="Calibri"/>
                <a:ea typeface="Calibri"/>
                <a:cs typeface="Calibri"/>
                <a:sym typeface="Calibri"/>
              </a:rPr>
              <a:t>the first entomological journal to allow authors to archive supplemental digital material with their articles,</a:t>
            </a:r>
          </a:p>
          <a:p>
            <a:pPr>
              <a:lnSpc>
                <a:spcPct val="115000"/>
              </a:lnSpc>
              <a:buNone/>
            </a:pPr>
            <a:r>
              <a:rPr lang="en" sz="1200">
                <a:latin typeface="Calibri"/>
                <a:ea typeface="Calibri"/>
                <a:cs typeface="Calibri"/>
                <a:sym typeface="Calibri"/>
              </a:rPr>
              <a:t>the first journal to be freely accessible on </a:t>
            </a:r>
            <a:r>
              <a:rPr lang="en" sz="1200" u="sng">
                <a:solidFill>
                  <a:schemeClr val="hlink"/>
                </a:solidFill>
                <a:latin typeface="Calibri"/>
                <a:ea typeface="Calibri"/>
                <a:cs typeface="Calibri"/>
                <a:sym typeface="Calibri"/>
                <a:hlinkClick r:id="rId3"/>
              </a:rPr>
              <a:t>BioOne</a:t>
            </a:r>
            <a:r>
              <a:rPr lang="en" sz="1200">
                <a:latin typeface="Calibri"/>
                <a:ea typeface="Calibri"/>
                <a:cs typeface="Calibri"/>
                <a:sym typeface="Calibri"/>
              </a:rPr>
              <a:t>”</a:t>
            </a:r>
          </a:p>
          <a:p>
            <a:pPr>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lnSpc>
                <a:spcPct val="115000"/>
              </a:lnSpc>
              <a:buNone/>
            </a:pPr>
            <a:r>
              <a:rPr lang="en" sz="1200" dirty="0">
                <a:latin typeface="Calibri"/>
                <a:ea typeface="Calibri"/>
                <a:cs typeface="Calibri"/>
                <a:sym typeface="Calibri"/>
              </a:rPr>
              <a:t>Project to retrospectively digitize any dissertation written by a U of FL doctoral candidate. No cost to author, all supported by Library</a:t>
            </a:r>
          </a:p>
          <a:p>
            <a:pPr>
              <a:lnSpc>
                <a:spcPct val="115000"/>
              </a:lnSpc>
              <a:buNone/>
            </a:pPr>
            <a:r>
              <a:rPr lang="en" sz="1200" dirty="0">
                <a:latin typeface="Calibri"/>
                <a:ea typeface="Calibri"/>
                <a:cs typeface="Calibri"/>
                <a:sym typeface="Calibri"/>
              </a:rPr>
              <a:t>- Alumni outreach!</a:t>
            </a:r>
          </a:p>
          <a:p>
            <a:pPr>
              <a:lnSpc>
                <a:spcPct val="115000"/>
              </a:lnSpc>
              <a:buNone/>
            </a:pPr>
            <a:r>
              <a:rPr lang="en" sz="1200" dirty="0">
                <a:latin typeface="Calibri"/>
                <a:ea typeface="Calibri"/>
                <a:cs typeface="Calibri"/>
                <a:sym typeface="Calibri"/>
              </a:rPr>
              <a:t>Screencap credit:</a:t>
            </a:r>
          </a:p>
          <a:p>
            <a:pPr>
              <a:lnSpc>
                <a:spcPct val="115000"/>
              </a:lnSpc>
              <a:buNone/>
            </a:pPr>
            <a:r>
              <a:rPr lang="en" sz="1200" dirty="0">
                <a:latin typeface="Calibri"/>
                <a:ea typeface="Calibri"/>
                <a:cs typeface="Calibri"/>
                <a:sym typeface="Calibri"/>
              </a:rPr>
              <a:t>http://cms.uflib.ufl.edu/etd/rds.aspx</a:t>
            </a:r>
          </a:p>
          <a:p>
            <a:pPr>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Shape 255"/>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lnSpc>
                <a:spcPct val="115000"/>
              </a:lnSpc>
              <a:buNone/>
            </a:pPr>
            <a:endParaRPr lang="en"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2" name="Shape 262"/>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lnSpc>
                <a:spcPct val="115000"/>
              </a:lnSpc>
              <a:buNone/>
            </a:pPr>
            <a:r>
              <a:rPr lang="en" sz="1200" dirty="0">
                <a:latin typeface="Calibri"/>
                <a:ea typeface="Calibri"/>
                <a:cs typeface="Calibri"/>
                <a:sym typeface="Calibri"/>
              </a:rPr>
              <a:t>Furman used university faculty development grants to support the Scholarly Conversation series; Western Washington University Office of Sponsored Research offers faculty mini grants that can be use, among other things, to support open access publishing fees</a:t>
            </a:r>
          </a:p>
          <a:p>
            <a:pPr>
              <a:lnSpc>
                <a:spcPct val="115000"/>
              </a:lnSpc>
              <a:buNone/>
            </a:pPr>
            <a:r>
              <a:rPr lang="en" sz="1200" dirty="0">
                <a:latin typeface="Calibri"/>
                <a:ea typeface="Calibri"/>
                <a:cs typeface="Calibri"/>
                <a:sym typeface="Calibri"/>
              </a:rPr>
              <a:t>Student technology fees have been used to support Open Education Resource funding at Kansas State University and Western Washington University </a:t>
            </a:r>
          </a:p>
          <a:p>
            <a:pPr>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8" name="Shape 268"/>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lnSpc>
                <a:spcPct val="115000"/>
              </a:lnSpc>
              <a:buNone/>
            </a:pPr>
            <a:r>
              <a:rPr lang="en" sz="1200" dirty="0">
                <a:latin typeface="Calibri"/>
                <a:ea typeface="Calibri"/>
                <a:cs typeface="Calibri"/>
                <a:sym typeface="Calibri"/>
              </a:rPr>
              <a:t>The library community is awash with colleagues willing to share what has and hasn’t worked for them. This includes documents to help support scholarly communications work:</a:t>
            </a:r>
          </a:p>
          <a:p>
            <a:pPr>
              <a:lnSpc>
                <a:spcPct val="115000"/>
              </a:lnSpc>
              <a:buNone/>
            </a:pPr>
            <a:r>
              <a:rPr lang="en" sz="1200" dirty="0">
                <a:latin typeface="Calibri"/>
                <a:ea typeface="Calibri"/>
                <a:cs typeface="Calibri"/>
                <a:sym typeface="Calibri"/>
              </a:rPr>
              <a:t>Scholarly Communications IR permissions sheet by Sarah Wipperman: https://docs.google.com/spreadsheets/d/1uEujtJlldjNG2_cK03OGc_wz37Ex0JF8RtAgyOV72N0/edit?usp=sharing</a:t>
            </a:r>
          </a:p>
          <a:p>
            <a:pPr>
              <a:lnSpc>
                <a:spcPct val="115000"/>
              </a:lnSpc>
              <a:buNone/>
            </a:pPr>
            <a:r>
              <a:rPr lang="en" sz="1200" dirty="0">
                <a:latin typeface="Calibri"/>
                <a:ea typeface="Calibri"/>
                <a:cs typeface="Calibri"/>
                <a:sym typeface="Calibri"/>
              </a:rPr>
              <a:t>Generic Faculty Contact Form by Franny Gaede:</a:t>
            </a:r>
          </a:p>
          <a:p>
            <a:pPr>
              <a:lnSpc>
                <a:spcPct val="115000"/>
              </a:lnSpc>
              <a:buNone/>
            </a:pPr>
            <a:r>
              <a:rPr lang="en" sz="1200" dirty="0">
                <a:latin typeface="Calibri"/>
                <a:ea typeface="Calibri"/>
                <a:cs typeface="Calibri"/>
                <a:sym typeface="Calibri"/>
              </a:rPr>
              <a:t>https://docs.google.com/spreadsheets/d/1EDdwGzEqP2YMRhTXoB5_EcgLS0IF51NoSfJxqN-az9M/edit?usp=sharing</a:t>
            </a:r>
          </a:p>
          <a:p>
            <a:pPr>
              <a:lnSpc>
                <a:spcPct val="115000"/>
              </a:lnSpc>
              <a:buNone/>
            </a:pPr>
            <a:r>
              <a:rPr lang="en" sz="1200" dirty="0">
                <a:latin typeface="Calibri"/>
                <a:ea typeface="Calibri"/>
                <a:cs typeface="Calibri"/>
                <a:sym typeface="Calibri"/>
              </a:rPr>
              <a:t> </a:t>
            </a:r>
          </a:p>
          <a:p>
            <a:pPr>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5" name="Shape 275"/>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Shape 28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9" name="Shape 289"/>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lnSpc>
                <a:spcPct val="115000"/>
              </a:lnSpc>
              <a:buNone/>
            </a:pPr>
            <a:r>
              <a:rPr lang="en" sz="1200" dirty="0">
                <a:latin typeface="Calibri"/>
                <a:ea typeface="Calibri"/>
                <a:cs typeface="Calibri"/>
                <a:sym typeface="Calibri"/>
              </a:rPr>
              <a:t>What does scholarly communication mean to you? To your institution or your library? It is often said that an institutional repository is the story of an institution’s research, creativity, and scholarship. If your institution/library has one – are you talking about it, about what is in it? Are you tweeting about it? Posting to facebook?</a:t>
            </a:r>
          </a:p>
          <a:p>
            <a:pPr>
              <a:lnSpc>
                <a:spcPct val="115000"/>
              </a:lnSpc>
              <a:buNone/>
            </a:pPr>
            <a:r>
              <a:rPr lang="en" sz="1200" dirty="0">
                <a:latin typeface="Calibri"/>
                <a:ea typeface="Calibri"/>
                <a:cs typeface="Calibri"/>
                <a:sym typeface="Calibri"/>
              </a:rPr>
              <a:t>Are you telling your story?</a:t>
            </a:r>
          </a:p>
          <a:p>
            <a:pPr>
              <a:lnSpc>
                <a:spcPct val="115000"/>
              </a:lnSpc>
              <a:buNone/>
            </a:pPr>
            <a:r>
              <a:rPr lang="en" sz="1200" dirty="0">
                <a:latin typeface="Calibri"/>
                <a:ea typeface="Calibri"/>
                <a:cs typeface="Calibri"/>
                <a:sym typeface="Calibri"/>
              </a:rPr>
              <a:t>And if you don’t have an IR, your library can still use social media to tell the story of your institution’s work.</a:t>
            </a:r>
          </a:p>
          <a:p>
            <a:pPr>
              <a:buNone/>
            </a:pP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2" name="Shape 282"/>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lnSpc>
                <a:spcPct val="115000"/>
              </a:lnSpc>
              <a:buNone/>
            </a:pPr>
            <a:r>
              <a:rPr lang="en" sz="1200" dirty="0">
                <a:latin typeface="Calibri"/>
                <a:ea typeface="Calibri"/>
                <a:cs typeface="Calibri"/>
                <a:sym typeface="Calibri"/>
              </a:rPr>
              <a:t>Make sure your subject librarians have the elevator speech ready to go. Make sure information about your program – even if it is something small that you’re just getting started on, is readily available</a:t>
            </a:r>
          </a:p>
          <a:p>
            <a:pPr>
              <a:lnSpc>
                <a:spcPct val="115000"/>
              </a:lnSpc>
              <a:buNone/>
            </a:pPr>
            <a:endParaRPr sz="1200" dirty="0">
              <a:latin typeface="Calibri"/>
              <a:ea typeface="Calibri"/>
              <a:cs typeface="Calibri"/>
              <a:sym typeface="Calibri"/>
            </a:endParaRPr>
          </a:p>
          <a:p>
            <a:pPr>
              <a:lnSpc>
                <a:spcPct val="115000"/>
              </a:lnSpc>
              <a:buNone/>
            </a:pPr>
            <a:endParaRPr sz="1200" dirty="0">
              <a:latin typeface="Calibri"/>
              <a:ea typeface="Calibri"/>
              <a:cs typeface="Calibri"/>
              <a:sym typeface="Calibri"/>
            </a:endParaRPr>
          </a:p>
          <a:p>
            <a:pPr>
              <a:lnSpc>
                <a:spcPct val="115000"/>
              </a:lnSpc>
              <a:buNone/>
            </a:pPr>
            <a:endParaRPr sz="1200" dirty="0">
              <a:latin typeface="Calibri"/>
              <a:ea typeface="Calibri"/>
              <a:cs typeface="Calibri"/>
              <a:sym typeface="Calibri"/>
            </a:endParaRPr>
          </a:p>
          <a:p>
            <a:pPr>
              <a:lnSpc>
                <a:spcPct val="115000"/>
              </a:lnSpc>
              <a:buNone/>
            </a:pPr>
            <a:endParaRPr sz="1200" dirty="0">
              <a:latin typeface="Calibri"/>
              <a:ea typeface="Calibri"/>
              <a:cs typeface="Calibri"/>
              <a:sym typeface="Calibri"/>
            </a:endParaRPr>
          </a:p>
          <a:p>
            <a:pPr>
              <a:lnSpc>
                <a:spcPct val="115000"/>
              </a:lnSpc>
              <a:buNone/>
            </a:pPr>
            <a:r>
              <a:rPr lang="en" sz="1200" dirty="0">
                <a:latin typeface="Calibri"/>
                <a:ea typeface="Calibri"/>
                <a:cs typeface="Calibri"/>
                <a:sym typeface="Calibri"/>
              </a:rPr>
              <a:t>(or </a:t>
            </a:r>
            <a:r>
              <a:rPr lang="en" sz="1200" u="sng" dirty="0">
                <a:solidFill>
                  <a:schemeClr val="hlink"/>
                </a:solidFill>
                <a:latin typeface="Calibri"/>
                <a:ea typeface="Calibri"/>
                <a:cs typeface="Calibri"/>
                <a:sym typeface="Calibri"/>
                <a:hlinkClick r:id="rId3"/>
              </a:rPr>
              <a:t>https://www.flickr.com/photos/dbasanta/14235065526/</a:t>
            </a:r>
            <a:r>
              <a:rPr lang="en" sz="1200" dirty="0">
                <a:latin typeface="Calibri"/>
                <a:ea typeface="Calibri"/>
                <a:cs typeface="Calibri"/>
                <a:sym typeface="Calibri"/>
              </a:rPr>
              <a:t>)</a:t>
            </a:r>
          </a:p>
          <a:p>
            <a:pPr>
              <a:lnSpc>
                <a:spcPct val="115000"/>
              </a:lnSpc>
              <a:buNone/>
            </a:pPr>
            <a:endParaRPr sz="1200" dirty="0">
              <a:latin typeface="Calibri"/>
              <a:ea typeface="Calibri"/>
              <a:cs typeface="Calibri"/>
              <a:sym typeface="Calibri"/>
            </a:endParaRPr>
          </a:p>
          <a:p>
            <a:pPr>
              <a:buNone/>
            </a:pP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7" name="Shape 297"/>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r>
              <a:rPr lang="en" dirty="0"/>
              <a:t>Jenny - Stakeholder exercise:</a:t>
            </a:r>
          </a:p>
          <a:p>
            <a:pPr>
              <a:buNone/>
            </a:pPr>
            <a:endParaRPr dirty="0"/>
          </a:p>
          <a:p>
            <a:pPr>
              <a:lnSpc>
                <a:spcPct val="115000"/>
              </a:lnSpc>
              <a:buNone/>
            </a:pPr>
            <a:r>
              <a:rPr lang="en" sz="1200" dirty="0">
                <a:latin typeface="Calibri"/>
                <a:ea typeface="Calibri"/>
                <a:cs typeface="Calibri"/>
                <a:sym typeface="Calibri"/>
              </a:rPr>
              <a:t>Using the audiences and stakeholders from the earlier activity, select one target stakeholder and brainstorm potential programming/outreach from their perspective. What do they care about? What are they most interested in as researchers/scholars/university administration? What are potential ways to tailor programming/outreach to target these stakeholders?</a:t>
            </a:r>
          </a:p>
          <a:p>
            <a:pPr>
              <a:buNone/>
            </a:pP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Shape 3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3" name="Shape 303"/>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buNone/>
            </a:pPr>
            <a:r>
              <a:rPr lang="en" sz="1100" dirty="0">
                <a:latin typeface="Calibri"/>
                <a:ea typeface="Calibri"/>
                <a:cs typeface="Calibri"/>
                <a:sym typeface="Calibri"/>
              </a:rPr>
              <a:t>Outreach programs can be based on raising awareness of services. Also, becomes opportunity to learn what else faculty need, where new services and outreach can fill in gaps.</a:t>
            </a:r>
          </a:p>
          <a:p>
            <a:pPr>
              <a:lnSpc>
                <a:spcPct val="115000"/>
              </a:lnSpc>
              <a:buNone/>
            </a:pPr>
            <a:r>
              <a:rPr lang="en" sz="1100" dirty="0">
                <a:latin typeface="Calibri"/>
                <a:ea typeface="Calibri"/>
                <a:cs typeface="Calibri"/>
                <a:sym typeface="Calibri"/>
              </a:rPr>
              <a:t>Screencap credit:</a:t>
            </a:r>
          </a:p>
          <a:p>
            <a:pPr>
              <a:lnSpc>
                <a:spcPct val="115000"/>
              </a:lnSpc>
              <a:buNone/>
            </a:pPr>
            <a:r>
              <a:rPr lang="en" sz="1100" dirty="0">
                <a:latin typeface="Calibri"/>
                <a:ea typeface="Calibri"/>
                <a:cs typeface="Calibri"/>
                <a:sym typeface="Calibri"/>
              </a:rPr>
              <a:t>https://www.lib.ncsu.edu/faculty</a:t>
            </a:r>
          </a:p>
          <a:p>
            <a:pPr>
              <a:lnSpc>
                <a:spcPct val="115000"/>
              </a:lnSpc>
              <a:buNone/>
            </a:pPr>
            <a:r>
              <a:rPr lang="en" sz="1100" dirty="0">
                <a:latin typeface="Calibri"/>
                <a:ea typeface="Calibri"/>
                <a:cs typeface="Calibri"/>
                <a:sym typeface="Calibri"/>
              </a:rPr>
              <a:t>https://www.lib.ncsu.edu/stories</a:t>
            </a:r>
          </a:p>
          <a:p>
            <a:pPr>
              <a:buNone/>
            </a:pPr>
            <a:endParaRPr lang="en-US" dirty="0"/>
          </a:p>
        </p:txBody>
      </p:sp>
    </p:spTree>
    <p:extLst>
      <p:ext uri="{BB962C8B-B14F-4D97-AF65-F5344CB8AC3E}">
        <p14:creationId xmlns:p14="http://schemas.microsoft.com/office/powerpoint/2010/main" val="19132700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9" name="Shape 309"/>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dirty="0"/>
              <a:t>Will</a:t>
            </a:r>
          </a:p>
        </p:txBody>
      </p:sp>
    </p:spTree>
    <p:extLst>
      <p:ext uri="{BB962C8B-B14F-4D97-AF65-F5344CB8AC3E}">
        <p14:creationId xmlns:p14="http://schemas.microsoft.com/office/powerpoint/2010/main" val="1096105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lnSpc>
                <a:spcPct val="115000"/>
              </a:lnSpc>
              <a:buNone/>
            </a:pPr>
            <a:r>
              <a:rPr lang="en" sz="1200" dirty="0">
                <a:latin typeface="Calibri"/>
                <a:ea typeface="Calibri"/>
                <a:cs typeface="Calibri"/>
                <a:sym typeface="Calibri"/>
              </a:rPr>
              <a:t>In addition to offering library support for scholarly communication, including a resources for authors page with information about</a:t>
            </a:r>
          </a:p>
          <a:p>
            <a:pPr>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buNone/>
            </a:pPr>
            <a:r>
              <a:rPr lang="en-US" sz="1100" dirty="0">
                <a:latin typeface="Calibri"/>
                <a:ea typeface="Calibri"/>
                <a:cs typeface="Calibri"/>
                <a:sym typeface="Calibri"/>
              </a:rPr>
              <a:t>http://www.pacificu.edu/future-undergraduates/academics/areas-study/editing-publishing</a:t>
            </a:r>
          </a:p>
          <a:p>
            <a:pPr>
              <a:buNone/>
            </a:pPr>
            <a:endParaRPr lang="en-US" dirty="0"/>
          </a:p>
          <a:p>
            <a:endParaRPr lang="en-US" dirty="0"/>
          </a:p>
        </p:txBody>
      </p:sp>
    </p:spTree>
    <p:extLst>
      <p:ext uri="{BB962C8B-B14F-4D97-AF65-F5344CB8AC3E}">
        <p14:creationId xmlns:p14="http://schemas.microsoft.com/office/powerpoint/2010/main" val="3886939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buNone/>
            </a:pPr>
            <a:r>
              <a:rPr lang="en" sz="1100" dirty="0">
                <a:latin typeface="Calibri"/>
                <a:ea typeface="Calibri"/>
                <a:cs typeface="Calibri"/>
                <a:sym typeface="Calibri"/>
              </a:rPr>
              <a:t>Screencap credit:</a:t>
            </a:r>
          </a:p>
          <a:p>
            <a:pPr>
              <a:lnSpc>
                <a:spcPct val="115000"/>
              </a:lnSpc>
              <a:buNone/>
            </a:pPr>
            <a:r>
              <a:rPr lang="en" sz="1100" dirty="0">
                <a:latin typeface="Calibri"/>
                <a:ea typeface="Calibri"/>
                <a:cs typeface="Calibri"/>
                <a:sym typeface="Calibri"/>
              </a:rPr>
              <a:t>http://www.pacificu.edu/libraries/services/scholarly-communication/workshops</a:t>
            </a:r>
          </a:p>
          <a:p>
            <a:pPr>
              <a:buNone/>
            </a:pPr>
            <a:endParaRPr lang="en-US" dirty="0"/>
          </a:p>
        </p:txBody>
      </p:sp>
    </p:spTree>
    <p:extLst>
      <p:ext uri="{BB962C8B-B14F-4D97-AF65-F5344CB8AC3E}">
        <p14:creationId xmlns:p14="http://schemas.microsoft.com/office/powerpoint/2010/main" val="597425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000000"/>
              </a:buClr>
              <a:buNone/>
            </a:pPr>
            <a:r>
              <a:rPr lang="en" sz="1100" dirty="0">
                <a:latin typeface="Calibri"/>
                <a:ea typeface="Calibri"/>
                <a:cs typeface="Calibri"/>
                <a:sym typeface="Calibri"/>
              </a:rPr>
              <a:t>Institutional repository is Scholarworks@GVSU</a:t>
            </a:r>
            <a:br>
              <a:rPr lang="en" sz="1100" dirty="0">
                <a:latin typeface="Calibri"/>
                <a:ea typeface="Calibri"/>
                <a:cs typeface="Calibri"/>
                <a:sym typeface="Calibri"/>
              </a:rPr>
            </a:br>
            <a:endParaRPr lang="en" sz="1100" dirty="0">
              <a:latin typeface="Calibri"/>
              <a:ea typeface="Calibri"/>
              <a:cs typeface="Calibri"/>
              <a:sym typeface="Calibri"/>
            </a:endParaRPr>
          </a:p>
          <a:p>
            <a:pPr>
              <a:buClr>
                <a:srgbClr val="000000"/>
              </a:buClr>
              <a:buNone/>
            </a:pPr>
            <a:r>
              <a:rPr lang="en" sz="1100" dirty="0">
                <a:latin typeface="Calibri"/>
                <a:ea typeface="Calibri"/>
                <a:cs typeface="Calibri"/>
                <a:sym typeface="Calibri"/>
              </a:rPr>
              <a:t>Author recognition is a yearly list of new publications, creative works, and research from faculty and staff at GVSU, alongside a recognition ceremony</a:t>
            </a:r>
          </a:p>
          <a:p>
            <a:pPr>
              <a:buNone/>
            </a:pPr>
            <a:endParaRPr lang="en-US" dirty="0"/>
          </a:p>
        </p:txBody>
      </p:sp>
    </p:spTree>
    <p:extLst>
      <p:ext uri="{BB962C8B-B14F-4D97-AF65-F5344CB8AC3E}">
        <p14:creationId xmlns:p14="http://schemas.microsoft.com/office/powerpoint/2010/main" val="36952299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Screencap</a:t>
            </a:r>
            <a:r>
              <a:rPr lang="en-US" dirty="0"/>
              <a:t> credit:</a:t>
            </a:r>
          </a:p>
          <a:p>
            <a:r>
              <a:rPr lang="en-US" dirty="0"/>
              <a:t>http://www.gvsu.edu/library/sc/open-access-journal-quality-indicators-5.htm</a:t>
            </a:r>
          </a:p>
        </p:txBody>
      </p:sp>
    </p:spTree>
    <p:extLst>
      <p:ext uri="{BB962C8B-B14F-4D97-AF65-F5344CB8AC3E}">
        <p14:creationId xmlns:p14="http://schemas.microsoft.com/office/powerpoint/2010/main" val="831195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bg1"/>
        </a:solidFill>
        <a:effectLst/>
      </p:bgPr>
    </p:bg>
    <p:spTree>
      <p:nvGrpSpPr>
        <p:cNvPr id="1" name="Shape 8"/>
        <p:cNvGrpSpPr/>
        <p:nvPr/>
      </p:nvGrpSpPr>
      <p:grpSpPr>
        <a:xfrm>
          <a:off x="0" y="0"/>
          <a:ext cx="0" cy="0"/>
          <a:chOff x="0" y="0"/>
          <a:chExt cx="0" cy="0"/>
        </a:xfrm>
      </p:grpSpPr>
      <p:sp>
        <p:nvSpPr>
          <p:cNvPr id="9" name="Shape 9"/>
          <p:cNvSpPr/>
          <p:nvPr/>
        </p:nvSpPr>
        <p:spPr>
          <a:xfrm>
            <a:off x="0" y="1254000"/>
            <a:ext cx="9144000" cy="2492400"/>
          </a:xfrm>
          <a:prstGeom prst="rect">
            <a:avLst/>
          </a:prstGeom>
          <a:solidFill>
            <a:schemeClr val="accent5"/>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0" name="Shape 10"/>
          <p:cNvSpPr txBox="1">
            <a:spLocks noGrp="1"/>
          </p:cNvSpPr>
          <p:nvPr>
            <p:ph type="title"/>
          </p:nvPr>
        </p:nvSpPr>
        <p:spPr>
          <a:xfrm>
            <a:off x="0" y="2107350"/>
            <a:ext cx="9144000" cy="7857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2"/>
              </a:buClr>
              <a:buSzPts val="1400"/>
              <a:buFont typeface="Raleway"/>
              <a:buNone/>
              <a:defRPr sz="4400" b="1" i="0" u="none" strike="noStrike" cap="all" baseline="0">
                <a:solidFill>
                  <a:schemeClr val="bg1"/>
                </a:solidFill>
                <a:latin typeface="Montserrat"/>
                <a:ea typeface="Montserrat"/>
                <a:cs typeface="Montserrat"/>
                <a:sym typeface="Montserrat"/>
              </a:defRPr>
            </a:lvl1pPr>
            <a:lvl2pPr lvl="1" indent="0">
              <a:spcBef>
                <a:spcPts val="0"/>
              </a:spcBef>
              <a:buClr>
                <a:schemeClr val="dk2"/>
              </a:buClr>
              <a:buSzPts val="1400"/>
              <a:buFont typeface="Raleway"/>
              <a:buNone/>
              <a:defRPr sz="3600" b="1">
                <a:solidFill>
                  <a:schemeClr val="dk2"/>
                </a:solidFill>
                <a:latin typeface="Raleway"/>
                <a:ea typeface="Raleway"/>
                <a:cs typeface="Raleway"/>
                <a:sym typeface="Raleway"/>
              </a:defRPr>
            </a:lvl2pPr>
            <a:lvl3pPr lvl="2" indent="0">
              <a:spcBef>
                <a:spcPts val="0"/>
              </a:spcBef>
              <a:buClr>
                <a:schemeClr val="dk2"/>
              </a:buClr>
              <a:buSzPts val="1400"/>
              <a:buFont typeface="Raleway"/>
              <a:buNone/>
              <a:defRPr sz="3600" b="1">
                <a:solidFill>
                  <a:schemeClr val="dk2"/>
                </a:solidFill>
                <a:latin typeface="Raleway"/>
                <a:ea typeface="Raleway"/>
                <a:cs typeface="Raleway"/>
                <a:sym typeface="Raleway"/>
              </a:defRPr>
            </a:lvl3pPr>
            <a:lvl4pPr lvl="3" indent="0">
              <a:spcBef>
                <a:spcPts val="0"/>
              </a:spcBef>
              <a:buClr>
                <a:schemeClr val="dk2"/>
              </a:buClr>
              <a:buSzPts val="1400"/>
              <a:buFont typeface="Raleway"/>
              <a:buNone/>
              <a:defRPr sz="3600" b="1">
                <a:solidFill>
                  <a:schemeClr val="dk2"/>
                </a:solidFill>
                <a:latin typeface="Raleway"/>
                <a:ea typeface="Raleway"/>
                <a:cs typeface="Raleway"/>
                <a:sym typeface="Raleway"/>
              </a:defRPr>
            </a:lvl4pPr>
            <a:lvl5pPr lvl="4" indent="0">
              <a:spcBef>
                <a:spcPts val="0"/>
              </a:spcBef>
              <a:buClr>
                <a:schemeClr val="dk2"/>
              </a:buClr>
              <a:buSzPts val="1400"/>
              <a:buFont typeface="Raleway"/>
              <a:buNone/>
              <a:defRPr sz="3600" b="1">
                <a:solidFill>
                  <a:schemeClr val="dk2"/>
                </a:solidFill>
                <a:latin typeface="Raleway"/>
                <a:ea typeface="Raleway"/>
                <a:cs typeface="Raleway"/>
                <a:sym typeface="Raleway"/>
              </a:defRPr>
            </a:lvl5pPr>
            <a:lvl6pPr lvl="5" indent="0">
              <a:spcBef>
                <a:spcPts val="0"/>
              </a:spcBef>
              <a:buClr>
                <a:schemeClr val="dk2"/>
              </a:buClr>
              <a:buSzPts val="1400"/>
              <a:buFont typeface="Raleway"/>
              <a:buNone/>
              <a:defRPr sz="3600" b="1">
                <a:solidFill>
                  <a:schemeClr val="dk2"/>
                </a:solidFill>
                <a:latin typeface="Raleway"/>
                <a:ea typeface="Raleway"/>
                <a:cs typeface="Raleway"/>
                <a:sym typeface="Raleway"/>
              </a:defRPr>
            </a:lvl6pPr>
            <a:lvl7pPr lvl="6" indent="0">
              <a:spcBef>
                <a:spcPts val="0"/>
              </a:spcBef>
              <a:buClr>
                <a:schemeClr val="dk2"/>
              </a:buClr>
              <a:buSzPts val="1400"/>
              <a:buFont typeface="Raleway"/>
              <a:buNone/>
              <a:defRPr sz="3600" b="1">
                <a:solidFill>
                  <a:schemeClr val="dk2"/>
                </a:solidFill>
                <a:latin typeface="Raleway"/>
                <a:ea typeface="Raleway"/>
                <a:cs typeface="Raleway"/>
                <a:sym typeface="Raleway"/>
              </a:defRPr>
            </a:lvl7pPr>
            <a:lvl8pPr lvl="7" indent="0">
              <a:spcBef>
                <a:spcPts val="0"/>
              </a:spcBef>
              <a:buClr>
                <a:schemeClr val="dk2"/>
              </a:buClr>
              <a:buSzPts val="1400"/>
              <a:buFont typeface="Raleway"/>
              <a:buNone/>
              <a:defRPr sz="3600" b="1">
                <a:solidFill>
                  <a:schemeClr val="dk2"/>
                </a:solidFill>
                <a:latin typeface="Raleway"/>
                <a:ea typeface="Raleway"/>
                <a:cs typeface="Raleway"/>
                <a:sym typeface="Raleway"/>
              </a:defRPr>
            </a:lvl8pPr>
            <a:lvl9pPr lvl="8" indent="0">
              <a:spcBef>
                <a:spcPts val="0"/>
              </a:spcBef>
              <a:buClr>
                <a:schemeClr val="dk2"/>
              </a:buClr>
              <a:buSzPts val="1400"/>
              <a:buFont typeface="Raleway"/>
              <a:buNone/>
              <a:defRPr sz="3600" b="1">
                <a:solidFill>
                  <a:schemeClr val="dk2"/>
                </a:solidFill>
                <a:latin typeface="Raleway"/>
                <a:ea typeface="Raleway"/>
                <a:cs typeface="Raleway"/>
                <a:sym typeface="Raleway"/>
              </a:defRPr>
            </a:lvl9pPr>
          </a:lstStyle>
          <a:p>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p:nvPr/>
        </p:nvSpPr>
        <p:spPr>
          <a:xfrm>
            <a:off x="0" y="2651100"/>
            <a:ext cx="9144000" cy="2492400"/>
          </a:xfrm>
          <a:prstGeom prst="rect">
            <a:avLst/>
          </a:prstGeom>
          <a:solidFill>
            <a:schemeClr val="accent1"/>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51" name="Shape 51"/>
          <p:cNvSpPr txBox="1">
            <a:spLocks noGrp="1"/>
          </p:cNvSpPr>
          <p:nvPr>
            <p:ph type="title"/>
          </p:nvPr>
        </p:nvSpPr>
        <p:spPr>
          <a:xfrm>
            <a:off x="311700" y="743000"/>
            <a:ext cx="8520600" cy="20064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2"/>
              </a:buClr>
              <a:buSzPts val="1400"/>
              <a:buFont typeface="Source Sans Pro"/>
              <a:buNone/>
              <a:defRPr sz="9600" b="1" i="0" u="none" strike="noStrike" cap="none">
                <a:solidFill>
                  <a:schemeClr val="dk1"/>
                </a:solidFill>
                <a:latin typeface="Montserrat"/>
                <a:ea typeface="Montserrat"/>
                <a:cs typeface="Montserrat"/>
                <a:sym typeface="Montserrat"/>
              </a:defRPr>
            </a:lvl1pPr>
            <a:lvl2pPr lvl="1"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2pPr>
            <a:lvl3pPr lvl="2"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3pPr>
            <a:lvl4pPr lvl="3"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4pPr>
            <a:lvl5pPr lvl="4"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5pPr>
            <a:lvl6pPr lvl="5"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6pPr>
            <a:lvl7pPr lvl="6"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7pPr>
            <a:lvl8pPr lvl="7"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8pPr>
            <a:lvl9pPr lvl="8"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9pPr>
          </a:lstStyle>
          <a:p>
            <a:endParaRPr/>
          </a:p>
        </p:txBody>
      </p:sp>
      <p:sp>
        <p:nvSpPr>
          <p:cNvPr id="52" name="Shape 52"/>
          <p:cNvSpPr txBox="1">
            <a:spLocks noGrp="1"/>
          </p:cNvSpPr>
          <p:nvPr>
            <p:ph type="body" idx="1"/>
          </p:nvPr>
        </p:nvSpPr>
        <p:spPr>
          <a:xfrm>
            <a:off x="311700" y="2845181"/>
            <a:ext cx="8520600" cy="1300800"/>
          </a:xfrm>
          <a:prstGeom prst="rect">
            <a:avLst/>
          </a:prstGeom>
          <a:noFill/>
          <a:ln>
            <a:noFill/>
          </a:ln>
        </p:spPr>
        <p:txBody>
          <a:bodyPr wrap="square" lIns="91425" tIns="91425" rIns="91425" bIns="91425" anchor="t" anchorCtr="0"/>
          <a:lstStyle>
            <a:lvl1pPr marL="0" marR="0" lvl="0" indent="0" algn="ctr"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Playfair Display"/>
                <a:ea typeface="Playfair Display"/>
                <a:cs typeface="Playfair Display"/>
                <a:sym typeface="Playfair Display"/>
              </a:defRPr>
            </a:lvl1pPr>
            <a:lvl2pPr marL="457200" marR="0" lvl="1"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ottom thirds">
    <p:spTree>
      <p:nvGrpSpPr>
        <p:cNvPr id="1" name="Shape 53"/>
        <p:cNvGrpSpPr/>
        <p:nvPr/>
      </p:nvGrpSpPr>
      <p:grpSpPr>
        <a:xfrm>
          <a:off x="0" y="0"/>
          <a:ext cx="0" cy="0"/>
          <a:chOff x="0" y="0"/>
          <a:chExt cx="0" cy="0"/>
        </a:xfrm>
      </p:grpSpPr>
      <p:sp>
        <p:nvSpPr>
          <p:cNvPr id="54" name="Shape 54"/>
          <p:cNvSpPr/>
          <p:nvPr/>
        </p:nvSpPr>
        <p:spPr>
          <a:xfrm>
            <a:off x="6123963" y="2570731"/>
            <a:ext cx="3020100" cy="2571900"/>
          </a:xfrm>
          <a:prstGeom prst="rect">
            <a:avLst/>
          </a:prstGeom>
          <a:solidFill>
            <a:schemeClr val="dk2"/>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55" name="Shape 55"/>
          <p:cNvSpPr/>
          <p:nvPr/>
        </p:nvSpPr>
        <p:spPr>
          <a:xfrm>
            <a:off x="1" y="2571750"/>
            <a:ext cx="2990700" cy="2571900"/>
          </a:xfrm>
          <a:prstGeom prst="rect">
            <a:avLst/>
          </a:prstGeom>
          <a:solidFill>
            <a:schemeClr val="dk2"/>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56" name="Shape 56"/>
          <p:cNvSpPr/>
          <p:nvPr/>
        </p:nvSpPr>
        <p:spPr>
          <a:xfrm>
            <a:off x="0" y="0"/>
            <a:ext cx="9144000" cy="2571900"/>
          </a:xfrm>
          <a:prstGeom prst="rect">
            <a:avLst/>
          </a:prstGeom>
          <a:solidFill>
            <a:schemeClr val="accent1"/>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57" name="Shape 57"/>
          <p:cNvSpPr txBox="1">
            <a:spLocks noGrp="1"/>
          </p:cNvSpPr>
          <p:nvPr>
            <p:ph type="title"/>
          </p:nvPr>
        </p:nvSpPr>
        <p:spPr>
          <a:xfrm>
            <a:off x="311700" y="564406"/>
            <a:ext cx="8520600" cy="20064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2"/>
              </a:buClr>
              <a:buSzPts val="1400"/>
              <a:buFont typeface="Source Sans Pro"/>
              <a:buNone/>
              <a:defRPr sz="9600" b="0" i="0" u="none" strike="noStrike" cap="none">
                <a:solidFill>
                  <a:schemeClr val="lt1"/>
                </a:solidFill>
                <a:latin typeface="Montserrat"/>
                <a:ea typeface="Montserrat"/>
                <a:cs typeface="Montserrat"/>
                <a:sym typeface="Montserrat"/>
              </a:defRPr>
            </a:lvl1pPr>
            <a:lvl2pPr lvl="1"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2pPr>
            <a:lvl3pPr lvl="2"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3pPr>
            <a:lvl4pPr lvl="3"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4pPr>
            <a:lvl5pPr lvl="4"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5pPr>
            <a:lvl6pPr lvl="5"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6pPr>
            <a:lvl7pPr lvl="6"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7pPr>
            <a:lvl8pPr lvl="7"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8pPr>
            <a:lvl9pPr lvl="8"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9pPr>
          </a:lstStyle>
          <a:p>
            <a:endParaRPr/>
          </a:p>
        </p:txBody>
      </p:sp>
      <p:sp>
        <p:nvSpPr>
          <p:cNvPr id="58" name="Shape 58"/>
          <p:cNvSpPr txBox="1">
            <a:spLocks noGrp="1"/>
          </p:cNvSpPr>
          <p:nvPr>
            <p:ph type="body" idx="1"/>
          </p:nvPr>
        </p:nvSpPr>
        <p:spPr>
          <a:xfrm>
            <a:off x="226504" y="2730618"/>
            <a:ext cx="2508300" cy="2246100"/>
          </a:xfrm>
          <a:prstGeom prst="rect">
            <a:avLst/>
          </a:prstGeom>
          <a:noFill/>
          <a:ln>
            <a:noFill/>
          </a:ln>
        </p:spPr>
        <p:txBody>
          <a:bodyPr wrap="square" lIns="91425" tIns="91425" rIns="91425" bIns="91425" anchor="t" anchorCtr="0"/>
          <a:lstStyle>
            <a:lvl1pPr marL="0" marR="0" lvl="0" indent="0" algn="ctr"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Source Sans Pro"/>
                <a:ea typeface="Source Sans Pro"/>
                <a:cs typeface="Source Sans Pro"/>
                <a:sym typeface="Source Sans Pro"/>
              </a:defRPr>
            </a:lvl1pPr>
            <a:lvl2pPr marL="457200" marR="0" lvl="1"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
        <p:nvSpPr>
          <p:cNvPr id="59" name="Shape 59"/>
          <p:cNvSpPr txBox="1">
            <a:spLocks noGrp="1"/>
          </p:cNvSpPr>
          <p:nvPr>
            <p:ph type="body" idx="2"/>
          </p:nvPr>
        </p:nvSpPr>
        <p:spPr>
          <a:xfrm>
            <a:off x="6392411" y="2730617"/>
            <a:ext cx="2533500" cy="2246100"/>
          </a:xfrm>
          <a:prstGeom prst="rect">
            <a:avLst/>
          </a:prstGeom>
          <a:noFill/>
          <a:ln>
            <a:noFill/>
          </a:ln>
        </p:spPr>
        <p:txBody>
          <a:bodyPr wrap="square" lIns="91425" tIns="91425" rIns="91425" bIns="91425" anchor="t" anchorCtr="0"/>
          <a:lstStyle>
            <a:lvl1pPr marL="0" marR="0" lvl="0" indent="0" algn="ctr"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Source Sans Pro"/>
                <a:ea typeface="Source Sans Pro"/>
                <a:cs typeface="Source Sans Pro"/>
                <a:sym typeface="Source Sans Pro"/>
              </a:defRPr>
            </a:lvl1pPr>
            <a:lvl2pPr marL="457200" marR="0" lvl="1"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4 boxes">
    <p:spTree>
      <p:nvGrpSpPr>
        <p:cNvPr id="1" name="Shape 60"/>
        <p:cNvGrpSpPr/>
        <p:nvPr/>
      </p:nvGrpSpPr>
      <p:grpSpPr>
        <a:xfrm>
          <a:off x="0" y="0"/>
          <a:ext cx="0" cy="0"/>
          <a:chOff x="0" y="0"/>
          <a:chExt cx="0" cy="0"/>
        </a:xfrm>
      </p:grpSpPr>
      <p:sp>
        <p:nvSpPr>
          <p:cNvPr id="61" name="Shape 61"/>
          <p:cNvSpPr/>
          <p:nvPr/>
        </p:nvSpPr>
        <p:spPr>
          <a:xfrm>
            <a:off x="1073790" y="572549"/>
            <a:ext cx="3312300" cy="1846200"/>
          </a:xfrm>
          <a:prstGeom prst="rect">
            <a:avLst/>
          </a:prstGeom>
          <a:solidFill>
            <a:schemeClr val="accent1"/>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62" name="Shape 62"/>
          <p:cNvSpPr txBox="1">
            <a:spLocks noGrp="1"/>
          </p:cNvSpPr>
          <p:nvPr>
            <p:ph type="body" idx="1"/>
          </p:nvPr>
        </p:nvSpPr>
        <p:spPr>
          <a:xfrm>
            <a:off x="1128892" y="627194"/>
            <a:ext cx="3182700" cy="1743900"/>
          </a:xfrm>
          <a:prstGeom prst="rect">
            <a:avLst/>
          </a:prstGeom>
          <a:noFill/>
          <a:ln>
            <a:noFill/>
          </a:ln>
        </p:spPr>
        <p:txBody>
          <a:bodyPr wrap="square" lIns="91425" tIns="91425" rIns="91425" bIns="91425" anchor="t" anchorCtr="0"/>
          <a:lstStyle>
            <a:lvl1pPr marL="0" marR="0" lvl="0" indent="0" algn="ctr"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Playfair Display"/>
                <a:ea typeface="Playfair Display"/>
                <a:cs typeface="Playfair Display"/>
                <a:sym typeface="Playfair Display"/>
              </a:defRPr>
            </a:lvl1pPr>
            <a:lvl2pPr marL="457200" marR="0" lvl="1"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
        <p:nvSpPr>
          <p:cNvPr id="63" name="Shape 63"/>
          <p:cNvSpPr/>
          <p:nvPr/>
        </p:nvSpPr>
        <p:spPr>
          <a:xfrm>
            <a:off x="4740225" y="572548"/>
            <a:ext cx="3289800" cy="1846200"/>
          </a:xfrm>
          <a:prstGeom prst="rect">
            <a:avLst/>
          </a:prstGeom>
          <a:solidFill>
            <a:schemeClr val="dk2"/>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64" name="Shape 64"/>
          <p:cNvSpPr txBox="1">
            <a:spLocks noGrp="1"/>
          </p:cNvSpPr>
          <p:nvPr>
            <p:ph type="body" idx="2"/>
          </p:nvPr>
        </p:nvSpPr>
        <p:spPr>
          <a:xfrm>
            <a:off x="4810556" y="621664"/>
            <a:ext cx="3153600" cy="1743900"/>
          </a:xfrm>
          <a:prstGeom prst="rect">
            <a:avLst/>
          </a:prstGeom>
          <a:noFill/>
          <a:ln>
            <a:noFill/>
          </a:ln>
        </p:spPr>
        <p:txBody>
          <a:bodyPr wrap="square" lIns="91425" tIns="91425" rIns="91425" bIns="91425" anchor="t" anchorCtr="0"/>
          <a:lstStyle>
            <a:lvl1pPr marL="0" marR="0" lvl="0" indent="0" algn="ctr"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Playfair Display"/>
                <a:ea typeface="Playfair Display"/>
                <a:cs typeface="Playfair Display"/>
                <a:sym typeface="Playfair Display"/>
              </a:defRPr>
            </a:lvl1pPr>
            <a:lvl2pPr marL="457200" marR="0" lvl="1"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
        <p:nvSpPr>
          <p:cNvPr id="65" name="Shape 65"/>
          <p:cNvSpPr/>
          <p:nvPr/>
        </p:nvSpPr>
        <p:spPr>
          <a:xfrm>
            <a:off x="4740225" y="2700681"/>
            <a:ext cx="3312300" cy="1846200"/>
          </a:xfrm>
          <a:prstGeom prst="rect">
            <a:avLst/>
          </a:prstGeom>
          <a:solidFill>
            <a:schemeClr val="accent1"/>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66" name="Shape 66"/>
          <p:cNvSpPr txBox="1">
            <a:spLocks noGrp="1"/>
          </p:cNvSpPr>
          <p:nvPr>
            <p:ph type="body" idx="3"/>
          </p:nvPr>
        </p:nvSpPr>
        <p:spPr>
          <a:xfrm>
            <a:off x="4803716" y="2749795"/>
            <a:ext cx="3182700" cy="1743900"/>
          </a:xfrm>
          <a:prstGeom prst="rect">
            <a:avLst/>
          </a:prstGeom>
          <a:noFill/>
          <a:ln>
            <a:noFill/>
          </a:ln>
        </p:spPr>
        <p:txBody>
          <a:bodyPr wrap="square" lIns="91425" tIns="91425" rIns="91425" bIns="91425" anchor="t" anchorCtr="0"/>
          <a:lstStyle>
            <a:lvl1pPr marL="0" marR="0" lvl="0" indent="0" algn="ctr"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Playfair Display"/>
                <a:ea typeface="Playfair Display"/>
                <a:cs typeface="Playfair Display"/>
                <a:sym typeface="Playfair Display"/>
              </a:defRPr>
            </a:lvl1pPr>
            <a:lvl2pPr marL="457200" marR="0" lvl="1"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
        <p:nvSpPr>
          <p:cNvPr id="67" name="Shape 67"/>
          <p:cNvSpPr/>
          <p:nvPr/>
        </p:nvSpPr>
        <p:spPr>
          <a:xfrm>
            <a:off x="1073790" y="2700680"/>
            <a:ext cx="3289800" cy="1846200"/>
          </a:xfrm>
          <a:prstGeom prst="rect">
            <a:avLst/>
          </a:prstGeom>
          <a:solidFill>
            <a:schemeClr val="dk2"/>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68" name="Shape 68"/>
          <p:cNvSpPr txBox="1">
            <a:spLocks noGrp="1"/>
          </p:cNvSpPr>
          <p:nvPr>
            <p:ph type="body" idx="4"/>
          </p:nvPr>
        </p:nvSpPr>
        <p:spPr>
          <a:xfrm>
            <a:off x="1144121" y="2749796"/>
            <a:ext cx="3153600" cy="1743900"/>
          </a:xfrm>
          <a:prstGeom prst="rect">
            <a:avLst/>
          </a:prstGeom>
          <a:noFill/>
          <a:ln>
            <a:noFill/>
          </a:ln>
        </p:spPr>
        <p:txBody>
          <a:bodyPr wrap="square" lIns="91425" tIns="91425" rIns="91425" bIns="91425" anchor="t" anchorCtr="0"/>
          <a:lstStyle>
            <a:lvl1pPr marL="0" marR="0" lvl="0" indent="0" algn="ctr"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Playfair Display"/>
                <a:ea typeface="Playfair Display"/>
                <a:cs typeface="Playfair Display"/>
                <a:sym typeface="Playfair Display"/>
              </a:defRPr>
            </a:lvl1pPr>
            <a:lvl2pPr marL="457200" marR="0" lvl="1"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Quadrants">
    <p:spTree>
      <p:nvGrpSpPr>
        <p:cNvPr id="1" name="Shape 69"/>
        <p:cNvGrpSpPr/>
        <p:nvPr/>
      </p:nvGrpSpPr>
      <p:grpSpPr>
        <a:xfrm>
          <a:off x="0" y="0"/>
          <a:ext cx="0" cy="0"/>
          <a:chOff x="0" y="0"/>
          <a:chExt cx="0" cy="0"/>
        </a:xfrm>
      </p:grpSpPr>
      <p:sp>
        <p:nvSpPr>
          <p:cNvPr id="70" name="Shape 70"/>
          <p:cNvSpPr/>
          <p:nvPr/>
        </p:nvSpPr>
        <p:spPr>
          <a:xfrm>
            <a:off x="4580388" y="0"/>
            <a:ext cx="4563600" cy="2567100"/>
          </a:xfrm>
          <a:prstGeom prst="rect">
            <a:avLst/>
          </a:prstGeom>
          <a:solidFill>
            <a:schemeClr val="dk2"/>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71" name="Shape 71"/>
          <p:cNvSpPr txBox="1">
            <a:spLocks noGrp="1"/>
          </p:cNvSpPr>
          <p:nvPr>
            <p:ph type="body" idx="1"/>
          </p:nvPr>
        </p:nvSpPr>
        <p:spPr>
          <a:xfrm>
            <a:off x="4657334" y="80764"/>
            <a:ext cx="4374900" cy="2425200"/>
          </a:xfrm>
          <a:prstGeom prst="rect">
            <a:avLst/>
          </a:prstGeom>
          <a:noFill/>
          <a:ln>
            <a:noFill/>
          </a:ln>
        </p:spPr>
        <p:txBody>
          <a:bodyPr wrap="square" lIns="91425" tIns="91425" rIns="91425" bIns="91425" anchor="t" anchorCtr="0"/>
          <a:lstStyle>
            <a:lvl1pPr marL="0" marR="0" lvl="0" indent="0" algn="ctr"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Playfair Display"/>
                <a:ea typeface="Playfair Display"/>
                <a:cs typeface="Playfair Display"/>
                <a:sym typeface="Playfair Display"/>
              </a:defRPr>
            </a:lvl1pPr>
            <a:lvl2pPr marL="457200" marR="0" lvl="1"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
        <p:nvSpPr>
          <p:cNvPr id="72" name="Shape 72"/>
          <p:cNvSpPr/>
          <p:nvPr/>
        </p:nvSpPr>
        <p:spPr>
          <a:xfrm>
            <a:off x="1" y="2567031"/>
            <a:ext cx="4580400" cy="2576400"/>
          </a:xfrm>
          <a:prstGeom prst="rect">
            <a:avLst/>
          </a:prstGeom>
          <a:solidFill>
            <a:schemeClr val="dk2"/>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73" name="Shape 73"/>
          <p:cNvSpPr txBox="1">
            <a:spLocks noGrp="1"/>
          </p:cNvSpPr>
          <p:nvPr>
            <p:ph type="body" idx="2"/>
          </p:nvPr>
        </p:nvSpPr>
        <p:spPr>
          <a:xfrm>
            <a:off x="114765" y="2623534"/>
            <a:ext cx="4390800" cy="2434200"/>
          </a:xfrm>
          <a:prstGeom prst="rect">
            <a:avLst/>
          </a:prstGeom>
          <a:noFill/>
          <a:ln>
            <a:noFill/>
          </a:ln>
        </p:spPr>
        <p:txBody>
          <a:bodyPr wrap="square" lIns="91425" tIns="91425" rIns="91425" bIns="91425" anchor="t" anchorCtr="0"/>
          <a:lstStyle>
            <a:lvl1pPr marL="0" marR="0" lvl="0" indent="0" algn="ctr"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Playfair Display"/>
                <a:ea typeface="Playfair Display"/>
                <a:cs typeface="Playfair Display"/>
                <a:sym typeface="Playfair Display"/>
              </a:defRPr>
            </a:lvl1pPr>
            <a:lvl2pPr marL="457200" marR="0" lvl="1"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
        <p:nvSpPr>
          <p:cNvPr id="74" name="Shape 74"/>
          <p:cNvSpPr>
            <a:spLocks noGrp="1"/>
          </p:cNvSpPr>
          <p:nvPr>
            <p:ph type="pic" idx="3"/>
          </p:nvPr>
        </p:nvSpPr>
        <p:spPr>
          <a:xfrm>
            <a:off x="0" y="0"/>
            <a:ext cx="4579800" cy="25671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800" b="0" i="0" u="none" strike="noStrike" cap="none">
                <a:solidFill>
                  <a:schemeClr val="lt2"/>
                </a:solidFill>
                <a:latin typeface="Source Sans Pro"/>
                <a:ea typeface="Source Sans Pro"/>
                <a:cs typeface="Source Sans Pro"/>
                <a:sym typeface="Source Sans Pro"/>
              </a:defRPr>
            </a:lvl1pPr>
            <a:lvl2pPr marL="457200" marR="0" lvl="1"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9pPr>
          </a:lstStyle>
          <a:p>
            <a:endParaRPr/>
          </a:p>
        </p:txBody>
      </p:sp>
      <p:sp>
        <p:nvSpPr>
          <p:cNvPr id="75" name="Shape 75"/>
          <p:cNvSpPr>
            <a:spLocks noGrp="1"/>
          </p:cNvSpPr>
          <p:nvPr>
            <p:ph type="pic" idx="4"/>
          </p:nvPr>
        </p:nvSpPr>
        <p:spPr>
          <a:xfrm>
            <a:off x="4579938" y="2566988"/>
            <a:ext cx="4564200" cy="25764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800" b="0" i="0" u="none" strike="noStrike" cap="none">
                <a:solidFill>
                  <a:schemeClr val="lt2"/>
                </a:solidFill>
                <a:latin typeface="Source Sans Pro"/>
                <a:ea typeface="Source Sans Pro"/>
                <a:cs typeface="Source Sans Pro"/>
                <a:sym typeface="Source Sans Pro"/>
              </a:defRPr>
            </a:lvl1pPr>
            <a:lvl2pPr marL="457200" marR="0" lvl="1"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311700" y="445025"/>
            <a:ext cx="8520600" cy="6234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2"/>
              </a:buClr>
              <a:buSzPts val="1400"/>
              <a:buFont typeface="Raleway"/>
              <a:buNone/>
              <a:defRPr sz="3000" b="1" i="0" u="none" strike="noStrike" cap="none">
                <a:solidFill>
                  <a:schemeClr val="dk1"/>
                </a:solidFill>
                <a:latin typeface="Montserrat"/>
                <a:ea typeface="Montserrat"/>
                <a:cs typeface="Montserrat"/>
                <a:sym typeface="Montserrat"/>
              </a:defRPr>
            </a:lvl1pPr>
            <a:lvl2pPr lvl="1" indent="0">
              <a:spcBef>
                <a:spcPts val="0"/>
              </a:spcBef>
              <a:buClr>
                <a:schemeClr val="dk2"/>
              </a:buClr>
              <a:buSzPts val="1400"/>
              <a:buFont typeface="Raleway"/>
              <a:buNone/>
              <a:defRPr sz="3000" b="1">
                <a:solidFill>
                  <a:schemeClr val="dk2"/>
                </a:solidFill>
                <a:latin typeface="Raleway"/>
                <a:ea typeface="Raleway"/>
                <a:cs typeface="Raleway"/>
                <a:sym typeface="Raleway"/>
              </a:defRPr>
            </a:lvl2pPr>
            <a:lvl3pPr lvl="2" indent="0">
              <a:spcBef>
                <a:spcPts val="0"/>
              </a:spcBef>
              <a:buClr>
                <a:schemeClr val="dk2"/>
              </a:buClr>
              <a:buSzPts val="1400"/>
              <a:buFont typeface="Raleway"/>
              <a:buNone/>
              <a:defRPr sz="3000" b="1">
                <a:solidFill>
                  <a:schemeClr val="dk2"/>
                </a:solidFill>
                <a:latin typeface="Raleway"/>
                <a:ea typeface="Raleway"/>
                <a:cs typeface="Raleway"/>
                <a:sym typeface="Raleway"/>
              </a:defRPr>
            </a:lvl3pPr>
            <a:lvl4pPr lvl="3" indent="0">
              <a:spcBef>
                <a:spcPts val="0"/>
              </a:spcBef>
              <a:buClr>
                <a:schemeClr val="dk2"/>
              </a:buClr>
              <a:buSzPts val="1400"/>
              <a:buFont typeface="Raleway"/>
              <a:buNone/>
              <a:defRPr sz="3000" b="1">
                <a:solidFill>
                  <a:schemeClr val="dk2"/>
                </a:solidFill>
                <a:latin typeface="Raleway"/>
                <a:ea typeface="Raleway"/>
                <a:cs typeface="Raleway"/>
                <a:sym typeface="Raleway"/>
              </a:defRPr>
            </a:lvl4pPr>
            <a:lvl5pPr lvl="4" indent="0">
              <a:spcBef>
                <a:spcPts val="0"/>
              </a:spcBef>
              <a:buClr>
                <a:schemeClr val="dk2"/>
              </a:buClr>
              <a:buSzPts val="1400"/>
              <a:buFont typeface="Raleway"/>
              <a:buNone/>
              <a:defRPr sz="3000" b="1">
                <a:solidFill>
                  <a:schemeClr val="dk2"/>
                </a:solidFill>
                <a:latin typeface="Raleway"/>
                <a:ea typeface="Raleway"/>
                <a:cs typeface="Raleway"/>
                <a:sym typeface="Raleway"/>
              </a:defRPr>
            </a:lvl5pPr>
            <a:lvl6pPr lvl="5" indent="0">
              <a:spcBef>
                <a:spcPts val="0"/>
              </a:spcBef>
              <a:buClr>
                <a:schemeClr val="dk2"/>
              </a:buClr>
              <a:buSzPts val="1400"/>
              <a:buFont typeface="Raleway"/>
              <a:buNone/>
              <a:defRPr sz="3000" b="1">
                <a:solidFill>
                  <a:schemeClr val="dk2"/>
                </a:solidFill>
                <a:latin typeface="Raleway"/>
                <a:ea typeface="Raleway"/>
                <a:cs typeface="Raleway"/>
                <a:sym typeface="Raleway"/>
              </a:defRPr>
            </a:lvl6pPr>
            <a:lvl7pPr lvl="6" indent="0">
              <a:spcBef>
                <a:spcPts val="0"/>
              </a:spcBef>
              <a:buClr>
                <a:schemeClr val="dk2"/>
              </a:buClr>
              <a:buSzPts val="1400"/>
              <a:buFont typeface="Raleway"/>
              <a:buNone/>
              <a:defRPr sz="3000" b="1">
                <a:solidFill>
                  <a:schemeClr val="dk2"/>
                </a:solidFill>
                <a:latin typeface="Raleway"/>
                <a:ea typeface="Raleway"/>
                <a:cs typeface="Raleway"/>
                <a:sym typeface="Raleway"/>
              </a:defRPr>
            </a:lvl7pPr>
            <a:lvl8pPr lvl="7" indent="0">
              <a:spcBef>
                <a:spcPts val="0"/>
              </a:spcBef>
              <a:buClr>
                <a:schemeClr val="dk2"/>
              </a:buClr>
              <a:buSzPts val="1400"/>
              <a:buFont typeface="Raleway"/>
              <a:buNone/>
              <a:defRPr sz="3000" b="1">
                <a:solidFill>
                  <a:schemeClr val="dk2"/>
                </a:solidFill>
                <a:latin typeface="Raleway"/>
                <a:ea typeface="Raleway"/>
                <a:cs typeface="Raleway"/>
                <a:sym typeface="Raleway"/>
              </a:defRPr>
            </a:lvl8pPr>
            <a:lvl9pPr lvl="8" indent="0">
              <a:spcBef>
                <a:spcPts val="0"/>
              </a:spcBef>
              <a:buClr>
                <a:schemeClr val="dk2"/>
              </a:buClr>
              <a:buSzPts val="1400"/>
              <a:buFont typeface="Raleway"/>
              <a:buNone/>
              <a:defRPr sz="3000" b="1">
                <a:solidFill>
                  <a:schemeClr val="dk2"/>
                </a:solidFill>
                <a:latin typeface="Raleway"/>
                <a:ea typeface="Raleway"/>
                <a:cs typeface="Raleway"/>
                <a:sym typeface="Raleway"/>
              </a:defRPr>
            </a:lvl9pPr>
          </a:lstStyle>
          <a:p>
            <a:endParaRPr/>
          </a:p>
        </p:txBody>
      </p:sp>
      <p:sp>
        <p:nvSpPr>
          <p:cNvPr id="78" name="Shape 78"/>
          <p:cNvSpPr txBox="1">
            <a:spLocks noGrp="1"/>
          </p:cNvSpPr>
          <p:nvPr>
            <p:ph type="body" idx="1"/>
          </p:nvPr>
        </p:nvSpPr>
        <p:spPr>
          <a:xfrm>
            <a:off x="311700" y="1152475"/>
            <a:ext cx="3999900" cy="34164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9pPr>
          </a:lstStyle>
          <a:p>
            <a:endParaRPr/>
          </a:p>
        </p:txBody>
      </p:sp>
      <p:sp>
        <p:nvSpPr>
          <p:cNvPr id="79" name="Shape 79"/>
          <p:cNvSpPr txBox="1">
            <a:spLocks noGrp="1"/>
          </p:cNvSpPr>
          <p:nvPr>
            <p:ph type="body" idx="2"/>
          </p:nvPr>
        </p:nvSpPr>
        <p:spPr>
          <a:xfrm>
            <a:off x="4832400" y="1152475"/>
            <a:ext cx="3999900" cy="34164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hirds">
    <p:bg>
      <p:bgPr>
        <a:solidFill>
          <a:schemeClr val="accent1"/>
        </a:solidFill>
        <a:effectLst/>
      </p:bgPr>
    </p:bg>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293615" y="1522601"/>
            <a:ext cx="2743200" cy="30840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9pPr>
          </a:lstStyle>
          <a:p>
            <a:endParaRPr/>
          </a:p>
        </p:txBody>
      </p:sp>
      <p:sp>
        <p:nvSpPr>
          <p:cNvPr id="82" name="Shape 82"/>
          <p:cNvSpPr txBox="1">
            <a:spLocks noGrp="1"/>
          </p:cNvSpPr>
          <p:nvPr>
            <p:ph type="body" idx="2"/>
          </p:nvPr>
        </p:nvSpPr>
        <p:spPr>
          <a:xfrm>
            <a:off x="3214382" y="1522600"/>
            <a:ext cx="2743200" cy="30840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9pPr>
          </a:lstStyle>
          <a:p>
            <a:endParaRPr/>
          </a:p>
        </p:txBody>
      </p:sp>
      <p:sp>
        <p:nvSpPr>
          <p:cNvPr id="83" name="Shape 83"/>
          <p:cNvSpPr txBox="1">
            <a:spLocks noGrp="1"/>
          </p:cNvSpPr>
          <p:nvPr>
            <p:ph type="body" idx="3"/>
          </p:nvPr>
        </p:nvSpPr>
        <p:spPr>
          <a:xfrm>
            <a:off x="6135149" y="1522600"/>
            <a:ext cx="2743200" cy="30840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311700" y="445025"/>
            <a:ext cx="8520600" cy="6234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2"/>
              </a:buClr>
              <a:buSzPts val="1400"/>
              <a:buFont typeface="Raleway"/>
              <a:buNone/>
              <a:defRPr sz="3000" b="1" i="0" u="none" strike="noStrike" cap="none">
                <a:solidFill>
                  <a:schemeClr val="dk1"/>
                </a:solidFill>
                <a:latin typeface="Montserrat"/>
                <a:ea typeface="Montserrat"/>
                <a:cs typeface="Montserrat"/>
                <a:sym typeface="Montserrat"/>
              </a:defRPr>
            </a:lvl1pPr>
            <a:lvl2pPr lvl="1" indent="0">
              <a:spcBef>
                <a:spcPts val="0"/>
              </a:spcBef>
              <a:buClr>
                <a:schemeClr val="dk2"/>
              </a:buClr>
              <a:buSzPts val="1400"/>
              <a:buFont typeface="Raleway"/>
              <a:buNone/>
              <a:defRPr sz="3000" b="1">
                <a:solidFill>
                  <a:schemeClr val="dk2"/>
                </a:solidFill>
                <a:latin typeface="Raleway"/>
                <a:ea typeface="Raleway"/>
                <a:cs typeface="Raleway"/>
                <a:sym typeface="Raleway"/>
              </a:defRPr>
            </a:lvl2pPr>
            <a:lvl3pPr lvl="2" indent="0">
              <a:spcBef>
                <a:spcPts val="0"/>
              </a:spcBef>
              <a:buClr>
                <a:schemeClr val="dk2"/>
              </a:buClr>
              <a:buSzPts val="1400"/>
              <a:buFont typeface="Raleway"/>
              <a:buNone/>
              <a:defRPr sz="3000" b="1">
                <a:solidFill>
                  <a:schemeClr val="dk2"/>
                </a:solidFill>
                <a:latin typeface="Raleway"/>
                <a:ea typeface="Raleway"/>
                <a:cs typeface="Raleway"/>
                <a:sym typeface="Raleway"/>
              </a:defRPr>
            </a:lvl3pPr>
            <a:lvl4pPr lvl="3" indent="0">
              <a:spcBef>
                <a:spcPts val="0"/>
              </a:spcBef>
              <a:buClr>
                <a:schemeClr val="dk2"/>
              </a:buClr>
              <a:buSzPts val="1400"/>
              <a:buFont typeface="Raleway"/>
              <a:buNone/>
              <a:defRPr sz="3000" b="1">
                <a:solidFill>
                  <a:schemeClr val="dk2"/>
                </a:solidFill>
                <a:latin typeface="Raleway"/>
                <a:ea typeface="Raleway"/>
                <a:cs typeface="Raleway"/>
                <a:sym typeface="Raleway"/>
              </a:defRPr>
            </a:lvl4pPr>
            <a:lvl5pPr lvl="4" indent="0">
              <a:spcBef>
                <a:spcPts val="0"/>
              </a:spcBef>
              <a:buClr>
                <a:schemeClr val="dk2"/>
              </a:buClr>
              <a:buSzPts val="1400"/>
              <a:buFont typeface="Raleway"/>
              <a:buNone/>
              <a:defRPr sz="3000" b="1">
                <a:solidFill>
                  <a:schemeClr val="dk2"/>
                </a:solidFill>
                <a:latin typeface="Raleway"/>
                <a:ea typeface="Raleway"/>
                <a:cs typeface="Raleway"/>
                <a:sym typeface="Raleway"/>
              </a:defRPr>
            </a:lvl5pPr>
            <a:lvl6pPr lvl="5" indent="0">
              <a:spcBef>
                <a:spcPts val="0"/>
              </a:spcBef>
              <a:buClr>
                <a:schemeClr val="dk2"/>
              </a:buClr>
              <a:buSzPts val="1400"/>
              <a:buFont typeface="Raleway"/>
              <a:buNone/>
              <a:defRPr sz="3000" b="1">
                <a:solidFill>
                  <a:schemeClr val="dk2"/>
                </a:solidFill>
                <a:latin typeface="Raleway"/>
                <a:ea typeface="Raleway"/>
                <a:cs typeface="Raleway"/>
                <a:sym typeface="Raleway"/>
              </a:defRPr>
            </a:lvl6pPr>
            <a:lvl7pPr lvl="6" indent="0">
              <a:spcBef>
                <a:spcPts val="0"/>
              </a:spcBef>
              <a:buClr>
                <a:schemeClr val="dk2"/>
              </a:buClr>
              <a:buSzPts val="1400"/>
              <a:buFont typeface="Raleway"/>
              <a:buNone/>
              <a:defRPr sz="3000" b="1">
                <a:solidFill>
                  <a:schemeClr val="dk2"/>
                </a:solidFill>
                <a:latin typeface="Raleway"/>
                <a:ea typeface="Raleway"/>
                <a:cs typeface="Raleway"/>
                <a:sym typeface="Raleway"/>
              </a:defRPr>
            </a:lvl7pPr>
            <a:lvl8pPr lvl="7" indent="0">
              <a:spcBef>
                <a:spcPts val="0"/>
              </a:spcBef>
              <a:buClr>
                <a:schemeClr val="dk2"/>
              </a:buClr>
              <a:buSzPts val="1400"/>
              <a:buFont typeface="Raleway"/>
              <a:buNone/>
              <a:defRPr sz="3000" b="1">
                <a:solidFill>
                  <a:schemeClr val="dk2"/>
                </a:solidFill>
                <a:latin typeface="Raleway"/>
                <a:ea typeface="Raleway"/>
                <a:cs typeface="Raleway"/>
                <a:sym typeface="Raleway"/>
              </a:defRPr>
            </a:lvl8pPr>
            <a:lvl9pPr lvl="8" indent="0">
              <a:spcBef>
                <a:spcPts val="0"/>
              </a:spcBef>
              <a:buClr>
                <a:schemeClr val="dk2"/>
              </a:buClr>
              <a:buSzPts val="1400"/>
              <a:buFont typeface="Raleway"/>
              <a:buNone/>
              <a:defRPr sz="3000" b="1">
                <a:solidFill>
                  <a:schemeClr val="dk2"/>
                </a:solidFill>
                <a:latin typeface="Raleway"/>
                <a:ea typeface="Raleway"/>
                <a:cs typeface="Raleway"/>
                <a:sym typeface="Raleway"/>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445025"/>
            <a:ext cx="8520600" cy="6234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2"/>
              </a:buClr>
              <a:buSzPts val="1400"/>
              <a:buFont typeface="Raleway"/>
              <a:buNone/>
              <a:defRPr sz="3000" b="1" i="0" u="none" strike="noStrike" cap="none">
                <a:solidFill>
                  <a:schemeClr val="dk1"/>
                </a:solidFill>
                <a:latin typeface="Montserrat"/>
                <a:ea typeface="Montserrat"/>
                <a:cs typeface="Montserrat"/>
                <a:sym typeface="Montserrat"/>
              </a:defRPr>
            </a:lvl1pPr>
            <a:lvl2pPr lvl="1" indent="0">
              <a:spcBef>
                <a:spcPts val="0"/>
              </a:spcBef>
              <a:buClr>
                <a:schemeClr val="dk2"/>
              </a:buClr>
              <a:buSzPts val="1400"/>
              <a:buFont typeface="Raleway"/>
              <a:buNone/>
              <a:defRPr sz="3000" b="1">
                <a:solidFill>
                  <a:schemeClr val="dk2"/>
                </a:solidFill>
                <a:latin typeface="Raleway"/>
                <a:ea typeface="Raleway"/>
                <a:cs typeface="Raleway"/>
                <a:sym typeface="Raleway"/>
              </a:defRPr>
            </a:lvl2pPr>
            <a:lvl3pPr lvl="2" indent="0">
              <a:spcBef>
                <a:spcPts val="0"/>
              </a:spcBef>
              <a:buClr>
                <a:schemeClr val="dk2"/>
              </a:buClr>
              <a:buSzPts val="1400"/>
              <a:buFont typeface="Raleway"/>
              <a:buNone/>
              <a:defRPr sz="3000" b="1">
                <a:solidFill>
                  <a:schemeClr val="dk2"/>
                </a:solidFill>
                <a:latin typeface="Raleway"/>
                <a:ea typeface="Raleway"/>
                <a:cs typeface="Raleway"/>
                <a:sym typeface="Raleway"/>
              </a:defRPr>
            </a:lvl3pPr>
            <a:lvl4pPr lvl="3" indent="0">
              <a:spcBef>
                <a:spcPts val="0"/>
              </a:spcBef>
              <a:buClr>
                <a:schemeClr val="dk2"/>
              </a:buClr>
              <a:buSzPts val="1400"/>
              <a:buFont typeface="Raleway"/>
              <a:buNone/>
              <a:defRPr sz="3000" b="1">
                <a:solidFill>
                  <a:schemeClr val="dk2"/>
                </a:solidFill>
                <a:latin typeface="Raleway"/>
                <a:ea typeface="Raleway"/>
                <a:cs typeface="Raleway"/>
                <a:sym typeface="Raleway"/>
              </a:defRPr>
            </a:lvl4pPr>
            <a:lvl5pPr lvl="4" indent="0">
              <a:spcBef>
                <a:spcPts val="0"/>
              </a:spcBef>
              <a:buClr>
                <a:schemeClr val="dk2"/>
              </a:buClr>
              <a:buSzPts val="1400"/>
              <a:buFont typeface="Raleway"/>
              <a:buNone/>
              <a:defRPr sz="3000" b="1">
                <a:solidFill>
                  <a:schemeClr val="dk2"/>
                </a:solidFill>
                <a:latin typeface="Raleway"/>
                <a:ea typeface="Raleway"/>
                <a:cs typeface="Raleway"/>
                <a:sym typeface="Raleway"/>
              </a:defRPr>
            </a:lvl5pPr>
            <a:lvl6pPr lvl="5" indent="0">
              <a:spcBef>
                <a:spcPts val="0"/>
              </a:spcBef>
              <a:buClr>
                <a:schemeClr val="dk2"/>
              </a:buClr>
              <a:buSzPts val="1400"/>
              <a:buFont typeface="Raleway"/>
              <a:buNone/>
              <a:defRPr sz="3000" b="1">
                <a:solidFill>
                  <a:schemeClr val="dk2"/>
                </a:solidFill>
                <a:latin typeface="Raleway"/>
                <a:ea typeface="Raleway"/>
                <a:cs typeface="Raleway"/>
                <a:sym typeface="Raleway"/>
              </a:defRPr>
            </a:lvl6pPr>
            <a:lvl7pPr lvl="6" indent="0">
              <a:spcBef>
                <a:spcPts val="0"/>
              </a:spcBef>
              <a:buClr>
                <a:schemeClr val="dk2"/>
              </a:buClr>
              <a:buSzPts val="1400"/>
              <a:buFont typeface="Raleway"/>
              <a:buNone/>
              <a:defRPr sz="3000" b="1">
                <a:solidFill>
                  <a:schemeClr val="dk2"/>
                </a:solidFill>
                <a:latin typeface="Raleway"/>
                <a:ea typeface="Raleway"/>
                <a:cs typeface="Raleway"/>
                <a:sym typeface="Raleway"/>
              </a:defRPr>
            </a:lvl7pPr>
            <a:lvl8pPr lvl="7" indent="0">
              <a:spcBef>
                <a:spcPts val="0"/>
              </a:spcBef>
              <a:buClr>
                <a:schemeClr val="dk2"/>
              </a:buClr>
              <a:buSzPts val="1400"/>
              <a:buFont typeface="Raleway"/>
              <a:buNone/>
              <a:defRPr sz="3000" b="1">
                <a:solidFill>
                  <a:schemeClr val="dk2"/>
                </a:solidFill>
                <a:latin typeface="Raleway"/>
                <a:ea typeface="Raleway"/>
                <a:cs typeface="Raleway"/>
                <a:sym typeface="Raleway"/>
              </a:defRPr>
            </a:lvl8pPr>
            <a:lvl9pPr lvl="8" indent="0">
              <a:spcBef>
                <a:spcPts val="0"/>
              </a:spcBef>
              <a:buClr>
                <a:schemeClr val="dk2"/>
              </a:buClr>
              <a:buSzPts val="1400"/>
              <a:buFont typeface="Raleway"/>
              <a:buNone/>
              <a:defRPr sz="3000" b="1">
                <a:solidFill>
                  <a:schemeClr val="dk2"/>
                </a:solidFill>
                <a:latin typeface="Raleway"/>
                <a:ea typeface="Raleway"/>
                <a:cs typeface="Raleway"/>
                <a:sym typeface="Raleway"/>
              </a:defRPr>
            </a:lvl9pPr>
          </a:lstStyle>
          <a:p>
            <a:endParaRPr dirty="0"/>
          </a:p>
        </p:txBody>
      </p:sp>
      <p:sp>
        <p:nvSpPr>
          <p:cNvPr id="88" name="Shape 88"/>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228600" marR="0" lvl="0" indent="-228600" algn="l" rtl="0">
              <a:lnSpc>
                <a:spcPct val="115000"/>
              </a:lnSpc>
              <a:spcBef>
                <a:spcPts val="0"/>
              </a:spcBef>
              <a:spcAft>
                <a:spcPts val="0"/>
              </a:spcAft>
              <a:buClr>
                <a:srgbClr val="000000"/>
              </a:buClr>
              <a:buSzPct val="100000"/>
              <a:buFont typeface="Source Sans Pro"/>
              <a:buChar char="●"/>
              <a:defRPr sz="1800" b="0" i="0" u="none" strike="noStrike" cap="none">
                <a:solidFill>
                  <a:schemeClr val="dk2"/>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2"/>
              </a:buClr>
              <a:buSzPts val="1400"/>
              <a:buFont typeface="Source Sans Pro"/>
              <a:buChar char="○"/>
              <a:defRPr sz="14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Char char="■"/>
              <a:defRPr sz="14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Char char="●"/>
              <a:defRPr sz="14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Char char="○"/>
              <a:defRPr sz="14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Char char="■"/>
              <a:defRPr sz="14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Char char="●"/>
              <a:defRPr sz="14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Char char="○"/>
              <a:defRPr sz="14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Char char="■"/>
              <a:defRPr sz="1400" b="0" i="0" u="none" strike="noStrike" cap="none">
                <a:solidFill>
                  <a:schemeClr val="lt2"/>
                </a:solidFill>
                <a:latin typeface="Source Sans Pro"/>
                <a:ea typeface="Source Sans Pro"/>
                <a:cs typeface="Source Sans Pro"/>
                <a:sym typeface="Source Sans Pro"/>
              </a:defRPr>
            </a:lvl9pPr>
          </a:lstStyle>
          <a:p>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Caption">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311700" y="4230575"/>
            <a:ext cx="5998800" cy="6051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9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Bottom halves">
    <p:spTree>
      <p:nvGrpSpPr>
        <p:cNvPr id="1" name="Shape 11"/>
        <p:cNvGrpSpPr/>
        <p:nvPr/>
      </p:nvGrpSpPr>
      <p:grpSpPr>
        <a:xfrm>
          <a:off x="0" y="0"/>
          <a:ext cx="0" cy="0"/>
          <a:chOff x="0" y="0"/>
          <a:chExt cx="0" cy="0"/>
        </a:xfrm>
      </p:grpSpPr>
      <p:sp>
        <p:nvSpPr>
          <p:cNvPr id="12" name="Shape 12"/>
          <p:cNvSpPr/>
          <p:nvPr/>
        </p:nvSpPr>
        <p:spPr>
          <a:xfrm>
            <a:off x="0" y="2571750"/>
            <a:ext cx="4560600" cy="2571900"/>
          </a:xfrm>
          <a:prstGeom prst="rect">
            <a:avLst/>
          </a:prstGeom>
          <a:solidFill>
            <a:schemeClr val="dk2"/>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3" name="Shape 13"/>
          <p:cNvSpPr/>
          <p:nvPr/>
        </p:nvSpPr>
        <p:spPr>
          <a:xfrm>
            <a:off x="0" y="0"/>
            <a:ext cx="9144000" cy="2571900"/>
          </a:xfrm>
          <a:prstGeom prst="rect">
            <a:avLst/>
          </a:prstGeom>
          <a:solidFill>
            <a:schemeClr val="accent1"/>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4" name="Shape 14"/>
          <p:cNvSpPr txBox="1">
            <a:spLocks noGrp="1"/>
          </p:cNvSpPr>
          <p:nvPr>
            <p:ph type="title"/>
          </p:nvPr>
        </p:nvSpPr>
        <p:spPr>
          <a:xfrm>
            <a:off x="311700" y="564406"/>
            <a:ext cx="8520600" cy="20064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2"/>
              </a:buClr>
              <a:buSzPts val="1400"/>
              <a:buFont typeface="Source Sans Pro"/>
              <a:buNone/>
              <a:defRPr sz="9600" b="0" i="0" u="none" strike="noStrike" cap="none">
                <a:solidFill>
                  <a:schemeClr val="lt1"/>
                </a:solidFill>
                <a:latin typeface="Montserrat"/>
                <a:ea typeface="Montserrat"/>
                <a:cs typeface="Montserrat"/>
                <a:sym typeface="Montserrat"/>
              </a:defRPr>
            </a:lvl1pPr>
            <a:lvl2pPr lvl="1"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2pPr>
            <a:lvl3pPr lvl="2"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3pPr>
            <a:lvl4pPr lvl="3"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4pPr>
            <a:lvl5pPr lvl="4"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5pPr>
            <a:lvl6pPr lvl="5"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6pPr>
            <a:lvl7pPr lvl="6"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7pPr>
            <a:lvl8pPr lvl="7"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8pPr>
            <a:lvl9pPr lvl="8" indent="0" algn="ctr">
              <a:spcBef>
                <a:spcPts val="0"/>
              </a:spcBef>
              <a:buClr>
                <a:schemeClr val="dk2"/>
              </a:buClr>
              <a:buSzPts val="1400"/>
              <a:buFont typeface="Source Sans Pro"/>
              <a:buNone/>
              <a:defRPr sz="12000" b="1">
                <a:solidFill>
                  <a:schemeClr val="dk2"/>
                </a:solidFill>
                <a:latin typeface="Source Sans Pro"/>
                <a:ea typeface="Source Sans Pro"/>
                <a:cs typeface="Source Sans Pro"/>
                <a:sym typeface="Source Sans Pro"/>
              </a:defRPr>
            </a:lvl9pPr>
          </a:lstStyle>
          <a:p>
            <a:endParaRPr/>
          </a:p>
        </p:txBody>
      </p:sp>
      <p:sp>
        <p:nvSpPr>
          <p:cNvPr id="15" name="Shape 15"/>
          <p:cNvSpPr txBox="1">
            <a:spLocks noGrp="1"/>
          </p:cNvSpPr>
          <p:nvPr>
            <p:ph type="body" idx="1"/>
          </p:nvPr>
        </p:nvSpPr>
        <p:spPr>
          <a:xfrm>
            <a:off x="311700" y="2845180"/>
            <a:ext cx="4065900" cy="1972500"/>
          </a:xfrm>
          <a:prstGeom prst="rect">
            <a:avLst/>
          </a:prstGeom>
          <a:noFill/>
          <a:ln>
            <a:noFill/>
          </a:ln>
        </p:spPr>
        <p:txBody>
          <a:bodyPr wrap="square" lIns="91425" tIns="91425" rIns="91425" bIns="91425" anchor="t" anchorCtr="0"/>
          <a:lstStyle>
            <a:lvl1pPr marL="0" marR="0" lvl="0" indent="0" algn="ctr"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Playfair Display"/>
                <a:ea typeface="Playfair Display"/>
                <a:cs typeface="Playfair Display"/>
                <a:sym typeface="Playfair Display"/>
              </a:defRPr>
            </a:lvl1pPr>
            <a:lvl2pPr marL="457200" marR="0" lvl="1"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
        <p:nvSpPr>
          <p:cNvPr id="16" name="Shape 16"/>
          <p:cNvSpPr txBox="1">
            <a:spLocks noGrp="1"/>
          </p:cNvSpPr>
          <p:nvPr>
            <p:ph type="body" idx="2"/>
          </p:nvPr>
        </p:nvSpPr>
        <p:spPr>
          <a:xfrm>
            <a:off x="4791570" y="2845180"/>
            <a:ext cx="4065900" cy="1972500"/>
          </a:xfrm>
          <a:prstGeom prst="rect">
            <a:avLst/>
          </a:prstGeom>
          <a:noFill/>
          <a:ln>
            <a:noFill/>
          </a:ln>
        </p:spPr>
        <p:txBody>
          <a:bodyPr wrap="square" lIns="91425" tIns="91425" rIns="91425" bIns="91425" anchor="t" anchorCtr="0"/>
          <a:lstStyle>
            <a:lvl1pPr marL="0" marR="0" lvl="0" indent="0" algn="ctr"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Playfair Display"/>
                <a:ea typeface="Playfair Display"/>
                <a:cs typeface="Playfair Display"/>
                <a:sym typeface="Playfair Display"/>
              </a:defRPr>
            </a:lvl1pPr>
            <a:lvl2pPr marL="457200" marR="0" lvl="1"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ctr"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Color block right">
    <p:spTree>
      <p:nvGrpSpPr>
        <p:cNvPr id="1" name="Shape 17"/>
        <p:cNvGrpSpPr/>
        <p:nvPr/>
      </p:nvGrpSpPr>
      <p:grpSpPr>
        <a:xfrm>
          <a:off x="0" y="0"/>
          <a:ext cx="0" cy="0"/>
          <a:chOff x="0" y="0"/>
          <a:chExt cx="0" cy="0"/>
        </a:xfrm>
      </p:grpSpPr>
      <p:sp>
        <p:nvSpPr>
          <p:cNvPr id="18" name="Shape 18"/>
          <p:cNvSpPr/>
          <p:nvPr/>
        </p:nvSpPr>
        <p:spPr>
          <a:xfrm>
            <a:off x="4591050" y="1181700"/>
            <a:ext cx="4472400" cy="2932800"/>
          </a:xfrm>
          <a:prstGeom prst="rect">
            <a:avLst/>
          </a:prstGeom>
          <a:solidFill>
            <a:schemeClr val="accent1"/>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9" name="Shape 19"/>
          <p:cNvSpPr txBox="1">
            <a:spLocks noGrp="1"/>
          </p:cNvSpPr>
          <p:nvPr>
            <p:ph type="title"/>
          </p:nvPr>
        </p:nvSpPr>
        <p:spPr>
          <a:xfrm>
            <a:off x="265500" y="1181700"/>
            <a:ext cx="4045200" cy="15336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2"/>
              </a:buClr>
              <a:buSzPts val="1400"/>
              <a:buFont typeface="Raleway"/>
              <a:buNone/>
              <a:defRPr sz="3800" b="1" i="0" u="none" strike="noStrike" cap="none">
                <a:solidFill>
                  <a:schemeClr val="dk1"/>
                </a:solidFill>
                <a:latin typeface="Montserrat"/>
                <a:ea typeface="Montserrat"/>
                <a:cs typeface="Montserrat"/>
                <a:sym typeface="Montserrat"/>
              </a:defRPr>
            </a:lvl1pPr>
            <a:lvl2pPr lvl="1"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2pPr>
            <a:lvl3pPr lvl="2"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3pPr>
            <a:lvl4pPr lvl="3"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4pPr>
            <a:lvl5pPr lvl="4"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5pPr>
            <a:lvl6pPr lvl="5"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6pPr>
            <a:lvl7pPr lvl="6"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7pPr>
            <a:lvl8pPr lvl="7"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8pPr>
            <a:lvl9pPr lvl="8"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9pPr>
          </a:lstStyle>
          <a:p>
            <a:endParaRPr/>
          </a:p>
        </p:txBody>
      </p:sp>
      <p:sp>
        <p:nvSpPr>
          <p:cNvPr id="20" name="Shape 20"/>
          <p:cNvSpPr txBox="1">
            <a:spLocks noGrp="1"/>
          </p:cNvSpPr>
          <p:nvPr>
            <p:ph type="subTitle" idx="1"/>
          </p:nvPr>
        </p:nvSpPr>
        <p:spPr>
          <a:xfrm>
            <a:off x="265500" y="2769001"/>
            <a:ext cx="4045200" cy="13455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Playfair Display"/>
                <a:ea typeface="Playfair Display"/>
                <a:cs typeface="Playfair Display"/>
                <a:sym typeface="Playfair Display"/>
              </a:defRPr>
            </a:lvl1pPr>
            <a:lvl2pPr marL="457200" marR="0" lvl="1"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2pPr>
            <a:lvl3pPr marL="914400" marR="0" lvl="2"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3pPr>
            <a:lvl4pPr marL="1371600" marR="0" lvl="3"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4pPr>
            <a:lvl5pPr marL="1828800" marR="0" lvl="4"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5pPr>
            <a:lvl6pPr marL="2286000" marR="0" lvl="5"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6pPr>
            <a:lvl7pPr marL="2743200" marR="0" lvl="6"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7pPr>
            <a:lvl8pPr marL="3200400" marR="0" lvl="7"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8pPr>
            <a:lvl9pPr marL="3657600" marR="0" lvl="8"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9pPr>
          </a:lstStyle>
          <a:p>
            <a:endParaRPr/>
          </a:p>
        </p:txBody>
      </p:sp>
      <p:sp>
        <p:nvSpPr>
          <p:cNvPr id="21" name="Shape 21"/>
          <p:cNvSpPr txBox="1">
            <a:spLocks noGrp="1"/>
          </p:cNvSpPr>
          <p:nvPr>
            <p:ph type="body" idx="2"/>
          </p:nvPr>
        </p:nvSpPr>
        <p:spPr>
          <a:xfrm>
            <a:off x="4939500" y="1443038"/>
            <a:ext cx="3842700" cy="2485200"/>
          </a:xfrm>
          <a:prstGeom prst="rect">
            <a:avLst/>
          </a:prstGeom>
          <a:noFill/>
          <a:ln>
            <a:noFill/>
          </a:ln>
        </p:spPr>
        <p:txBody>
          <a:bodyPr wrap="square" lIns="91425" tIns="91425" rIns="91425" bIns="91425" anchor="ctr" anchorCtr="0"/>
          <a:lstStyle>
            <a:lvl1pPr marL="0" marR="0" lvl="0" indent="0" algn="l"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tx1"/>
        </a:solid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485875" y="1013757"/>
            <a:ext cx="8183700" cy="16878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2"/>
              </a:buClr>
              <a:buSzPts val="1400"/>
              <a:buFont typeface="Raleway"/>
              <a:buNone/>
              <a:defRPr sz="4200" b="1" i="0" u="none" strike="noStrike" cap="none">
                <a:solidFill>
                  <a:schemeClr val="lt1"/>
                </a:solidFill>
                <a:latin typeface="Montserrat"/>
                <a:ea typeface="Montserrat"/>
                <a:cs typeface="Montserrat"/>
                <a:sym typeface="Montserrat"/>
              </a:defRPr>
            </a:lvl1pPr>
            <a:lvl2pPr lvl="1" indent="0">
              <a:spcBef>
                <a:spcPts val="0"/>
              </a:spcBef>
              <a:buClr>
                <a:schemeClr val="dk2"/>
              </a:buClr>
              <a:buSzPts val="1400"/>
              <a:buFont typeface="Raleway"/>
              <a:buNone/>
              <a:defRPr sz="4200" b="1">
                <a:solidFill>
                  <a:schemeClr val="dk2"/>
                </a:solidFill>
                <a:latin typeface="Raleway"/>
                <a:ea typeface="Raleway"/>
                <a:cs typeface="Raleway"/>
                <a:sym typeface="Raleway"/>
              </a:defRPr>
            </a:lvl2pPr>
            <a:lvl3pPr lvl="2" indent="0">
              <a:spcBef>
                <a:spcPts val="0"/>
              </a:spcBef>
              <a:buClr>
                <a:schemeClr val="dk2"/>
              </a:buClr>
              <a:buSzPts val="1400"/>
              <a:buFont typeface="Raleway"/>
              <a:buNone/>
              <a:defRPr sz="4200" b="1">
                <a:solidFill>
                  <a:schemeClr val="dk2"/>
                </a:solidFill>
                <a:latin typeface="Raleway"/>
                <a:ea typeface="Raleway"/>
                <a:cs typeface="Raleway"/>
                <a:sym typeface="Raleway"/>
              </a:defRPr>
            </a:lvl3pPr>
            <a:lvl4pPr lvl="3" indent="0">
              <a:spcBef>
                <a:spcPts val="0"/>
              </a:spcBef>
              <a:buClr>
                <a:schemeClr val="dk2"/>
              </a:buClr>
              <a:buSzPts val="1400"/>
              <a:buFont typeface="Raleway"/>
              <a:buNone/>
              <a:defRPr sz="4200" b="1">
                <a:solidFill>
                  <a:schemeClr val="dk2"/>
                </a:solidFill>
                <a:latin typeface="Raleway"/>
                <a:ea typeface="Raleway"/>
                <a:cs typeface="Raleway"/>
                <a:sym typeface="Raleway"/>
              </a:defRPr>
            </a:lvl4pPr>
            <a:lvl5pPr lvl="4" indent="0">
              <a:spcBef>
                <a:spcPts val="0"/>
              </a:spcBef>
              <a:buClr>
                <a:schemeClr val="dk2"/>
              </a:buClr>
              <a:buSzPts val="1400"/>
              <a:buFont typeface="Raleway"/>
              <a:buNone/>
              <a:defRPr sz="4200" b="1">
                <a:solidFill>
                  <a:schemeClr val="dk2"/>
                </a:solidFill>
                <a:latin typeface="Raleway"/>
                <a:ea typeface="Raleway"/>
                <a:cs typeface="Raleway"/>
                <a:sym typeface="Raleway"/>
              </a:defRPr>
            </a:lvl5pPr>
            <a:lvl6pPr lvl="5" indent="0">
              <a:spcBef>
                <a:spcPts val="0"/>
              </a:spcBef>
              <a:buClr>
                <a:schemeClr val="dk2"/>
              </a:buClr>
              <a:buSzPts val="1400"/>
              <a:buFont typeface="Raleway"/>
              <a:buNone/>
              <a:defRPr sz="4200" b="1">
                <a:solidFill>
                  <a:schemeClr val="dk2"/>
                </a:solidFill>
                <a:latin typeface="Raleway"/>
                <a:ea typeface="Raleway"/>
                <a:cs typeface="Raleway"/>
                <a:sym typeface="Raleway"/>
              </a:defRPr>
            </a:lvl6pPr>
            <a:lvl7pPr lvl="6" indent="0">
              <a:spcBef>
                <a:spcPts val="0"/>
              </a:spcBef>
              <a:buClr>
                <a:schemeClr val="dk2"/>
              </a:buClr>
              <a:buSzPts val="1400"/>
              <a:buFont typeface="Raleway"/>
              <a:buNone/>
              <a:defRPr sz="4200" b="1">
                <a:solidFill>
                  <a:schemeClr val="dk2"/>
                </a:solidFill>
                <a:latin typeface="Raleway"/>
                <a:ea typeface="Raleway"/>
                <a:cs typeface="Raleway"/>
                <a:sym typeface="Raleway"/>
              </a:defRPr>
            </a:lvl7pPr>
            <a:lvl8pPr lvl="7" indent="0">
              <a:spcBef>
                <a:spcPts val="0"/>
              </a:spcBef>
              <a:buClr>
                <a:schemeClr val="dk2"/>
              </a:buClr>
              <a:buSzPts val="1400"/>
              <a:buFont typeface="Raleway"/>
              <a:buNone/>
              <a:defRPr sz="4200" b="1">
                <a:solidFill>
                  <a:schemeClr val="dk2"/>
                </a:solidFill>
                <a:latin typeface="Raleway"/>
                <a:ea typeface="Raleway"/>
                <a:cs typeface="Raleway"/>
                <a:sym typeface="Raleway"/>
              </a:defRPr>
            </a:lvl8pPr>
            <a:lvl9pPr lvl="8" indent="0">
              <a:spcBef>
                <a:spcPts val="0"/>
              </a:spcBef>
              <a:buClr>
                <a:schemeClr val="dk2"/>
              </a:buClr>
              <a:buSzPts val="1400"/>
              <a:buFont typeface="Raleway"/>
              <a:buNone/>
              <a:defRPr sz="4200" b="1">
                <a:solidFill>
                  <a:schemeClr val="dk2"/>
                </a:solidFill>
                <a:latin typeface="Raleway"/>
                <a:ea typeface="Raleway"/>
                <a:cs typeface="Raleway"/>
                <a:sym typeface="Raleway"/>
              </a:defRPr>
            </a:lvl9pPr>
          </a:lstStyle>
          <a:p>
            <a:endParaRPr/>
          </a:p>
        </p:txBody>
      </p:sp>
      <p:sp>
        <p:nvSpPr>
          <p:cNvPr id="24" name="Shape 24"/>
          <p:cNvSpPr txBox="1">
            <a:spLocks noGrp="1"/>
          </p:cNvSpPr>
          <p:nvPr>
            <p:ph type="subTitle" idx="1"/>
          </p:nvPr>
        </p:nvSpPr>
        <p:spPr>
          <a:xfrm>
            <a:off x="485875" y="3359791"/>
            <a:ext cx="8183700" cy="12762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lt2"/>
              </a:buClr>
              <a:buSzPts val="1400"/>
              <a:buFont typeface="Source Sans Pro"/>
              <a:buNone/>
              <a:defRPr sz="2400" b="0" i="0" u="none" strike="noStrike" cap="none">
                <a:solidFill>
                  <a:schemeClr val="lt2"/>
                </a:solidFill>
                <a:latin typeface="Playfair Display"/>
                <a:ea typeface="Playfair Display"/>
                <a:cs typeface="Playfair Display"/>
                <a:sym typeface="Playfair Display"/>
              </a:defRPr>
            </a:lvl1pPr>
            <a:lvl2pPr marL="457200" marR="0" lvl="1" indent="0" algn="l" rtl="0">
              <a:lnSpc>
                <a:spcPct val="100000"/>
              </a:lnSpc>
              <a:spcBef>
                <a:spcPts val="0"/>
              </a:spcBef>
              <a:spcAft>
                <a:spcPts val="0"/>
              </a:spcAft>
              <a:buClr>
                <a:schemeClr val="lt2"/>
              </a:buClr>
              <a:buSzPts val="1400"/>
              <a:buFont typeface="Source Sans Pro"/>
              <a:buNone/>
              <a:defRPr sz="24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00000"/>
              </a:lnSpc>
              <a:spcBef>
                <a:spcPts val="0"/>
              </a:spcBef>
              <a:spcAft>
                <a:spcPts val="0"/>
              </a:spcAft>
              <a:buClr>
                <a:schemeClr val="lt2"/>
              </a:buClr>
              <a:buSzPts val="1400"/>
              <a:buFont typeface="Source Sans Pro"/>
              <a:buNone/>
              <a:defRPr sz="24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00000"/>
              </a:lnSpc>
              <a:spcBef>
                <a:spcPts val="0"/>
              </a:spcBef>
              <a:spcAft>
                <a:spcPts val="0"/>
              </a:spcAft>
              <a:buClr>
                <a:schemeClr val="lt2"/>
              </a:buClr>
              <a:buSzPts val="1400"/>
              <a:buFont typeface="Source Sans Pro"/>
              <a:buNone/>
              <a:defRPr sz="24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00000"/>
              </a:lnSpc>
              <a:spcBef>
                <a:spcPts val="0"/>
              </a:spcBef>
              <a:spcAft>
                <a:spcPts val="0"/>
              </a:spcAft>
              <a:buClr>
                <a:schemeClr val="lt2"/>
              </a:buClr>
              <a:buSzPts val="1400"/>
              <a:buFont typeface="Source Sans Pro"/>
              <a:buNone/>
              <a:defRPr sz="24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00000"/>
              </a:lnSpc>
              <a:spcBef>
                <a:spcPts val="0"/>
              </a:spcBef>
              <a:spcAft>
                <a:spcPts val="0"/>
              </a:spcAft>
              <a:buClr>
                <a:schemeClr val="lt2"/>
              </a:buClr>
              <a:buSzPts val="1400"/>
              <a:buFont typeface="Source Sans Pro"/>
              <a:buNone/>
              <a:defRPr sz="24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00000"/>
              </a:lnSpc>
              <a:spcBef>
                <a:spcPts val="0"/>
              </a:spcBef>
              <a:spcAft>
                <a:spcPts val="0"/>
              </a:spcAft>
              <a:buClr>
                <a:schemeClr val="lt2"/>
              </a:buClr>
              <a:buSzPts val="1400"/>
              <a:buFont typeface="Source Sans Pro"/>
              <a:buNone/>
              <a:defRPr sz="24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00000"/>
              </a:lnSpc>
              <a:spcBef>
                <a:spcPts val="0"/>
              </a:spcBef>
              <a:spcAft>
                <a:spcPts val="0"/>
              </a:spcAft>
              <a:buClr>
                <a:schemeClr val="lt2"/>
              </a:buClr>
              <a:buSzPts val="1400"/>
              <a:buFont typeface="Source Sans Pro"/>
              <a:buNone/>
              <a:defRPr sz="24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00000"/>
              </a:lnSpc>
              <a:spcBef>
                <a:spcPts val="0"/>
              </a:spcBef>
              <a:spcAft>
                <a:spcPts val="0"/>
              </a:spcAft>
              <a:buClr>
                <a:schemeClr val="lt2"/>
              </a:buClr>
              <a:buSzPts val="1400"/>
              <a:buFont typeface="Source Sans Pro"/>
              <a:buNone/>
              <a:defRPr sz="2400" b="0" i="0" u="none" strike="noStrike" cap="none">
                <a:solidFill>
                  <a:schemeClr val="lt2"/>
                </a:solidFill>
                <a:latin typeface="Source Sans Pro"/>
                <a:ea typeface="Source Sans Pro"/>
                <a:cs typeface="Source Sans Pro"/>
                <a:sym typeface="Source Sans Pro"/>
              </a:defRPr>
            </a:lvl9pPr>
          </a:lstStyle>
          <a:p>
            <a:endParaRPr/>
          </a:p>
        </p:txBody>
      </p:sp>
      <p:sp>
        <p:nvSpPr>
          <p:cNvPr id="25" name="Shape 25"/>
          <p:cNvSpPr/>
          <p:nvPr/>
        </p:nvSpPr>
        <p:spPr>
          <a:xfrm>
            <a:off x="485875" y="3171038"/>
            <a:ext cx="8183700" cy="75600"/>
          </a:xfrm>
          <a:prstGeom prst="rect">
            <a:avLst/>
          </a:prstGeom>
          <a:solidFill>
            <a:schemeClr val="lt1"/>
          </a:solidFill>
          <a:ln w="25400" cap="flat" cmpd="sng">
            <a:solidFill>
              <a:schemeClr val="lt1"/>
            </a:solidFill>
            <a:prstDash val="solid"/>
            <a:round/>
            <a:headEnd type="none" w="med" len="med"/>
            <a:tailEnd type="none" w="med" len="med"/>
          </a:ln>
        </p:spPr>
        <p:txBody>
          <a:bodyPr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2/3 picture R">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311700" y="555600"/>
            <a:ext cx="2808000" cy="7557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1400"/>
              <a:buFont typeface="Raleway"/>
              <a:buNone/>
              <a:defRPr sz="2400" b="1" i="0" u="none" strike="noStrike" cap="none">
                <a:solidFill>
                  <a:schemeClr val="dk1"/>
                </a:solidFill>
                <a:latin typeface="Montserrat"/>
                <a:ea typeface="Montserrat"/>
                <a:cs typeface="Montserrat"/>
                <a:sym typeface="Montserrat"/>
              </a:defRPr>
            </a:lvl1pPr>
            <a:lvl2pPr lvl="1" indent="0">
              <a:spcBef>
                <a:spcPts val="0"/>
              </a:spcBef>
              <a:buClr>
                <a:schemeClr val="dk2"/>
              </a:buClr>
              <a:buSzPts val="1400"/>
              <a:buFont typeface="Raleway"/>
              <a:buNone/>
              <a:defRPr sz="2400" b="1">
                <a:solidFill>
                  <a:schemeClr val="dk2"/>
                </a:solidFill>
                <a:latin typeface="Raleway"/>
                <a:ea typeface="Raleway"/>
                <a:cs typeface="Raleway"/>
                <a:sym typeface="Raleway"/>
              </a:defRPr>
            </a:lvl2pPr>
            <a:lvl3pPr lvl="2" indent="0">
              <a:spcBef>
                <a:spcPts val="0"/>
              </a:spcBef>
              <a:buClr>
                <a:schemeClr val="dk2"/>
              </a:buClr>
              <a:buSzPts val="1400"/>
              <a:buFont typeface="Raleway"/>
              <a:buNone/>
              <a:defRPr sz="2400" b="1">
                <a:solidFill>
                  <a:schemeClr val="dk2"/>
                </a:solidFill>
                <a:latin typeface="Raleway"/>
                <a:ea typeface="Raleway"/>
                <a:cs typeface="Raleway"/>
                <a:sym typeface="Raleway"/>
              </a:defRPr>
            </a:lvl3pPr>
            <a:lvl4pPr lvl="3" indent="0">
              <a:spcBef>
                <a:spcPts val="0"/>
              </a:spcBef>
              <a:buClr>
                <a:schemeClr val="dk2"/>
              </a:buClr>
              <a:buSzPts val="1400"/>
              <a:buFont typeface="Raleway"/>
              <a:buNone/>
              <a:defRPr sz="2400" b="1">
                <a:solidFill>
                  <a:schemeClr val="dk2"/>
                </a:solidFill>
                <a:latin typeface="Raleway"/>
                <a:ea typeface="Raleway"/>
                <a:cs typeface="Raleway"/>
                <a:sym typeface="Raleway"/>
              </a:defRPr>
            </a:lvl4pPr>
            <a:lvl5pPr lvl="4" indent="0">
              <a:spcBef>
                <a:spcPts val="0"/>
              </a:spcBef>
              <a:buClr>
                <a:schemeClr val="dk2"/>
              </a:buClr>
              <a:buSzPts val="1400"/>
              <a:buFont typeface="Raleway"/>
              <a:buNone/>
              <a:defRPr sz="2400" b="1">
                <a:solidFill>
                  <a:schemeClr val="dk2"/>
                </a:solidFill>
                <a:latin typeface="Raleway"/>
                <a:ea typeface="Raleway"/>
                <a:cs typeface="Raleway"/>
                <a:sym typeface="Raleway"/>
              </a:defRPr>
            </a:lvl5pPr>
            <a:lvl6pPr lvl="5" indent="0">
              <a:spcBef>
                <a:spcPts val="0"/>
              </a:spcBef>
              <a:buClr>
                <a:schemeClr val="dk2"/>
              </a:buClr>
              <a:buSzPts val="1400"/>
              <a:buFont typeface="Raleway"/>
              <a:buNone/>
              <a:defRPr sz="2400" b="1">
                <a:solidFill>
                  <a:schemeClr val="dk2"/>
                </a:solidFill>
                <a:latin typeface="Raleway"/>
                <a:ea typeface="Raleway"/>
                <a:cs typeface="Raleway"/>
                <a:sym typeface="Raleway"/>
              </a:defRPr>
            </a:lvl6pPr>
            <a:lvl7pPr lvl="6" indent="0">
              <a:spcBef>
                <a:spcPts val="0"/>
              </a:spcBef>
              <a:buClr>
                <a:schemeClr val="dk2"/>
              </a:buClr>
              <a:buSzPts val="1400"/>
              <a:buFont typeface="Raleway"/>
              <a:buNone/>
              <a:defRPr sz="2400" b="1">
                <a:solidFill>
                  <a:schemeClr val="dk2"/>
                </a:solidFill>
                <a:latin typeface="Raleway"/>
                <a:ea typeface="Raleway"/>
                <a:cs typeface="Raleway"/>
                <a:sym typeface="Raleway"/>
              </a:defRPr>
            </a:lvl7pPr>
            <a:lvl8pPr lvl="7" indent="0">
              <a:spcBef>
                <a:spcPts val="0"/>
              </a:spcBef>
              <a:buClr>
                <a:schemeClr val="dk2"/>
              </a:buClr>
              <a:buSzPts val="1400"/>
              <a:buFont typeface="Raleway"/>
              <a:buNone/>
              <a:defRPr sz="2400" b="1">
                <a:solidFill>
                  <a:schemeClr val="dk2"/>
                </a:solidFill>
                <a:latin typeface="Raleway"/>
                <a:ea typeface="Raleway"/>
                <a:cs typeface="Raleway"/>
                <a:sym typeface="Raleway"/>
              </a:defRPr>
            </a:lvl8pPr>
            <a:lvl9pPr lvl="8" indent="0">
              <a:spcBef>
                <a:spcPts val="0"/>
              </a:spcBef>
              <a:buClr>
                <a:schemeClr val="dk2"/>
              </a:buClr>
              <a:buSzPts val="1400"/>
              <a:buFont typeface="Raleway"/>
              <a:buNone/>
              <a:defRPr sz="2400" b="1">
                <a:solidFill>
                  <a:schemeClr val="dk2"/>
                </a:solidFill>
                <a:latin typeface="Raleway"/>
                <a:ea typeface="Raleway"/>
                <a:cs typeface="Raleway"/>
                <a:sym typeface="Raleway"/>
              </a:defRPr>
            </a:lvl9pPr>
          </a:lstStyle>
          <a:p>
            <a:endParaRPr/>
          </a:p>
        </p:txBody>
      </p:sp>
      <p:sp>
        <p:nvSpPr>
          <p:cNvPr id="28" name="Shape 28"/>
          <p:cNvSpPr txBox="1">
            <a:spLocks noGrp="1"/>
          </p:cNvSpPr>
          <p:nvPr>
            <p:ph type="body" idx="1"/>
          </p:nvPr>
        </p:nvSpPr>
        <p:spPr>
          <a:xfrm>
            <a:off x="311700" y="1389600"/>
            <a:ext cx="2808000" cy="31794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9pPr>
          </a:lstStyle>
          <a:p>
            <a:endParaRPr/>
          </a:p>
        </p:txBody>
      </p:sp>
      <p:sp>
        <p:nvSpPr>
          <p:cNvPr id="29" name="Shape 29"/>
          <p:cNvSpPr>
            <a:spLocks noGrp="1"/>
          </p:cNvSpPr>
          <p:nvPr>
            <p:ph type="pic" idx="2"/>
          </p:nvPr>
        </p:nvSpPr>
        <p:spPr>
          <a:xfrm>
            <a:off x="3648075" y="0"/>
            <a:ext cx="5496000" cy="51435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800" b="0" i="0" u="none" strike="noStrike" cap="none">
                <a:solidFill>
                  <a:schemeClr val="lt2"/>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2/3 picture L">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6007650" y="562744"/>
            <a:ext cx="2808000" cy="7557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2"/>
              </a:buClr>
              <a:buSzPts val="1400"/>
              <a:buFont typeface="Raleway"/>
              <a:buNone/>
              <a:defRPr sz="2400" b="1" i="0" u="none" strike="noStrike" cap="none">
                <a:solidFill>
                  <a:schemeClr val="dk1"/>
                </a:solidFill>
                <a:latin typeface="Montserrat"/>
                <a:ea typeface="Montserrat"/>
                <a:cs typeface="Montserrat"/>
                <a:sym typeface="Montserrat"/>
              </a:defRPr>
            </a:lvl1pPr>
            <a:lvl2pPr lvl="1" indent="0">
              <a:spcBef>
                <a:spcPts val="0"/>
              </a:spcBef>
              <a:buClr>
                <a:schemeClr val="dk2"/>
              </a:buClr>
              <a:buSzPts val="1400"/>
              <a:buFont typeface="Raleway"/>
              <a:buNone/>
              <a:defRPr sz="2400" b="1">
                <a:solidFill>
                  <a:schemeClr val="dk2"/>
                </a:solidFill>
                <a:latin typeface="Raleway"/>
                <a:ea typeface="Raleway"/>
                <a:cs typeface="Raleway"/>
                <a:sym typeface="Raleway"/>
              </a:defRPr>
            </a:lvl2pPr>
            <a:lvl3pPr lvl="2" indent="0">
              <a:spcBef>
                <a:spcPts val="0"/>
              </a:spcBef>
              <a:buClr>
                <a:schemeClr val="dk2"/>
              </a:buClr>
              <a:buSzPts val="1400"/>
              <a:buFont typeface="Raleway"/>
              <a:buNone/>
              <a:defRPr sz="2400" b="1">
                <a:solidFill>
                  <a:schemeClr val="dk2"/>
                </a:solidFill>
                <a:latin typeface="Raleway"/>
                <a:ea typeface="Raleway"/>
                <a:cs typeface="Raleway"/>
                <a:sym typeface="Raleway"/>
              </a:defRPr>
            </a:lvl3pPr>
            <a:lvl4pPr lvl="3" indent="0">
              <a:spcBef>
                <a:spcPts val="0"/>
              </a:spcBef>
              <a:buClr>
                <a:schemeClr val="dk2"/>
              </a:buClr>
              <a:buSzPts val="1400"/>
              <a:buFont typeface="Raleway"/>
              <a:buNone/>
              <a:defRPr sz="2400" b="1">
                <a:solidFill>
                  <a:schemeClr val="dk2"/>
                </a:solidFill>
                <a:latin typeface="Raleway"/>
                <a:ea typeface="Raleway"/>
                <a:cs typeface="Raleway"/>
                <a:sym typeface="Raleway"/>
              </a:defRPr>
            </a:lvl4pPr>
            <a:lvl5pPr lvl="4" indent="0">
              <a:spcBef>
                <a:spcPts val="0"/>
              </a:spcBef>
              <a:buClr>
                <a:schemeClr val="dk2"/>
              </a:buClr>
              <a:buSzPts val="1400"/>
              <a:buFont typeface="Raleway"/>
              <a:buNone/>
              <a:defRPr sz="2400" b="1">
                <a:solidFill>
                  <a:schemeClr val="dk2"/>
                </a:solidFill>
                <a:latin typeface="Raleway"/>
                <a:ea typeface="Raleway"/>
                <a:cs typeface="Raleway"/>
                <a:sym typeface="Raleway"/>
              </a:defRPr>
            </a:lvl5pPr>
            <a:lvl6pPr lvl="5" indent="0">
              <a:spcBef>
                <a:spcPts val="0"/>
              </a:spcBef>
              <a:buClr>
                <a:schemeClr val="dk2"/>
              </a:buClr>
              <a:buSzPts val="1400"/>
              <a:buFont typeface="Raleway"/>
              <a:buNone/>
              <a:defRPr sz="2400" b="1">
                <a:solidFill>
                  <a:schemeClr val="dk2"/>
                </a:solidFill>
                <a:latin typeface="Raleway"/>
                <a:ea typeface="Raleway"/>
                <a:cs typeface="Raleway"/>
                <a:sym typeface="Raleway"/>
              </a:defRPr>
            </a:lvl6pPr>
            <a:lvl7pPr lvl="6" indent="0">
              <a:spcBef>
                <a:spcPts val="0"/>
              </a:spcBef>
              <a:buClr>
                <a:schemeClr val="dk2"/>
              </a:buClr>
              <a:buSzPts val="1400"/>
              <a:buFont typeface="Raleway"/>
              <a:buNone/>
              <a:defRPr sz="2400" b="1">
                <a:solidFill>
                  <a:schemeClr val="dk2"/>
                </a:solidFill>
                <a:latin typeface="Raleway"/>
                <a:ea typeface="Raleway"/>
                <a:cs typeface="Raleway"/>
                <a:sym typeface="Raleway"/>
              </a:defRPr>
            </a:lvl7pPr>
            <a:lvl8pPr lvl="7" indent="0">
              <a:spcBef>
                <a:spcPts val="0"/>
              </a:spcBef>
              <a:buClr>
                <a:schemeClr val="dk2"/>
              </a:buClr>
              <a:buSzPts val="1400"/>
              <a:buFont typeface="Raleway"/>
              <a:buNone/>
              <a:defRPr sz="2400" b="1">
                <a:solidFill>
                  <a:schemeClr val="dk2"/>
                </a:solidFill>
                <a:latin typeface="Raleway"/>
                <a:ea typeface="Raleway"/>
                <a:cs typeface="Raleway"/>
                <a:sym typeface="Raleway"/>
              </a:defRPr>
            </a:lvl8pPr>
            <a:lvl9pPr lvl="8" indent="0">
              <a:spcBef>
                <a:spcPts val="0"/>
              </a:spcBef>
              <a:buClr>
                <a:schemeClr val="dk2"/>
              </a:buClr>
              <a:buSzPts val="1400"/>
              <a:buFont typeface="Raleway"/>
              <a:buNone/>
              <a:defRPr sz="2400" b="1">
                <a:solidFill>
                  <a:schemeClr val="dk2"/>
                </a:solidFill>
                <a:latin typeface="Raleway"/>
                <a:ea typeface="Raleway"/>
                <a:cs typeface="Raleway"/>
                <a:sym typeface="Raleway"/>
              </a:defRPr>
            </a:lvl9pPr>
          </a:lstStyle>
          <a:p>
            <a:endParaRPr/>
          </a:p>
        </p:txBody>
      </p:sp>
      <p:sp>
        <p:nvSpPr>
          <p:cNvPr id="32" name="Shape 32"/>
          <p:cNvSpPr txBox="1">
            <a:spLocks noGrp="1"/>
          </p:cNvSpPr>
          <p:nvPr>
            <p:ph type="body" idx="1"/>
          </p:nvPr>
        </p:nvSpPr>
        <p:spPr>
          <a:xfrm>
            <a:off x="6007650" y="1396744"/>
            <a:ext cx="2808000" cy="31794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200" b="0" i="0" u="none" strike="noStrike" cap="none">
                <a:solidFill>
                  <a:schemeClr val="lt2"/>
                </a:solidFill>
                <a:latin typeface="Source Sans Pro"/>
                <a:ea typeface="Source Sans Pro"/>
                <a:cs typeface="Source Sans Pro"/>
                <a:sym typeface="Source Sans Pro"/>
              </a:defRPr>
            </a:lvl9pPr>
          </a:lstStyle>
          <a:p>
            <a:endParaRPr/>
          </a:p>
        </p:txBody>
      </p:sp>
      <p:sp>
        <p:nvSpPr>
          <p:cNvPr id="33" name="Shape 33"/>
          <p:cNvSpPr>
            <a:spLocks noGrp="1"/>
          </p:cNvSpPr>
          <p:nvPr>
            <p:ph type="pic" idx="2"/>
          </p:nvPr>
        </p:nvSpPr>
        <p:spPr>
          <a:xfrm>
            <a:off x="0" y="0"/>
            <a:ext cx="5496000" cy="51435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800" b="0" i="0" u="none" strike="noStrike" cap="none">
                <a:solidFill>
                  <a:schemeClr val="lt2"/>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1"/>
        </a:solid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90250" y="526350"/>
            <a:ext cx="5604000" cy="40908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lt1"/>
              </a:buClr>
              <a:buSzPts val="1400"/>
              <a:buFont typeface="Raleway"/>
              <a:buNone/>
              <a:defRPr sz="4800" b="1" i="0" u="none" strike="noStrike" cap="none">
                <a:solidFill>
                  <a:schemeClr val="lt1"/>
                </a:solidFill>
                <a:latin typeface="Montserrat"/>
                <a:ea typeface="Montserrat"/>
                <a:cs typeface="Montserrat"/>
                <a:sym typeface="Montserrat"/>
              </a:defRPr>
            </a:lvl1pPr>
            <a:lvl2pPr lvl="1" indent="0">
              <a:spcBef>
                <a:spcPts val="0"/>
              </a:spcBef>
              <a:buClr>
                <a:schemeClr val="lt1"/>
              </a:buClr>
              <a:buSzPts val="1400"/>
              <a:buFont typeface="Raleway"/>
              <a:buNone/>
              <a:defRPr sz="4800" b="1">
                <a:solidFill>
                  <a:schemeClr val="lt1"/>
                </a:solidFill>
                <a:latin typeface="Raleway"/>
                <a:ea typeface="Raleway"/>
                <a:cs typeface="Raleway"/>
                <a:sym typeface="Raleway"/>
              </a:defRPr>
            </a:lvl2pPr>
            <a:lvl3pPr lvl="2" indent="0">
              <a:spcBef>
                <a:spcPts val="0"/>
              </a:spcBef>
              <a:buClr>
                <a:schemeClr val="lt1"/>
              </a:buClr>
              <a:buSzPts val="1400"/>
              <a:buFont typeface="Raleway"/>
              <a:buNone/>
              <a:defRPr sz="4800" b="1">
                <a:solidFill>
                  <a:schemeClr val="lt1"/>
                </a:solidFill>
                <a:latin typeface="Raleway"/>
                <a:ea typeface="Raleway"/>
                <a:cs typeface="Raleway"/>
                <a:sym typeface="Raleway"/>
              </a:defRPr>
            </a:lvl3pPr>
            <a:lvl4pPr lvl="3" indent="0">
              <a:spcBef>
                <a:spcPts val="0"/>
              </a:spcBef>
              <a:buClr>
                <a:schemeClr val="lt1"/>
              </a:buClr>
              <a:buSzPts val="1400"/>
              <a:buFont typeface="Raleway"/>
              <a:buNone/>
              <a:defRPr sz="4800" b="1">
                <a:solidFill>
                  <a:schemeClr val="lt1"/>
                </a:solidFill>
                <a:latin typeface="Raleway"/>
                <a:ea typeface="Raleway"/>
                <a:cs typeface="Raleway"/>
                <a:sym typeface="Raleway"/>
              </a:defRPr>
            </a:lvl4pPr>
            <a:lvl5pPr lvl="4" indent="0">
              <a:spcBef>
                <a:spcPts val="0"/>
              </a:spcBef>
              <a:buClr>
                <a:schemeClr val="lt1"/>
              </a:buClr>
              <a:buSzPts val="1400"/>
              <a:buFont typeface="Raleway"/>
              <a:buNone/>
              <a:defRPr sz="4800" b="1">
                <a:solidFill>
                  <a:schemeClr val="lt1"/>
                </a:solidFill>
                <a:latin typeface="Raleway"/>
                <a:ea typeface="Raleway"/>
                <a:cs typeface="Raleway"/>
                <a:sym typeface="Raleway"/>
              </a:defRPr>
            </a:lvl5pPr>
            <a:lvl6pPr lvl="5" indent="0">
              <a:spcBef>
                <a:spcPts val="0"/>
              </a:spcBef>
              <a:buClr>
                <a:schemeClr val="lt1"/>
              </a:buClr>
              <a:buSzPts val="1400"/>
              <a:buFont typeface="Raleway"/>
              <a:buNone/>
              <a:defRPr sz="4800" b="1">
                <a:solidFill>
                  <a:schemeClr val="lt1"/>
                </a:solidFill>
                <a:latin typeface="Raleway"/>
                <a:ea typeface="Raleway"/>
                <a:cs typeface="Raleway"/>
                <a:sym typeface="Raleway"/>
              </a:defRPr>
            </a:lvl6pPr>
            <a:lvl7pPr lvl="6" indent="0">
              <a:spcBef>
                <a:spcPts val="0"/>
              </a:spcBef>
              <a:buClr>
                <a:schemeClr val="lt1"/>
              </a:buClr>
              <a:buSzPts val="1400"/>
              <a:buFont typeface="Raleway"/>
              <a:buNone/>
              <a:defRPr sz="4800" b="1">
                <a:solidFill>
                  <a:schemeClr val="lt1"/>
                </a:solidFill>
                <a:latin typeface="Raleway"/>
                <a:ea typeface="Raleway"/>
                <a:cs typeface="Raleway"/>
                <a:sym typeface="Raleway"/>
              </a:defRPr>
            </a:lvl7pPr>
            <a:lvl8pPr lvl="7" indent="0">
              <a:spcBef>
                <a:spcPts val="0"/>
              </a:spcBef>
              <a:buClr>
                <a:schemeClr val="lt1"/>
              </a:buClr>
              <a:buSzPts val="1400"/>
              <a:buFont typeface="Raleway"/>
              <a:buNone/>
              <a:defRPr sz="4800" b="1">
                <a:solidFill>
                  <a:schemeClr val="lt1"/>
                </a:solidFill>
                <a:latin typeface="Raleway"/>
                <a:ea typeface="Raleway"/>
                <a:cs typeface="Raleway"/>
                <a:sym typeface="Raleway"/>
              </a:defRPr>
            </a:lvl8pPr>
            <a:lvl9pPr lvl="8" indent="0">
              <a:spcBef>
                <a:spcPts val="0"/>
              </a:spcBef>
              <a:buClr>
                <a:schemeClr val="lt1"/>
              </a:buClr>
              <a:buSzPts val="1400"/>
              <a:buFont typeface="Raleway"/>
              <a:buNone/>
              <a:defRPr sz="4800" b="1">
                <a:solidFill>
                  <a:schemeClr val="lt1"/>
                </a:solidFill>
                <a:latin typeface="Raleway"/>
                <a:ea typeface="Raleway"/>
                <a:cs typeface="Raleway"/>
                <a:sym typeface="Raleway"/>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Right bar">
    <p:spTree>
      <p:nvGrpSpPr>
        <p:cNvPr id="1" name="Shape 40"/>
        <p:cNvGrpSpPr/>
        <p:nvPr/>
      </p:nvGrpSpPr>
      <p:grpSpPr>
        <a:xfrm>
          <a:off x="0" y="0"/>
          <a:ext cx="0" cy="0"/>
          <a:chOff x="0" y="0"/>
          <a:chExt cx="0" cy="0"/>
        </a:xfrm>
      </p:grpSpPr>
      <p:sp>
        <p:nvSpPr>
          <p:cNvPr id="41" name="Shape 41"/>
          <p:cNvSpPr/>
          <p:nvPr userDrawn="1"/>
        </p:nvSpPr>
        <p:spPr>
          <a:xfrm>
            <a:off x="6457950" y="0"/>
            <a:ext cx="2672100" cy="5143500"/>
          </a:xfrm>
          <a:prstGeom prst="rect">
            <a:avLst/>
          </a:prstGeom>
          <a:solidFill>
            <a:srgbClr val="000000"/>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ln>
                <a:solidFill>
                  <a:schemeClr val="accent6"/>
                </a:solidFill>
              </a:ln>
              <a:solidFill>
                <a:srgbClr val="000000"/>
              </a:solidFill>
              <a:latin typeface="Arial"/>
              <a:ea typeface="Arial"/>
              <a:cs typeface="Arial"/>
              <a:sym typeface="Arial"/>
            </a:endParaRPr>
          </a:p>
        </p:txBody>
      </p:sp>
      <p:sp>
        <p:nvSpPr>
          <p:cNvPr id="42" name="Shape 42"/>
          <p:cNvSpPr txBox="1">
            <a:spLocks noGrp="1"/>
          </p:cNvSpPr>
          <p:nvPr>
            <p:ph type="title"/>
          </p:nvPr>
        </p:nvSpPr>
        <p:spPr>
          <a:xfrm>
            <a:off x="265500" y="1181700"/>
            <a:ext cx="5906700" cy="6900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2"/>
              </a:buClr>
              <a:buSzPts val="1400"/>
              <a:buFont typeface="Raleway"/>
              <a:buNone/>
              <a:defRPr sz="3800" b="1" i="0" u="none" strike="noStrike" cap="none">
                <a:solidFill>
                  <a:schemeClr val="dk1"/>
                </a:solidFill>
                <a:latin typeface="Montserrat"/>
                <a:ea typeface="Montserrat"/>
                <a:cs typeface="Montserrat"/>
                <a:sym typeface="Montserrat"/>
              </a:defRPr>
            </a:lvl1pPr>
            <a:lvl2pPr lvl="1"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2pPr>
            <a:lvl3pPr lvl="2"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3pPr>
            <a:lvl4pPr lvl="3"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4pPr>
            <a:lvl5pPr lvl="4"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5pPr>
            <a:lvl6pPr lvl="5"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6pPr>
            <a:lvl7pPr lvl="6"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7pPr>
            <a:lvl8pPr lvl="7"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8pPr>
            <a:lvl9pPr lvl="8"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9pPr>
          </a:lstStyle>
          <a:p>
            <a:endParaRPr/>
          </a:p>
        </p:txBody>
      </p:sp>
      <p:sp>
        <p:nvSpPr>
          <p:cNvPr id="43" name="Shape 43"/>
          <p:cNvSpPr txBox="1">
            <a:spLocks noGrp="1"/>
          </p:cNvSpPr>
          <p:nvPr>
            <p:ph type="subTitle" idx="1"/>
          </p:nvPr>
        </p:nvSpPr>
        <p:spPr>
          <a:xfrm>
            <a:off x="265500" y="1871663"/>
            <a:ext cx="5906700" cy="22428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Playfair Display"/>
                <a:ea typeface="Playfair Display"/>
                <a:cs typeface="Playfair Display"/>
                <a:sym typeface="Playfair Display"/>
              </a:defRPr>
            </a:lvl1pPr>
            <a:lvl2pPr marL="457200" marR="0" lvl="1"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2pPr>
            <a:lvl3pPr marL="914400" marR="0" lvl="2"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3pPr>
            <a:lvl4pPr marL="1371600" marR="0" lvl="3"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4pPr>
            <a:lvl5pPr marL="1828800" marR="0" lvl="4"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5pPr>
            <a:lvl6pPr marL="2286000" marR="0" lvl="5"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6pPr>
            <a:lvl7pPr marL="2743200" marR="0" lvl="6"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7pPr>
            <a:lvl8pPr marL="3200400" marR="0" lvl="7"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8pPr>
            <a:lvl9pPr marL="3657600" marR="0" lvl="8"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olor block left">
    <p:spTree>
      <p:nvGrpSpPr>
        <p:cNvPr id="1" name="Shape 44"/>
        <p:cNvGrpSpPr/>
        <p:nvPr/>
      </p:nvGrpSpPr>
      <p:grpSpPr>
        <a:xfrm>
          <a:off x="0" y="0"/>
          <a:ext cx="0" cy="0"/>
          <a:chOff x="0" y="0"/>
          <a:chExt cx="0" cy="0"/>
        </a:xfrm>
      </p:grpSpPr>
      <p:sp>
        <p:nvSpPr>
          <p:cNvPr id="45" name="Shape 45"/>
          <p:cNvSpPr/>
          <p:nvPr/>
        </p:nvSpPr>
        <p:spPr>
          <a:xfrm>
            <a:off x="76200" y="1217419"/>
            <a:ext cx="4472400" cy="2932800"/>
          </a:xfrm>
          <a:prstGeom prst="rect">
            <a:avLst/>
          </a:prstGeom>
          <a:solidFill>
            <a:schemeClr val="accent1"/>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46" name="Shape 46"/>
          <p:cNvSpPr txBox="1">
            <a:spLocks noGrp="1"/>
          </p:cNvSpPr>
          <p:nvPr>
            <p:ph type="title"/>
          </p:nvPr>
        </p:nvSpPr>
        <p:spPr>
          <a:xfrm>
            <a:off x="4896901" y="1217419"/>
            <a:ext cx="4045200" cy="15336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2"/>
              </a:buClr>
              <a:buSzPts val="1400"/>
              <a:buFont typeface="Raleway"/>
              <a:buNone/>
              <a:defRPr sz="3800" b="1" i="0" u="none" strike="noStrike" cap="none">
                <a:solidFill>
                  <a:schemeClr val="dk1"/>
                </a:solidFill>
                <a:latin typeface="Montserrat"/>
                <a:ea typeface="Montserrat"/>
                <a:cs typeface="Montserrat"/>
                <a:sym typeface="Montserrat"/>
              </a:defRPr>
            </a:lvl1pPr>
            <a:lvl2pPr lvl="1"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2pPr>
            <a:lvl3pPr lvl="2"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3pPr>
            <a:lvl4pPr lvl="3"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4pPr>
            <a:lvl5pPr lvl="4"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5pPr>
            <a:lvl6pPr lvl="5"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6pPr>
            <a:lvl7pPr lvl="6"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7pPr>
            <a:lvl8pPr lvl="7"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8pPr>
            <a:lvl9pPr lvl="8" indent="0" algn="ctr">
              <a:spcBef>
                <a:spcPts val="0"/>
              </a:spcBef>
              <a:buClr>
                <a:schemeClr val="dk2"/>
              </a:buClr>
              <a:buSzPts val="1400"/>
              <a:buFont typeface="Raleway"/>
              <a:buNone/>
              <a:defRPr sz="3800" b="1">
                <a:solidFill>
                  <a:schemeClr val="dk2"/>
                </a:solidFill>
                <a:latin typeface="Raleway"/>
                <a:ea typeface="Raleway"/>
                <a:cs typeface="Raleway"/>
                <a:sym typeface="Raleway"/>
              </a:defRPr>
            </a:lvl9pPr>
          </a:lstStyle>
          <a:p>
            <a:endParaRPr/>
          </a:p>
        </p:txBody>
      </p:sp>
      <p:sp>
        <p:nvSpPr>
          <p:cNvPr id="47" name="Shape 47"/>
          <p:cNvSpPr txBox="1">
            <a:spLocks noGrp="1"/>
          </p:cNvSpPr>
          <p:nvPr>
            <p:ph type="subTitle" idx="1"/>
          </p:nvPr>
        </p:nvSpPr>
        <p:spPr>
          <a:xfrm>
            <a:off x="4896901" y="2804720"/>
            <a:ext cx="4045200" cy="13455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Playfair Display"/>
                <a:ea typeface="Playfair Display"/>
                <a:cs typeface="Playfair Display"/>
                <a:sym typeface="Playfair Display"/>
              </a:defRPr>
            </a:lvl1pPr>
            <a:lvl2pPr marL="457200" marR="0" lvl="1"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2pPr>
            <a:lvl3pPr marL="914400" marR="0" lvl="2"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3pPr>
            <a:lvl4pPr marL="1371600" marR="0" lvl="3"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4pPr>
            <a:lvl5pPr marL="1828800" marR="0" lvl="4"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5pPr>
            <a:lvl6pPr marL="2286000" marR="0" lvl="5"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6pPr>
            <a:lvl7pPr marL="2743200" marR="0" lvl="6"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7pPr>
            <a:lvl8pPr marL="3200400" marR="0" lvl="7"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8pPr>
            <a:lvl9pPr marL="3657600" marR="0" lvl="8" indent="0" algn="ctr" rtl="0">
              <a:lnSpc>
                <a:spcPct val="100000"/>
              </a:lnSpc>
              <a:spcBef>
                <a:spcPts val="0"/>
              </a:spcBef>
              <a:spcAft>
                <a:spcPts val="0"/>
              </a:spcAft>
              <a:buClr>
                <a:schemeClr val="lt2"/>
              </a:buClr>
              <a:buSzPts val="1400"/>
              <a:buFont typeface="Source Sans Pro"/>
              <a:buNone/>
              <a:defRPr sz="2100" b="0" i="0" u="none" strike="noStrike" cap="none">
                <a:solidFill>
                  <a:schemeClr val="lt2"/>
                </a:solidFill>
                <a:latin typeface="Source Sans Pro"/>
                <a:ea typeface="Source Sans Pro"/>
                <a:cs typeface="Source Sans Pro"/>
                <a:sym typeface="Source Sans Pro"/>
              </a:defRPr>
            </a:lvl9pPr>
          </a:lstStyle>
          <a:p>
            <a:endParaRPr/>
          </a:p>
        </p:txBody>
      </p:sp>
      <p:sp>
        <p:nvSpPr>
          <p:cNvPr id="48" name="Shape 48"/>
          <p:cNvSpPr txBox="1">
            <a:spLocks noGrp="1"/>
          </p:cNvSpPr>
          <p:nvPr>
            <p:ph type="body" idx="2"/>
          </p:nvPr>
        </p:nvSpPr>
        <p:spPr>
          <a:xfrm>
            <a:off x="424650" y="1478756"/>
            <a:ext cx="3842700" cy="2485200"/>
          </a:xfrm>
          <a:prstGeom prst="rect">
            <a:avLst/>
          </a:prstGeom>
          <a:noFill/>
          <a:ln>
            <a:noFill/>
          </a:ln>
        </p:spPr>
        <p:txBody>
          <a:bodyPr wrap="square" lIns="91425" tIns="91425" rIns="91425" bIns="91425" anchor="ctr" anchorCtr="0"/>
          <a:lstStyle>
            <a:lvl1pPr marL="0" marR="0" lvl="0" indent="0" algn="l" rtl="0">
              <a:lnSpc>
                <a:spcPct val="115000"/>
              </a:lnSpc>
              <a:spcBef>
                <a:spcPts val="0"/>
              </a:spcBef>
              <a:spcAft>
                <a:spcPts val="1600"/>
              </a:spcAft>
              <a:buClr>
                <a:schemeClr val="lt1"/>
              </a:buClr>
              <a:buSzPts val="1400"/>
              <a:buFont typeface="Source Sans Pro"/>
              <a:buNone/>
              <a:defRPr sz="1800" b="0" i="0" u="none" strike="noStrike" cap="none">
                <a:solidFill>
                  <a:schemeClr val="lt1"/>
                </a:solidFill>
                <a:latin typeface="Playfair Display"/>
                <a:ea typeface="Playfair Display"/>
                <a:cs typeface="Playfair Display"/>
                <a:sym typeface="Playfair Display"/>
              </a:defRPr>
            </a:lvl1pPr>
            <a:lvl2pPr marL="457200" marR="0" lvl="1"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1"/>
              </a:buClr>
              <a:buSzPts val="1400"/>
              <a:buFont typeface="Source Sans Pro"/>
              <a:buNone/>
              <a:defRPr sz="1400" b="0" i="0" u="none" strike="noStrike" cap="none">
                <a:solidFill>
                  <a:schemeClr val="lt1"/>
                </a:solidFill>
                <a:latin typeface="Source Sans Pro"/>
                <a:ea typeface="Source Sans Pro"/>
                <a:cs typeface="Source Sans Pro"/>
                <a:sym typeface="Source Sans Pro"/>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6234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2"/>
              </a:buClr>
              <a:buSzPts val="1400"/>
              <a:buFont typeface="Raleway"/>
              <a:buNone/>
              <a:defRPr sz="3000" b="1" i="0" u="none" strike="noStrike" cap="none">
                <a:solidFill>
                  <a:schemeClr val="dk2"/>
                </a:solidFill>
                <a:latin typeface="Raleway"/>
                <a:ea typeface="Raleway"/>
                <a:cs typeface="Raleway"/>
                <a:sym typeface="Raleway"/>
              </a:defRPr>
            </a:lvl1pPr>
            <a:lvl2pPr lvl="1" indent="0">
              <a:spcBef>
                <a:spcPts val="0"/>
              </a:spcBef>
              <a:buClr>
                <a:schemeClr val="dk2"/>
              </a:buClr>
              <a:buSzPts val="1400"/>
              <a:buFont typeface="Raleway"/>
              <a:buNone/>
              <a:defRPr sz="3000" b="1">
                <a:solidFill>
                  <a:schemeClr val="dk2"/>
                </a:solidFill>
                <a:latin typeface="Raleway"/>
                <a:ea typeface="Raleway"/>
                <a:cs typeface="Raleway"/>
                <a:sym typeface="Raleway"/>
              </a:defRPr>
            </a:lvl2pPr>
            <a:lvl3pPr lvl="2" indent="0">
              <a:spcBef>
                <a:spcPts val="0"/>
              </a:spcBef>
              <a:buClr>
                <a:schemeClr val="dk2"/>
              </a:buClr>
              <a:buSzPts val="1400"/>
              <a:buFont typeface="Raleway"/>
              <a:buNone/>
              <a:defRPr sz="3000" b="1">
                <a:solidFill>
                  <a:schemeClr val="dk2"/>
                </a:solidFill>
                <a:latin typeface="Raleway"/>
                <a:ea typeface="Raleway"/>
                <a:cs typeface="Raleway"/>
                <a:sym typeface="Raleway"/>
              </a:defRPr>
            </a:lvl3pPr>
            <a:lvl4pPr lvl="3" indent="0">
              <a:spcBef>
                <a:spcPts val="0"/>
              </a:spcBef>
              <a:buClr>
                <a:schemeClr val="dk2"/>
              </a:buClr>
              <a:buSzPts val="1400"/>
              <a:buFont typeface="Raleway"/>
              <a:buNone/>
              <a:defRPr sz="3000" b="1">
                <a:solidFill>
                  <a:schemeClr val="dk2"/>
                </a:solidFill>
                <a:latin typeface="Raleway"/>
                <a:ea typeface="Raleway"/>
                <a:cs typeface="Raleway"/>
                <a:sym typeface="Raleway"/>
              </a:defRPr>
            </a:lvl4pPr>
            <a:lvl5pPr lvl="4" indent="0">
              <a:spcBef>
                <a:spcPts val="0"/>
              </a:spcBef>
              <a:buClr>
                <a:schemeClr val="dk2"/>
              </a:buClr>
              <a:buSzPts val="1400"/>
              <a:buFont typeface="Raleway"/>
              <a:buNone/>
              <a:defRPr sz="3000" b="1">
                <a:solidFill>
                  <a:schemeClr val="dk2"/>
                </a:solidFill>
                <a:latin typeface="Raleway"/>
                <a:ea typeface="Raleway"/>
                <a:cs typeface="Raleway"/>
                <a:sym typeface="Raleway"/>
              </a:defRPr>
            </a:lvl5pPr>
            <a:lvl6pPr lvl="5" indent="0">
              <a:spcBef>
                <a:spcPts val="0"/>
              </a:spcBef>
              <a:buClr>
                <a:schemeClr val="dk2"/>
              </a:buClr>
              <a:buSzPts val="1400"/>
              <a:buFont typeface="Raleway"/>
              <a:buNone/>
              <a:defRPr sz="3000" b="1">
                <a:solidFill>
                  <a:schemeClr val="dk2"/>
                </a:solidFill>
                <a:latin typeface="Raleway"/>
                <a:ea typeface="Raleway"/>
                <a:cs typeface="Raleway"/>
                <a:sym typeface="Raleway"/>
              </a:defRPr>
            </a:lvl6pPr>
            <a:lvl7pPr lvl="6" indent="0">
              <a:spcBef>
                <a:spcPts val="0"/>
              </a:spcBef>
              <a:buClr>
                <a:schemeClr val="dk2"/>
              </a:buClr>
              <a:buSzPts val="1400"/>
              <a:buFont typeface="Raleway"/>
              <a:buNone/>
              <a:defRPr sz="3000" b="1">
                <a:solidFill>
                  <a:schemeClr val="dk2"/>
                </a:solidFill>
                <a:latin typeface="Raleway"/>
                <a:ea typeface="Raleway"/>
                <a:cs typeface="Raleway"/>
                <a:sym typeface="Raleway"/>
              </a:defRPr>
            </a:lvl7pPr>
            <a:lvl8pPr lvl="7" indent="0">
              <a:spcBef>
                <a:spcPts val="0"/>
              </a:spcBef>
              <a:buClr>
                <a:schemeClr val="dk2"/>
              </a:buClr>
              <a:buSzPts val="1400"/>
              <a:buFont typeface="Raleway"/>
              <a:buNone/>
              <a:defRPr sz="3000" b="1">
                <a:solidFill>
                  <a:schemeClr val="dk2"/>
                </a:solidFill>
                <a:latin typeface="Raleway"/>
                <a:ea typeface="Raleway"/>
                <a:cs typeface="Raleway"/>
                <a:sym typeface="Raleway"/>
              </a:defRPr>
            </a:lvl8pPr>
            <a:lvl9pPr lvl="8" indent="0">
              <a:spcBef>
                <a:spcPts val="0"/>
              </a:spcBef>
              <a:buClr>
                <a:schemeClr val="dk2"/>
              </a:buClr>
              <a:buSzPts val="1400"/>
              <a:buFont typeface="Raleway"/>
              <a:buNone/>
              <a:defRPr sz="3000" b="1">
                <a:solidFill>
                  <a:schemeClr val="dk2"/>
                </a:solidFill>
                <a:latin typeface="Raleway"/>
                <a:ea typeface="Raleway"/>
                <a:cs typeface="Raleway"/>
                <a:sym typeface="Raleway"/>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1600"/>
              </a:spcAft>
              <a:buClr>
                <a:schemeClr val="lt2"/>
              </a:buClr>
              <a:buSzPts val="1400"/>
              <a:buFont typeface="Source Sans Pro"/>
              <a:buNone/>
              <a:defRPr sz="1800" b="0" i="0" u="none" strike="noStrike" cap="none">
                <a:solidFill>
                  <a:schemeClr val="lt2"/>
                </a:solidFill>
                <a:latin typeface="Source Sans Pro"/>
                <a:ea typeface="Source Sans Pro"/>
                <a:cs typeface="Source Sans Pro"/>
                <a:sym typeface="Source Sans Pro"/>
              </a:defRPr>
            </a:lvl1pPr>
            <a:lvl2pPr marL="457200" marR="0" lvl="1"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2pPr>
            <a:lvl3pPr marL="914400" marR="0" lvl="2"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3pPr>
            <a:lvl4pPr marL="1371600" marR="0" lvl="3"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4pPr>
            <a:lvl5pPr marL="1828800" marR="0" lvl="4"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5pPr>
            <a:lvl6pPr marL="2286000" marR="0" lvl="5"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6pPr>
            <a:lvl7pPr marL="2743200" marR="0" lvl="6"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7pPr>
            <a:lvl8pPr marL="3200400" marR="0" lvl="7"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8pPr>
            <a:lvl9pPr marL="3657600" marR="0" lvl="8" indent="0" algn="l" rtl="0">
              <a:lnSpc>
                <a:spcPct val="115000"/>
              </a:lnSpc>
              <a:spcBef>
                <a:spcPts val="0"/>
              </a:spcBef>
              <a:spcAft>
                <a:spcPts val="1600"/>
              </a:spcAft>
              <a:buClr>
                <a:schemeClr val="lt2"/>
              </a:buClr>
              <a:buSzPts val="1400"/>
              <a:buFont typeface="Source Sans Pro"/>
              <a:buNone/>
              <a:defRPr sz="1400" b="0" i="0" u="none" strike="noStrike" cap="none">
                <a:solidFill>
                  <a:schemeClr val="lt2"/>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hyperlink" Target="http://creativecommons.org/publicdomain/zero/1.0/" TargetMode="External"/><Relationship Id="rId5" Type="http://schemas.openxmlformats.org/officeDocument/2006/relationships/hyperlink" Target="https://pixabay.com/en/users/Unsplash-242387/" TargetMode="External"/><Relationship Id="rId4" Type="http://schemas.openxmlformats.org/officeDocument/2006/relationships/hyperlink" Target="https://pixabay.com/en/audience-crowd-event-cheer-945449/"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hyperlink" Target="http://creativecommons.org/publicdomain/zero/1.0/" TargetMode="External"/><Relationship Id="rId5" Type="http://schemas.openxmlformats.org/officeDocument/2006/relationships/hyperlink" Target="https://pixabay.com/en/users/tpsdave-12019/" TargetMode="External"/><Relationship Id="rId4" Type="http://schemas.openxmlformats.org/officeDocument/2006/relationships/hyperlink" Target="https://pixabay.com/en/hong-kong-city-urban-skyscrapers-1990268/"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17.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hyperlink" Target="http://creativecommons.org/publicdomain/zero/1.0/" TargetMode="External"/><Relationship Id="rId5" Type="http://schemas.openxmlformats.org/officeDocument/2006/relationships/hyperlink" Target="https://pixabay.com/en/users/Buecherwurm_65-777471/" TargetMode="External"/><Relationship Id="rId4" Type="http://schemas.openxmlformats.org/officeDocument/2006/relationships/hyperlink" Target="https://pixabay.com/en/articulated-male-meeting-together-818202/"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hyperlink" Target="http://creativecommons.org/licenses/by/2.0" TargetMode="External"/><Relationship Id="rId5" Type="http://schemas.openxmlformats.org/officeDocument/2006/relationships/hyperlink" Target="https://www.flickr.com/photos/wiertz/" TargetMode="External"/><Relationship Id="rId4" Type="http://schemas.openxmlformats.org/officeDocument/2006/relationships/hyperlink" Target="https://www.flickr.com/photos/wiertz/4604140980/in/photolist-81RqH3-9M2WW4-5UBxiC-92pJuG-skR8v2-5UBxGu-5UBy4y-5UxbWZ-95L4jj-8qj1X2-6schKa-5UBxtG-5UByG1-5UByp9-5UBxBf-5zchpi-hVDAVX-5UByaY-5UxboB-5UxbHx-5UxbKc-5uDf49-89jSd9-6a19kd-4CUJhU-5Uxb4k-zhTmw-9BJ51C-5UxcbT-9Kkiki-5UBxqy-5UBxvq-7fYJRZ-hKg6KW-5UBzhj-h14ui-2chtJk-sDGyZP-5UxbQk-fwMbux-4m87mx-7VnZJp-nXYA5V-avyDnG-9aSLT-5YdZRM-2BvzWu-8bZQS8-9sVpAU-boR9uK"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hyperlink" Target="http://creativecommons.org/publicdomain/zero/1.0/" TargetMode="External"/><Relationship Id="rId5" Type="http://schemas.openxmlformats.org/officeDocument/2006/relationships/hyperlink" Target="https://www.flickr.com/photos/comedynose/" TargetMode="External"/><Relationship Id="rId4" Type="http://schemas.openxmlformats.org/officeDocument/2006/relationships/hyperlink" Target="https://www.flickr.com/photos/comedynose/3638971241/"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https://www.flickr.com/photos/billward/2943259913/" TargetMode="External"/><Relationship Id="rId2" Type="http://schemas.openxmlformats.org/officeDocument/2006/relationships/notesSlide" Target="../notesSlides/notesSlide28.xml"/><Relationship Id="rId1" Type="http://schemas.openxmlformats.org/officeDocument/2006/relationships/slideLayout" Target="../slideLayouts/slideLayout19.xml"/><Relationship Id="rId6" Type="http://schemas.openxmlformats.org/officeDocument/2006/relationships/image" Target="../media/image30.jpeg"/><Relationship Id="rId5" Type="http://schemas.openxmlformats.org/officeDocument/2006/relationships/hyperlink" Target="http://creativecommons.org/licenses/by/2.0" TargetMode="External"/><Relationship Id="rId4" Type="http://schemas.openxmlformats.org/officeDocument/2006/relationships/hyperlink" Target="https://www.flickr.com/photos/billward/"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0.xml"/><Relationship Id="rId1" Type="http://schemas.openxmlformats.org/officeDocument/2006/relationships/slideLayout" Target="../slideLayouts/slideLayout19.xml"/><Relationship Id="rId6" Type="http://schemas.openxmlformats.org/officeDocument/2006/relationships/hyperlink" Target="http://creativecommons.org/publicdomain/zero/1.0/" TargetMode="External"/><Relationship Id="rId5" Type="http://schemas.openxmlformats.org/officeDocument/2006/relationships/hyperlink" Target="https://pixabay.com/en/users/qimono-1962238/" TargetMode="External"/><Relationship Id="rId4" Type="http://schemas.openxmlformats.org/officeDocument/2006/relationships/hyperlink" Target="https://pixabay.com/en/question-mark-pile-question-mark-1495858/"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ctrTitle"/>
          </p:nvPr>
        </p:nvSpPr>
        <p:spPr>
          <a:xfrm>
            <a:off x="485875" y="1359746"/>
            <a:ext cx="8183700" cy="1687800"/>
          </a:xfrm>
          <a:prstGeom prst="rect">
            <a:avLst/>
          </a:prstGeom>
        </p:spPr>
        <p:txBody>
          <a:bodyPr wrap="square" lIns="91425" tIns="91425" rIns="91425" bIns="91425" anchor="b" anchorCtr="0">
            <a:noAutofit/>
          </a:bodyPr>
          <a:lstStyle/>
          <a:p>
            <a:pPr marL="0" lvl="0" indent="0" rtl="0">
              <a:spcBef>
                <a:spcPts val="0"/>
              </a:spcBef>
              <a:buNone/>
            </a:pPr>
            <a:r>
              <a:rPr lang="en" dirty="0"/>
              <a:t>Outreach &amp; Programming</a:t>
            </a:r>
          </a:p>
        </p:txBody>
      </p:sp>
      <p:sp>
        <p:nvSpPr>
          <p:cNvPr id="97" name="Shape 97"/>
          <p:cNvSpPr txBox="1">
            <a:spLocks noGrp="1"/>
          </p:cNvSpPr>
          <p:nvPr>
            <p:ph type="subTitle" idx="1"/>
          </p:nvPr>
        </p:nvSpPr>
        <p:spPr>
          <a:xfrm>
            <a:off x="485875" y="3359791"/>
            <a:ext cx="8183700" cy="1276200"/>
          </a:xfrm>
          <a:prstGeom prst="rect">
            <a:avLst/>
          </a:prstGeom>
        </p:spPr>
        <p:txBody>
          <a:bodyPr wrap="square" lIns="91425" tIns="91425" rIns="91425" bIns="91425" anchor="t" anchorCtr="0">
            <a:noAutofit/>
          </a:bodyPr>
          <a:lstStyle/>
          <a:p>
            <a:pPr marL="0" lvl="0" indent="0">
              <a:spcBef>
                <a:spcPts val="0"/>
              </a:spcBef>
              <a:buNone/>
            </a:pPr>
            <a:r>
              <a:rPr lang="en" dirty="0"/>
              <a:t>Carla Myers</a:t>
            </a:r>
          </a:p>
          <a:p>
            <a:pPr marL="0" lvl="0" indent="0">
              <a:spcBef>
                <a:spcPts val="0"/>
              </a:spcBef>
              <a:buNone/>
            </a:pPr>
            <a:r>
              <a:rPr lang="en" dirty="0"/>
              <a:t>Guelph, ON</a:t>
            </a:r>
          </a:p>
          <a:p>
            <a:pPr marL="0" lvl="0" indent="0">
              <a:spcBef>
                <a:spcPts val="0"/>
              </a:spcBef>
              <a:buNone/>
            </a:pPr>
            <a:r>
              <a:rPr lang="en-US" dirty="0"/>
              <a:t>December</a:t>
            </a:r>
            <a:r>
              <a:rPr lang="en" dirty="0"/>
              <a:t> 14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Shape 133" descr="PacU_Logo_CMYK.png"/>
          <p:cNvPicPr preferRelativeResize="0"/>
          <p:nvPr/>
        </p:nvPicPr>
        <p:blipFill>
          <a:blip r:embed="rId3">
            <a:alphaModFix/>
          </a:blip>
          <a:stretch>
            <a:fillRect/>
          </a:stretch>
        </p:blipFill>
        <p:spPr>
          <a:xfrm>
            <a:off x="4399005" y="1198605"/>
            <a:ext cx="4140432" cy="2977457"/>
          </a:xfrm>
          <a:prstGeom prst="rect">
            <a:avLst/>
          </a:prstGeom>
          <a:noFill/>
          <a:ln>
            <a:noFill/>
          </a:ln>
        </p:spPr>
      </p:pic>
      <p:sp>
        <p:nvSpPr>
          <p:cNvPr id="3" name="Title 1"/>
          <p:cNvSpPr>
            <a:spLocks noGrp="1"/>
          </p:cNvSpPr>
          <p:nvPr>
            <p:ph type="title"/>
          </p:nvPr>
        </p:nvSpPr>
        <p:spPr>
          <a:xfrm>
            <a:off x="311700" y="445025"/>
            <a:ext cx="7374203" cy="623400"/>
          </a:xfrm>
        </p:spPr>
        <p:txBody>
          <a:bodyPr/>
          <a:lstStyle/>
          <a:p>
            <a:r>
              <a:rPr lang="en-US" dirty="0"/>
              <a:t>North Carolina State University</a:t>
            </a:r>
          </a:p>
        </p:txBody>
      </p:sp>
      <p:sp>
        <p:nvSpPr>
          <p:cNvPr id="4" name="Text Placeholder 2"/>
          <p:cNvSpPr>
            <a:spLocks noGrp="1"/>
          </p:cNvSpPr>
          <p:nvPr>
            <p:ph type="body" idx="1"/>
          </p:nvPr>
        </p:nvSpPr>
        <p:spPr>
          <a:xfrm>
            <a:off x="311700" y="1198605"/>
            <a:ext cx="4087305" cy="3370269"/>
          </a:xfrm>
        </p:spPr>
        <p:txBody>
          <a:bodyPr/>
          <a:lstStyle/>
          <a:p>
            <a:pPr>
              <a:buClr>
                <a:srgbClr val="000000"/>
              </a:buClr>
            </a:pPr>
            <a:r>
              <a:rPr lang="en-US" sz="2400" dirty="0">
                <a:solidFill>
                  <a:srgbClr val="000000"/>
                </a:solidFill>
              </a:rPr>
              <a:t>Forest Grove, Oregon</a:t>
            </a:r>
          </a:p>
          <a:p>
            <a:pPr>
              <a:buClr>
                <a:srgbClr val="000000"/>
              </a:buClr>
            </a:pPr>
            <a:r>
              <a:rPr lang="en-US" sz="2400" dirty="0">
                <a:solidFill>
                  <a:srgbClr val="000000"/>
                </a:solidFill>
              </a:rPr>
              <a:t>Approximate Enrollment: 3,500, 1,700 of which are undergraduates</a:t>
            </a:r>
          </a:p>
        </p:txBody>
      </p:sp>
      <p:sp>
        <p:nvSpPr>
          <p:cNvPr id="5" name="Rectangle 4"/>
          <p:cNvSpPr/>
          <p:nvPr/>
        </p:nvSpPr>
        <p:spPr>
          <a:xfrm>
            <a:off x="0" y="4534930"/>
            <a:ext cx="9144000" cy="60857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Outreach</a:t>
            </a:r>
          </a:p>
        </p:txBody>
      </p:sp>
      <p:sp>
        <p:nvSpPr>
          <p:cNvPr id="3" name="Text Placeholder 2"/>
          <p:cNvSpPr>
            <a:spLocks noGrp="1"/>
          </p:cNvSpPr>
          <p:nvPr>
            <p:ph type="body" idx="1"/>
          </p:nvPr>
        </p:nvSpPr>
        <p:spPr>
          <a:xfrm>
            <a:off x="311700" y="1152475"/>
            <a:ext cx="3852527" cy="3416400"/>
          </a:xfrm>
        </p:spPr>
        <p:txBody>
          <a:bodyPr/>
          <a:lstStyle/>
          <a:p>
            <a:r>
              <a:rPr lang="en-US" sz="1700" dirty="0">
                <a:solidFill>
                  <a:srgbClr val="000000"/>
                </a:solidFill>
              </a:rPr>
              <a:t>Editing and Publishing Minor</a:t>
            </a:r>
          </a:p>
          <a:p>
            <a:r>
              <a:rPr lang="en-US" sz="1700" dirty="0">
                <a:solidFill>
                  <a:srgbClr val="000000"/>
                </a:solidFill>
              </a:rPr>
              <a:t>Students take part in editing and publishing several undergraduate journals including </a:t>
            </a:r>
            <a:r>
              <a:rPr lang="en-US" sz="1700" i="1" dirty="0">
                <a:solidFill>
                  <a:srgbClr val="000000"/>
                </a:solidFill>
              </a:rPr>
              <a:t>PLUM: Pacific’s Literature by Undergraduates Magazine </a:t>
            </a:r>
            <a:r>
              <a:rPr lang="en-US" sz="1700" dirty="0">
                <a:solidFill>
                  <a:srgbClr val="000000"/>
                </a:solidFill>
              </a:rPr>
              <a:t>and </a:t>
            </a:r>
            <a:r>
              <a:rPr lang="en-US" sz="1700" i="1" dirty="0">
                <a:solidFill>
                  <a:srgbClr val="000000"/>
                </a:solidFill>
              </a:rPr>
              <a:t>Silk Road</a:t>
            </a:r>
            <a:r>
              <a:rPr lang="en-US" sz="1700" dirty="0">
                <a:solidFill>
                  <a:srgbClr val="000000"/>
                </a:solidFill>
              </a:rPr>
              <a:t>.</a:t>
            </a:r>
          </a:p>
          <a:p>
            <a:r>
              <a:rPr lang="en-US" sz="1700" dirty="0">
                <a:solidFill>
                  <a:srgbClr val="000000"/>
                </a:solidFill>
              </a:rPr>
              <a:t>Also and Introduction to Scholarly Journal Publishing course</a:t>
            </a:r>
          </a:p>
          <a:p>
            <a:r>
              <a:rPr lang="en-US" sz="1700" dirty="0">
                <a:solidFill>
                  <a:srgbClr val="000000"/>
                </a:solidFill>
              </a:rPr>
              <a:t>Other journals to get involved with as well</a:t>
            </a:r>
          </a:p>
          <a:p>
            <a:endParaRPr lang="en-US" dirty="0"/>
          </a:p>
        </p:txBody>
      </p:sp>
      <p:sp>
        <p:nvSpPr>
          <p:cNvPr id="5" name="Rectangle 4"/>
          <p:cNvSpPr/>
          <p:nvPr/>
        </p:nvSpPr>
        <p:spPr>
          <a:xfrm>
            <a:off x="8353168" y="0"/>
            <a:ext cx="790832" cy="5143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hape 139"/>
          <p:cNvPicPr preferRelativeResize="0"/>
          <p:nvPr/>
        </p:nvPicPr>
        <p:blipFill rotWithShape="1">
          <a:blip r:embed="rId3">
            <a:alphaModFix/>
          </a:blip>
          <a:srcRect/>
          <a:stretch/>
        </p:blipFill>
        <p:spPr>
          <a:xfrm>
            <a:off x="4572000" y="718675"/>
            <a:ext cx="3938700" cy="3850200"/>
          </a:xfrm>
          <a:prstGeom prst="rect">
            <a:avLst/>
          </a:prstGeom>
          <a:noFill/>
          <a:ln>
            <a:solidFill>
              <a:srgbClr val="000000"/>
            </a:solidFill>
          </a:ln>
        </p:spPr>
      </p:pic>
    </p:spTree>
    <p:extLst>
      <p:ext uri="{BB962C8B-B14F-4D97-AF65-F5344CB8AC3E}">
        <p14:creationId xmlns:p14="http://schemas.microsoft.com/office/powerpoint/2010/main" val="655450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Anyone Outreach: 30 Minute Workshops</a:t>
            </a:r>
          </a:p>
        </p:txBody>
      </p:sp>
      <p:pic>
        <p:nvPicPr>
          <p:cNvPr id="4" name="Shape 145"/>
          <p:cNvPicPr preferRelativeResize="0"/>
          <p:nvPr/>
        </p:nvPicPr>
        <p:blipFill rotWithShape="1">
          <a:blip r:embed="rId3">
            <a:alphaModFix/>
          </a:blip>
          <a:srcRect t="33089" r="18060" b="14815"/>
          <a:stretch/>
        </p:blipFill>
        <p:spPr>
          <a:xfrm>
            <a:off x="3361038" y="1068425"/>
            <a:ext cx="5631900" cy="2243186"/>
          </a:xfrm>
          <a:prstGeom prst="rect">
            <a:avLst/>
          </a:prstGeom>
          <a:noFill/>
          <a:ln>
            <a:noFill/>
          </a:ln>
        </p:spPr>
      </p:pic>
      <p:sp>
        <p:nvSpPr>
          <p:cNvPr id="5" name="Rectangle 4"/>
          <p:cNvSpPr/>
          <p:nvPr/>
        </p:nvSpPr>
        <p:spPr>
          <a:xfrm>
            <a:off x="0" y="4572000"/>
            <a:ext cx="9144000" cy="57149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311700" y="979480"/>
            <a:ext cx="6842862" cy="3416400"/>
          </a:xfrm>
        </p:spPr>
        <p:txBody>
          <a:bodyPr/>
          <a:lstStyle/>
          <a:p>
            <a:r>
              <a:rPr lang="en-US" dirty="0">
                <a:solidFill>
                  <a:srgbClr val="000000"/>
                </a:solidFill>
              </a:rPr>
              <a:t>A quick and easy</a:t>
            </a:r>
          </a:p>
          <a:p>
            <a:r>
              <a:rPr lang="en-US" dirty="0">
                <a:solidFill>
                  <a:srgbClr val="000000"/>
                </a:solidFill>
              </a:rPr>
              <a:t>LOW COST!</a:t>
            </a:r>
          </a:p>
          <a:p>
            <a:r>
              <a:rPr lang="en-US" dirty="0">
                <a:solidFill>
                  <a:srgbClr val="000000"/>
                </a:solidFill>
              </a:rPr>
              <a:t>High impact way to start</a:t>
            </a:r>
          </a:p>
          <a:p>
            <a:r>
              <a:rPr lang="en-US" dirty="0">
                <a:solidFill>
                  <a:srgbClr val="000000"/>
                </a:solidFill>
              </a:rPr>
              <a:t>Brown bag lunches</a:t>
            </a:r>
          </a:p>
          <a:p>
            <a:r>
              <a:rPr lang="en-US" dirty="0">
                <a:solidFill>
                  <a:srgbClr val="000000"/>
                </a:solidFill>
              </a:rPr>
              <a:t>Bribe attendees with</a:t>
            </a:r>
          </a:p>
          <a:p>
            <a:pPr marL="234950" indent="0">
              <a:buNone/>
            </a:pPr>
            <a:r>
              <a:rPr lang="en-US" dirty="0">
                <a:solidFill>
                  <a:srgbClr val="000000"/>
                </a:solidFill>
              </a:rPr>
              <a:t>baked goods</a:t>
            </a:r>
          </a:p>
          <a:p>
            <a:r>
              <a:rPr lang="en-US" dirty="0">
                <a:solidFill>
                  <a:srgbClr val="000000"/>
                </a:solidFill>
              </a:rPr>
              <a:t>Have a presentation</a:t>
            </a:r>
          </a:p>
          <a:p>
            <a:pPr marL="234950" indent="0">
              <a:buNone/>
            </a:pPr>
            <a:r>
              <a:rPr lang="en-US" dirty="0">
                <a:solidFill>
                  <a:srgbClr val="000000"/>
                </a:solidFill>
              </a:rPr>
              <a:t>planned, a series of questions for discussion, or just ask attendees to bring their questions and concerns.</a:t>
            </a:r>
          </a:p>
          <a:p>
            <a:r>
              <a:rPr lang="en-US" dirty="0">
                <a:solidFill>
                  <a:srgbClr val="000000"/>
                </a:solidFill>
              </a:rPr>
              <a:t>All you need is a little bit of your time and a room in the library.</a:t>
            </a:r>
          </a:p>
          <a:p>
            <a:pPr marL="0" indent="0">
              <a:buNone/>
            </a:pPr>
            <a:endParaRPr lang="en-US" dirty="0"/>
          </a:p>
        </p:txBody>
      </p:sp>
    </p:spTree>
    <p:extLst>
      <p:ext uri="{BB962C8B-B14F-4D97-AF65-F5344CB8AC3E}">
        <p14:creationId xmlns:p14="http://schemas.microsoft.com/office/powerpoint/2010/main" val="35577294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699" y="445025"/>
            <a:ext cx="6274451" cy="623400"/>
          </a:xfrm>
        </p:spPr>
        <p:txBody>
          <a:bodyPr/>
          <a:lstStyle/>
          <a:p>
            <a:r>
              <a:rPr lang="en-US" dirty="0"/>
              <a:t>Grand Valley State University</a:t>
            </a:r>
          </a:p>
        </p:txBody>
      </p:sp>
      <p:sp>
        <p:nvSpPr>
          <p:cNvPr id="3" name="Text Placeholder 2"/>
          <p:cNvSpPr>
            <a:spLocks noGrp="1"/>
          </p:cNvSpPr>
          <p:nvPr>
            <p:ph type="body" idx="1"/>
          </p:nvPr>
        </p:nvSpPr>
        <p:spPr>
          <a:xfrm>
            <a:off x="311700" y="1152475"/>
            <a:ext cx="3741316" cy="3416400"/>
          </a:xfrm>
        </p:spPr>
        <p:txBody>
          <a:bodyPr/>
          <a:lstStyle/>
          <a:p>
            <a:r>
              <a:rPr lang="en-US" dirty="0">
                <a:solidFill>
                  <a:srgbClr val="000000"/>
                </a:solidFill>
              </a:rPr>
              <a:t>Allendale, Michigan</a:t>
            </a:r>
          </a:p>
          <a:p>
            <a:r>
              <a:rPr lang="en-US" dirty="0">
                <a:solidFill>
                  <a:srgbClr val="000000"/>
                </a:solidFill>
              </a:rPr>
              <a:t>Approximate Enrollment: 25,000, 22,000 of which are undergraduates</a:t>
            </a:r>
          </a:p>
          <a:p>
            <a:endParaRPr lang="en-US" dirty="0"/>
          </a:p>
          <a:p>
            <a:endParaRPr lang="en-US" dirty="0"/>
          </a:p>
        </p:txBody>
      </p:sp>
      <p:sp>
        <p:nvSpPr>
          <p:cNvPr id="6" name="Rectangle 5"/>
          <p:cNvSpPr/>
          <p:nvPr/>
        </p:nvSpPr>
        <p:spPr>
          <a:xfrm>
            <a:off x="8353168" y="0"/>
            <a:ext cx="790832" cy="5143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3016" y="1152475"/>
            <a:ext cx="4503141" cy="2525255"/>
          </a:xfrm>
          <a:prstGeom prst="rect">
            <a:avLst/>
          </a:prstGeom>
        </p:spPr>
      </p:pic>
    </p:spTree>
    <p:extLst>
      <p:ext uri="{BB962C8B-B14F-4D97-AF65-F5344CB8AC3E}">
        <p14:creationId xmlns:p14="http://schemas.microsoft.com/office/powerpoint/2010/main" val="462072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Faculty Outreach: Journal Quality Indicators</a:t>
            </a:r>
          </a:p>
        </p:txBody>
      </p:sp>
      <p:sp>
        <p:nvSpPr>
          <p:cNvPr id="3" name="Text Placeholder 2"/>
          <p:cNvSpPr>
            <a:spLocks noGrp="1"/>
          </p:cNvSpPr>
          <p:nvPr>
            <p:ph type="body" idx="1"/>
          </p:nvPr>
        </p:nvSpPr>
        <p:spPr>
          <a:xfrm>
            <a:off x="311701" y="1152475"/>
            <a:ext cx="3939024" cy="3416400"/>
          </a:xfrm>
        </p:spPr>
        <p:txBody>
          <a:bodyPr/>
          <a:lstStyle/>
          <a:p>
            <a:r>
              <a:rPr lang="en-US" dirty="0">
                <a:solidFill>
                  <a:srgbClr val="000000"/>
                </a:solidFill>
              </a:rPr>
              <a:t>Providing information about OA publishing.</a:t>
            </a:r>
          </a:p>
          <a:p>
            <a:r>
              <a:rPr lang="en-US" dirty="0">
                <a:solidFill>
                  <a:srgbClr val="000000"/>
                </a:solidFill>
              </a:rPr>
              <a:t>GVSU isn’t endorsing or blacklisting a particular journal or journals, but offering information and support (through their liaison librarian program) in determining if a journal is appropriate to publish in.</a:t>
            </a:r>
          </a:p>
          <a:p>
            <a:endParaRPr lang="en-US" dirty="0"/>
          </a:p>
          <a:p>
            <a:endParaRPr lang="en-US" dirty="0"/>
          </a:p>
        </p:txBody>
      </p:sp>
      <p:sp>
        <p:nvSpPr>
          <p:cNvPr id="5" name="Rectangle 4"/>
          <p:cNvSpPr/>
          <p:nvPr/>
        </p:nvSpPr>
        <p:spPr>
          <a:xfrm>
            <a:off x="0" y="4572000"/>
            <a:ext cx="9144000" cy="57149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hape 156"/>
          <p:cNvPicPr preferRelativeResize="0"/>
          <p:nvPr/>
        </p:nvPicPr>
        <p:blipFill rotWithShape="1">
          <a:blip r:embed="rId3">
            <a:alphaModFix/>
          </a:blip>
          <a:srcRect/>
          <a:stretch/>
        </p:blipFill>
        <p:spPr>
          <a:xfrm>
            <a:off x="4462180" y="1164154"/>
            <a:ext cx="4470365" cy="3404721"/>
          </a:xfrm>
          <a:prstGeom prst="rect">
            <a:avLst/>
          </a:prstGeom>
          <a:noFill/>
          <a:ln>
            <a:solidFill>
              <a:srgbClr val="000000"/>
            </a:solidFill>
          </a:ln>
        </p:spPr>
      </p:pic>
    </p:spTree>
    <p:extLst>
      <p:ext uri="{BB962C8B-B14F-4D97-AF65-F5344CB8AC3E}">
        <p14:creationId xmlns:p14="http://schemas.microsoft.com/office/powerpoint/2010/main" val="39181330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 Educational Resource (OER) Publishing and Support</a:t>
            </a:r>
          </a:p>
        </p:txBody>
      </p:sp>
      <p:sp>
        <p:nvSpPr>
          <p:cNvPr id="3" name="Text Placeholder 2"/>
          <p:cNvSpPr>
            <a:spLocks noGrp="1"/>
          </p:cNvSpPr>
          <p:nvPr>
            <p:ph type="body" idx="1"/>
          </p:nvPr>
        </p:nvSpPr>
        <p:spPr>
          <a:xfrm>
            <a:off x="311700" y="1556951"/>
            <a:ext cx="4692786" cy="3011924"/>
          </a:xfrm>
        </p:spPr>
        <p:txBody>
          <a:bodyPr/>
          <a:lstStyle/>
          <a:p>
            <a:r>
              <a:rPr lang="en-US" dirty="0">
                <a:solidFill>
                  <a:srgbClr val="000000"/>
                </a:solidFill>
              </a:rPr>
              <a:t>Publish OER through the Institutional Repository</a:t>
            </a:r>
          </a:p>
          <a:p>
            <a:r>
              <a:rPr lang="en-US" dirty="0">
                <a:solidFill>
                  <a:srgbClr val="000000"/>
                </a:solidFill>
              </a:rPr>
              <a:t>provide a </a:t>
            </a:r>
            <a:r>
              <a:rPr lang="en-US" dirty="0" err="1">
                <a:solidFill>
                  <a:srgbClr val="000000"/>
                </a:solidFill>
              </a:rPr>
              <a:t>LibGuide</a:t>
            </a:r>
            <a:r>
              <a:rPr lang="en-US" dirty="0">
                <a:solidFill>
                  <a:srgbClr val="000000"/>
                </a:solidFill>
              </a:rPr>
              <a:t> specifically for finding open education resources. </a:t>
            </a:r>
          </a:p>
        </p:txBody>
      </p:sp>
      <p:pic>
        <p:nvPicPr>
          <p:cNvPr id="4" name="Shape 163"/>
          <p:cNvPicPr preferRelativeResize="0"/>
          <p:nvPr/>
        </p:nvPicPr>
        <p:blipFill rotWithShape="1">
          <a:blip r:embed="rId3">
            <a:alphaModFix/>
          </a:blip>
          <a:srcRect/>
          <a:stretch/>
        </p:blipFill>
        <p:spPr>
          <a:xfrm>
            <a:off x="4744993" y="1730824"/>
            <a:ext cx="3680390" cy="2838051"/>
          </a:xfrm>
          <a:prstGeom prst="rect">
            <a:avLst/>
          </a:prstGeom>
          <a:noFill/>
          <a:ln>
            <a:solidFill>
              <a:srgbClr val="000000"/>
            </a:solidFill>
          </a:ln>
        </p:spPr>
      </p:pic>
      <p:sp>
        <p:nvSpPr>
          <p:cNvPr id="6" name="Rectangle 5"/>
          <p:cNvSpPr/>
          <p:nvPr/>
        </p:nvSpPr>
        <p:spPr>
          <a:xfrm>
            <a:off x="8353168" y="0"/>
            <a:ext cx="790832" cy="5143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Shape 162"/>
          <p:cNvPicPr preferRelativeResize="0"/>
          <p:nvPr/>
        </p:nvPicPr>
        <p:blipFill rotWithShape="1">
          <a:blip r:embed="rId4">
            <a:alphaModFix/>
          </a:blip>
          <a:srcRect/>
          <a:stretch/>
        </p:blipFill>
        <p:spPr>
          <a:xfrm>
            <a:off x="4893275" y="1948249"/>
            <a:ext cx="4087753" cy="2982097"/>
          </a:xfrm>
          <a:prstGeom prst="rect">
            <a:avLst/>
          </a:prstGeom>
          <a:noFill/>
          <a:ln>
            <a:solidFill>
              <a:srgbClr val="000000"/>
            </a:solidFill>
          </a:ln>
        </p:spPr>
      </p:pic>
    </p:spTree>
    <p:extLst>
      <p:ext uri="{BB962C8B-B14F-4D97-AF65-F5344CB8AC3E}">
        <p14:creationId xmlns:p14="http://schemas.microsoft.com/office/powerpoint/2010/main" val="3224971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168" name="Shape 168" descr="UA-COLOUR.png"/>
          <p:cNvPicPr preferRelativeResize="0"/>
          <p:nvPr/>
        </p:nvPicPr>
        <p:blipFill>
          <a:blip r:embed="rId3">
            <a:alphaModFix/>
          </a:blip>
          <a:stretch>
            <a:fillRect/>
          </a:stretch>
        </p:blipFill>
        <p:spPr>
          <a:xfrm>
            <a:off x="3558745" y="2598268"/>
            <a:ext cx="5037436" cy="1541245"/>
          </a:xfrm>
          <a:prstGeom prst="rect">
            <a:avLst/>
          </a:prstGeom>
          <a:noFill/>
          <a:ln>
            <a:noFill/>
          </a:ln>
        </p:spPr>
      </p:pic>
      <p:sp>
        <p:nvSpPr>
          <p:cNvPr id="3" name="Text Placeholder 2"/>
          <p:cNvSpPr>
            <a:spLocks noGrp="1"/>
          </p:cNvSpPr>
          <p:nvPr>
            <p:ph type="body" idx="1"/>
          </p:nvPr>
        </p:nvSpPr>
        <p:spPr>
          <a:xfrm>
            <a:off x="311700" y="1152475"/>
            <a:ext cx="3741316" cy="3416400"/>
          </a:xfrm>
        </p:spPr>
        <p:txBody>
          <a:bodyPr/>
          <a:lstStyle/>
          <a:p>
            <a:r>
              <a:rPr lang="en-US" dirty="0">
                <a:solidFill>
                  <a:srgbClr val="000000"/>
                </a:solidFill>
              </a:rPr>
              <a:t>Edmonton, Alberta</a:t>
            </a:r>
          </a:p>
          <a:p>
            <a:r>
              <a:rPr lang="en-US" dirty="0">
                <a:solidFill>
                  <a:srgbClr val="000000"/>
                </a:solidFill>
              </a:rPr>
              <a:t>Approximate Enrollment: 38,000</a:t>
            </a:r>
            <a:endParaRPr lang="en-US" dirty="0"/>
          </a:p>
          <a:p>
            <a:endParaRPr lang="en-US" dirty="0"/>
          </a:p>
        </p:txBody>
      </p:sp>
      <p:sp>
        <p:nvSpPr>
          <p:cNvPr id="4" name="Title 1"/>
          <p:cNvSpPr>
            <a:spLocks noGrp="1"/>
          </p:cNvSpPr>
          <p:nvPr>
            <p:ph type="title"/>
          </p:nvPr>
        </p:nvSpPr>
        <p:spPr>
          <a:xfrm>
            <a:off x="311699" y="445025"/>
            <a:ext cx="6274451" cy="623400"/>
          </a:xfrm>
        </p:spPr>
        <p:txBody>
          <a:bodyPr/>
          <a:lstStyle/>
          <a:p>
            <a:r>
              <a:rPr lang="en-US" dirty="0"/>
              <a:t>University of Alberta</a:t>
            </a:r>
          </a:p>
        </p:txBody>
      </p:sp>
      <p:sp>
        <p:nvSpPr>
          <p:cNvPr id="5" name="Rectangle 4"/>
          <p:cNvSpPr/>
          <p:nvPr/>
        </p:nvSpPr>
        <p:spPr>
          <a:xfrm>
            <a:off x="0" y="4572000"/>
            <a:ext cx="9144000" cy="57149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3" name="Shape 173"/>
          <p:cNvPicPr preferRelativeResize="0"/>
          <p:nvPr/>
        </p:nvPicPr>
        <p:blipFill>
          <a:blip r:embed="rId3">
            <a:alphaModFix/>
          </a:blip>
          <a:stretch>
            <a:fillRect/>
          </a:stretch>
        </p:blipFill>
        <p:spPr>
          <a:xfrm>
            <a:off x="1333500" y="152400"/>
            <a:ext cx="6477000" cy="4838700"/>
          </a:xfrm>
          <a:prstGeom prst="rect">
            <a:avLst/>
          </a:prstGeom>
          <a:noFill/>
          <a:ln>
            <a:noFill/>
          </a:ln>
        </p:spPr>
      </p:pic>
      <p:sp>
        <p:nvSpPr>
          <p:cNvPr id="3" name="Rectangle 2"/>
          <p:cNvSpPr/>
          <p:nvPr/>
        </p:nvSpPr>
        <p:spPr>
          <a:xfrm>
            <a:off x="8353168" y="0"/>
            <a:ext cx="790832" cy="51435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Scholarly Society Outreach</a:t>
            </a:r>
            <a:endParaRPr lang="en-US" dirty="0"/>
          </a:p>
        </p:txBody>
      </p:sp>
      <p:sp>
        <p:nvSpPr>
          <p:cNvPr id="3" name="Text Placeholder 2"/>
          <p:cNvSpPr>
            <a:spLocks noGrp="1"/>
          </p:cNvSpPr>
          <p:nvPr>
            <p:ph type="body" idx="1"/>
          </p:nvPr>
        </p:nvSpPr>
        <p:spPr>
          <a:xfrm>
            <a:off x="359534" y="1210950"/>
            <a:ext cx="3679532" cy="3416400"/>
          </a:xfrm>
        </p:spPr>
        <p:txBody>
          <a:bodyPr/>
          <a:lstStyle/>
          <a:p>
            <a:pPr marL="0" indent="0">
              <a:buNone/>
            </a:pPr>
            <a:r>
              <a:rPr lang="en-US" dirty="0">
                <a:solidFill>
                  <a:srgbClr val="000000"/>
                </a:solidFill>
              </a:rPr>
              <a:t>University of Alberta makes use of current infrastructure to expand their outreach. By offering to host open access journals for scholarly societies in Canada, U of A is utilizing the current platform they have in place to open up research from behind paywalls.</a:t>
            </a:r>
          </a:p>
          <a:p>
            <a:pPr marL="0" indent="0">
              <a:buNone/>
            </a:pPr>
            <a:endParaRPr lang="en-US" dirty="0"/>
          </a:p>
        </p:txBody>
      </p:sp>
      <p:sp>
        <p:nvSpPr>
          <p:cNvPr id="5" name="Rectangle 4"/>
          <p:cNvSpPr/>
          <p:nvPr/>
        </p:nvSpPr>
        <p:spPr>
          <a:xfrm>
            <a:off x="0" y="4572000"/>
            <a:ext cx="9144000" cy="57149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hape 179"/>
          <p:cNvPicPr preferRelativeResize="0"/>
          <p:nvPr/>
        </p:nvPicPr>
        <p:blipFill rotWithShape="1">
          <a:blip r:embed="rId3">
            <a:alphaModFix/>
          </a:blip>
          <a:srcRect/>
          <a:stretch/>
        </p:blipFill>
        <p:spPr>
          <a:xfrm>
            <a:off x="4086900" y="1068425"/>
            <a:ext cx="4745400" cy="3818400"/>
          </a:xfrm>
          <a:prstGeom prst="rect">
            <a:avLst/>
          </a:prstGeom>
          <a:noFill/>
          <a:ln>
            <a:solidFill>
              <a:srgbClr val="000000"/>
            </a:solidFill>
          </a:ln>
        </p:spPr>
      </p:pic>
    </p:spTree>
    <p:extLst>
      <p:ext uri="{BB962C8B-B14F-4D97-AF65-F5344CB8AC3E}">
        <p14:creationId xmlns:p14="http://schemas.microsoft.com/office/powerpoint/2010/main" val="35473389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Shape 184" descr="LC6_rgb.gif"/>
          <p:cNvPicPr preferRelativeResize="0"/>
          <p:nvPr/>
        </p:nvPicPr>
        <p:blipFill>
          <a:blip r:embed="rId3">
            <a:alphaModFix/>
          </a:blip>
          <a:stretch>
            <a:fillRect/>
          </a:stretch>
        </p:blipFill>
        <p:spPr>
          <a:xfrm>
            <a:off x="5239265" y="1635211"/>
            <a:ext cx="2722363" cy="2776151"/>
          </a:xfrm>
          <a:prstGeom prst="rect">
            <a:avLst/>
          </a:prstGeom>
          <a:noFill/>
          <a:ln>
            <a:noFill/>
          </a:ln>
        </p:spPr>
      </p:pic>
      <p:sp>
        <p:nvSpPr>
          <p:cNvPr id="3" name="Title 1"/>
          <p:cNvSpPr>
            <a:spLocks noGrp="1"/>
          </p:cNvSpPr>
          <p:nvPr>
            <p:ph type="title"/>
          </p:nvPr>
        </p:nvSpPr>
        <p:spPr>
          <a:xfrm>
            <a:off x="311699" y="445025"/>
            <a:ext cx="6274451" cy="623400"/>
          </a:xfrm>
        </p:spPr>
        <p:txBody>
          <a:bodyPr/>
          <a:lstStyle/>
          <a:p>
            <a:r>
              <a:rPr lang="en-US" dirty="0"/>
              <a:t>Linfield College</a:t>
            </a:r>
          </a:p>
        </p:txBody>
      </p:sp>
      <p:sp>
        <p:nvSpPr>
          <p:cNvPr id="4" name="Text Placeholder 2"/>
          <p:cNvSpPr>
            <a:spLocks noGrp="1"/>
          </p:cNvSpPr>
          <p:nvPr>
            <p:ph type="body" idx="1"/>
          </p:nvPr>
        </p:nvSpPr>
        <p:spPr>
          <a:xfrm>
            <a:off x="311700" y="1152475"/>
            <a:ext cx="3741316" cy="3416400"/>
          </a:xfrm>
        </p:spPr>
        <p:txBody>
          <a:bodyPr/>
          <a:lstStyle/>
          <a:p>
            <a:r>
              <a:rPr lang="en-US" dirty="0">
                <a:solidFill>
                  <a:srgbClr val="000000"/>
                </a:solidFill>
              </a:rPr>
              <a:t>McMinnville, Oregon</a:t>
            </a:r>
          </a:p>
          <a:p>
            <a:r>
              <a:rPr lang="en-US" dirty="0">
                <a:solidFill>
                  <a:srgbClr val="000000"/>
                </a:solidFill>
              </a:rPr>
              <a:t>Approximate Enrollment: 2,500, 1,700 of which are undergraduates.</a:t>
            </a:r>
            <a:endParaRPr lang="en-US" dirty="0"/>
          </a:p>
          <a:p>
            <a:endParaRPr lang="en-US" dirty="0"/>
          </a:p>
        </p:txBody>
      </p:sp>
      <p:sp>
        <p:nvSpPr>
          <p:cNvPr id="5" name="Rectangle 4"/>
          <p:cNvSpPr/>
          <p:nvPr/>
        </p:nvSpPr>
        <p:spPr>
          <a:xfrm>
            <a:off x="8353168" y="0"/>
            <a:ext cx="790832" cy="5143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02" name="Shape 102" descr="audience-945449.jpg"/>
          <p:cNvPicPr preferRelativeResize="0"/>
          <p:nvPr/>
        </p:nvPicPr>
        <p:blipFill rotWithShape="1">
          <a:blip r:embed="rId3">
            <a:alphaModFix/>
          </a:blip>
          <a:srcRect l="3388" t="762" r="14772" b="1466"/>
          <a:stretch/>
        </p:blipFill>
        <p:spPr>
          <a:xfrm>
            <a:off x="0" y="-3"/>
            <a:ext cx="6457951" cy="5143503"/>
          </a:xfrm>
          <a:prstGeom prst="rect">
            <a:avLst/>
          </a:prstGeom>
          <a:noFill/>
          <a:ln>
            <a:noFill/>
          </a:ln>
        </p:spPr>
      </p:pic>
      <p:sp>
        <p:nvSpPr>
          <p:cNvPr id="3" name="Rectangle 2"/>
          <p:cNvSpPr/>
          <p:nvPr/>
        </p:nvSpPr>
        <p:spPr>
          <a:xfrm>
            <a:off x="1495168" y="4677488"/>
            <a:ext cx="5771852" cy="276999"/>
          </a:xfrm>
          <a:prstGeom prst="rect">
            <a:avLst/>
          </a:prstGeom>
        </p:spPr>
        <p:txBody>
          <a:bodyPr wrap="square">
            <a:spAutoFit/>
          </a:bodyPr>
          <a:lstStyle/>
          <a:p>
            <a:pPr algn="ctr"/>
            <a:r>
              <a:rPr lang="en-US" sz="1200" i="1" dirty="0">
                <a:solidFill>
                  <a:schemeClr val="accent5">
                    <a:lumMod val="60000"/>
                    <a:lumOff val="40000"/>
                  </a:schemeClr>
                </a:solidFill>
              </a:rPr>
              <a:t>“</a:t>
            </a:r>
            <a:r>
              <a:rPr lang="en-US" sz="1200" i="1" dirty="0">
                <a:hlinkClick r:id="rId4"/>
              </a:rPr>
              <a:t>Audience</a:t>
            </a:r>
            <a:r>
              <a:rPr lang="en-US" sz="1200" i="1" dirty="0">
                <a:solidFill>
                  <a:schemeClr val="accent5">
                    <a:lumMod val="60000"/>
                    <a:lumOff val="40000"/>
                  </a:schemeClr>
                </a:solidFill>
              </a:rPr>
              <a:t>”</a:t>
            </a:r>
            <a:r>
              <a:rPr lang="en-US" sz="1200" dirty="0"/>
              <a:t> </a:t>
            </a:r>
            <a:r>
              <a:rPr lang="en-US" sz="1200" dirty="0">
                <a:solidFill>
                  <a:schemeClr val="bg1"/>
                </a:solidFill>
              </a:rPr>
              <a:t>by</a:t>
            </a:r>
            <a:r>
              <a:rPr lang="en-US" sz="1200" dirty="0"/>
              <a:t> </a:t>
            </a:r>
            <a:r>
              <a:rPr lang="en-US" sz="1200" dirty="0">
                <a:hlinkClick r:id="rId5"/>
              </a:rPr>
              <a:t>Unsplash</a:t>
            </a:r>
            <a:r>
              <a:rPr lang="en-US" sz="1200" dirty="0"/>
              <a:t> </a:t>
            </a:r>
            <a:r>
              <a:rPr lang="en-US" sz="1200" dirty="0">
                <a:solidFill>
                  <a:schemeClr val="bg1"/>
                </a:solidFill>
              </a:rPr>
              <a:t>is in the Public Domain,</a:t>
            </a:r>
            <a:r>
              <a:rPr lang="en-US" sz="1200" dirty="0"/>
              <a:t> </a:t>
            </a:r>
            <a:r>
              <a:rPr lang="en-US" sz="1200" dirty="0">
                <a:hlinkClick r:id="rId6"/>
              </a:rPr>
              <a:t>CC0</a:t>
            </a:r>
            <a:endParaRPr lang="en-US" sz="1200" dirty="0"/>
          </a:p>
        </p:txBody>
      </p:sp>
      <p:sp>
        <p:nvSpPr>
          <p:cNvPr id="7" name="TextBox 6"/>
          <p:cNvSpPr txBox="1"/>
          <p:nvPr/>
        </p:nvSpPr>
        <p:spPr>
          <a:xfrm>
            <a:off x="6685005" y="538249"/>
            <a:ext cx="2286000" cy="2585323"/>
          </a:xfrm>
          <a:prstGeom prst="rect">
            <a:avLst/>
          </a:prstGeom>
          <a:noFill/>
        </p:spPr>
        <p:txBody>
          <a:bodyPr wrap="square" rtlCol="0">
            <a:spAutoFit/>
          </a:bodyPr>
          <a:lstStyle/>
          <a:p>
            <a:r>
              <a:rPr lang="en-US" sz="2700" b="1" dirty="0">
                <a:solidFill>
                  <a:schemeClr val="bg1"/>
                </a:solidFill>
                <a:latin typeface="Montserrat" panose="020B0604020202020204" charset="0"/>
              </a:rPr>
              <a:t>Getting Started:</a:t>
            </a:r>
          </a:p>
          <a:p>
            <a:r>
              <a:rPr lang="en-US" sz="2700" b="1" dirty="0">
                <a:solidFill>
                  <a:schemeClr val="bg1"/>
                </a:solidFill>
                <a:latin typeface="Montserrat" panose="020B0604020202020204" charset="0"/>
              </a:rPr>
              <a:t>Developing</a:t>
            </a:r>
          </a:p>
          <a:p>
            <a:r>
              <a:rPr lang="en-US" sz="2700" b="1" dirty="0">
                <a:solidFill>
                  <a:schemeClr val="bg1"/>
                </a:solidFill>
                <a:latin typeface="Montserrat" panose="020B0604020202020204" charset="0"/>
              </a:rPr>
              <a:t>an Outreach Program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846" y="210247"/>
            <a:ext cx="8520600" cy="623400"/>
          </a:xfrm>
        </p:spPr>
        <p:txBody>
          <a:bodyPr/>
          <a:lstStyle/>
          <a:p>
            <a:r>
              <a:rPr lang="en-US" dirty="0"/>
              <a:t>Community Outreach</a:t>
            </a:r>
          </a:p>
        </p:txBody>
      </p:sp>
      <p:sp>
        <p:nvSpPr>
          <p:cNvPr id="3" name="Text Placeholder 2"/>
          <p:cNvSpPr>
            <a:spLocks noGrp="1"/>
          </p:cNvSpPr>
          <p:nvPr>
            <p:ph type="body" idx="1"/>
          </p:nvPr>
        </p:nvSpPr>
        <p:spPr>
          <a:xfrm>
            <a:off x="212846" y="757421"/>
            <a:ext cx="3877240" cy="4100328"/>
          </a:xfrm>
        </p:spPr>
        <p:txBody>
          <a:bodyPr/>
          <a:lstStyle/>
          <a:p>
            <a:r>
              <a:rPr lang="en-US" sz="1400" dirty="0">
                <a:solidFill>
                  <a:srgbClr val="000000"/>
                </a:solidFill>
              </a:rPr>
              <a:t>The Linfield College Department of Theatre and Communication Arts, the </a:t>
            </a:r>
            <a:r>
              <a:rPr lang="en-US" sz="1400" dirty="0" err="1">
                <a:solidFill>
                  <a:srgbClr val="000000"/>
                </a:solidFill>
              </a:rPr>
              <a:t>Jereld</a:t>
            </a:r>
            <a:r>
              <a:rPr lang="en-US" sz="1400" dirty="0">
                <a:solidFill>
                  <a:srgbClr val="000000"/>
                </a:solidFill>
              </a:rPr>
              <a:t> R. Nicholson Library, the Linfield Center for the Northwest, the Pacific City Arts Association, and the Pacific City </a:t>
            </a:r>
            <a:r>
              <a:rPr lang="en-US" sz="1400" dirty="0" err="1">
                <a:solidFill>
                  <a:srgbClr val="000000"/>
                </a:solidFill>
              </a:rPr>
              <a:t>Dorymen's</a:t>
            </a:r>
            <a:r>
              <a:rPr lang="en-US" sz="1400" dirty="0">
                <a:solidFill>
                  <a:srgbClr val="000000"/>
                </a:solidFill>
              </a:rPr>
              <a:t> Association have joined forces to engage in this collaborative college and community venture.</a:t>
            </a:r>
          </a:p>
          <a:p>
            <a:r>
              <a:rPr lang="en-US" sz="1400" dirty="0">
                <a:solidFill>
                  <a:srgbClr val="000000"/>
                </a:solidFill>
              </a:rPr>
              <a:t>The project involves collecting oral histories from individuals associated with the Pacific City Dory Fleet. </a:t>
            </a:r>
          </a:p>
          <a:p>
            <a:r>
              <a:rPr lang="en-US" sz="1400" dirty="0">
                <a:solidFill>
                  <a:srgbClr val="000000"/>
                </a:solidFill>
              </a:rPr>
              <a:t>Original multimedia theatrical script and production, digital archives, scholarly papers and poster sessions, a traveling exhibit, and a visual art exhibit. </a:t>
            </a:r>
          </a:p>
        </p:txBody>
      </p:sp>
      <p:sp>
        <p:nvSpPr>
          <p:cNvPr id="5" name="Rectangle 4"/>
          <p:cNvSpPr/>
          <p:nvPr/>
        </p:nvSpPr>
        <p:spPr>
          <a:xfrm>
            <a:off x="0" y="4572000"/>
            <a:ext cx="9144000" cy="57149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hape 190"/>
          <p:cNvPicPr preferRelativeResize="0"/>
          <p:nvPr/>
        </p:nvPicPr>
        <p:blipFill rotWithShape="1">
          <a:blip r:embed="rId3">
            <a:alphaModFix/>
          </a:blip>
          <a:srcRect/>
          <a:stretch/>
        </p:blipFill>
        <p:spPr>
          <a:xfrm>
            <a:off x="4090086" y="833647"/>
            <a:ext cx="4844100" cy="3781500"/>
          </a:xfrm>
          <a:prstGeom prst="rect">
            <a:avLst/>
          </a:prstGeom>
          <a:noFill/>
          <a:ln>
            <a:solidFill>
              <a:srgbClr val="000000"/>
            </a:solidFill>
          </a:ln>
        </p:spPr>
      </p:pic>
    </p:spTree>
    <p:extLst>
      <p:ext uri="{BB962C8B-B14F-4D97-AF65-F5344CB8AC3E}">
        <p14:creationId xmlns:p14="http://schemas.microsoft.com/office/powerpoint/2010/main" val="2373047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pic>
        <p:nvPicPr>
          <p:cNvPr id="213" name="Shape 213" descr="Academic-RGB(PNG).png"/>
          <p:cNvPicPr preferRelativeResize="0"/>
          <p:nvPr/>
        </p:nvPicPr>
        <p:blipFill>
          <a:blip r:embed="rId3">
            <a:alphaModFix/>
          </a:blip>
          <a:stretch>
            <a:fillRect/>
          </a:stretch>
        </p:blipFill>
        <p:spPr>
          <a:xfrm>
            <a:off x="2409567" y="2571750"/>
            <a:ext cx="5531708" cy="1524927"/>
          </a:xfrm>
          <a:prstGeom prst="rect">
            <a:avLst/>
          </a:prstGeom>
          <a:noFill/>
          <a:ln>
            <a:noFill/>
          </a:ln>
        </p:spPr>
      </p:pic>
      <p:sp>
        <p:nvSpPr>
          <p:cNvPr id="3" name="Title 1"/>
          <p:cNvSpPr>
            <a:spLocks noGrp="1"/>
          </p:cNvSpPr>
          <p:nvPr>
            <p:ph type="title"/>
          </p:nvPr>
        </p:nvSpPr>
        <p:spPr>
          <a:xfrm>
            <a:off x="311699" y="445025"/>
            <a:ext cx="6274451" cy="623400"/>
          </a:xfrm>
        </p:spPr>
        <p:txBody>
          <a:bodyPr/>
          <a:lstStyle/>
          <a:p>
            <a:r>
              <a:rPr lang="en-US" dirty="0"/>
              <a:t>Furman</a:t>
            </a:r>
          </a:p>
        </p:txBody>
      </p:sp>
      <p:sp>
        <p:nvSpPr>
          <p:cNvPr id="5" name="Text Placeholder 2"/>
          <p:cNvSpPr>
            <a:spLocks noGrp="1"/>
          </p:cNvSpPr>
          <p:nvPr>
            <p:ph type="body" idx="1"/>
          </p:nvPr>
        </p:nvSpPr>
        <p:spPr>
          <a:xfrm>
            <a:off x="311700" y="1152475"/>
            <a:ext cx="3741316" cy="3416400"/>
          </a:xfrm>
        </p:spPr>
        <p:txBody>
          <a:bodyPr/>
          <a:lstStyle/>
          <a:p>
            <a:r>
              <a:rPr lang="en-US" dirty="0">
                <a:solidFill>
                  <a:srgbClr val="000000"/>
                </a:solidFill>
              </a:rPr>
              <a:t>Greenville, South Carolina</a:t>
            </a:r>
          </a:p>
          <a:p>
            <a:r>
              <a:rPr lang="en-US" dirty="0">
                <a:solidFill>
                  <a:srgbClr val="000000"/>
                </a:solidFill>
              </a:rPr>
              <a:t>Approximate Enrollment: 3,000, all of which are undergraduates.</a:t>
            </a:r>
            <a:endParaRPr lang="en-US" dirty="0"/>
          </a:p>
          <a:p>
            <a:endParaRPr lang="en-US" dirty="0"/>
          </a:p>
        </p:txBody>
      </p:sp>
      <p:sp>
        <p:nvSpPr>
          <p:cNvPr id="6" name="Rectangle 5"/>
          <p:cNvSpPr/>
          <p:nvPr/>
        </p:nvSpPr>
        <p:spPr>
          <a:xfrm>
            <a:off x="8353168" y="0"/>
            <a:ext cx="790832" cy="51435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126349" y="222604"/>
            <a:ext cx="8520600" cy="623400"/>
          </a:xfrm>
          <a:prstGeom prst="rect">
            <a:avLst/>
          </a:prstGeom>
        </p:spPr>
        <p:txBody>
          <a:bodyPr wrap="square" lIns="91425" tIns="91425" rIns="91425" bIns="91425" anchor="t" anchorCtr="0">
            <a:noAutofit/>
          </a:bodyPr>
          <a:lstStyle/>
          <a:p>
            <a:pPr marL="0" lvl="0" indent="0">
              <a:spcBef>
                <a:spcPts val="0"/>
              </a:spcBef>
              <a:buNone/>
            </a:pPr>
            <a:r>
              <a:rPr lang="en" dirty="0"/>
              <a:t>Outreach Everywhere!</a:t>
            </a:r>
          </a:p>
        </p:txBody>
      </p:sp>
      <p:sp>
        <p:nvSpPr>
          <p:cNvPr id="4" name="Rectangle 3"/>
          <p:cNvSpPr/>
          <p:nvPr/>
        </p:nvSpPr>
        <p:spPr>
          <a:xfrm>
            <a:off x="0" y="4572000"/>
            <a:ext cx="9144000" cy="57149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9" name="Shape 219"/>
          <p:cNvPicPr preferRelativeResize="0"/>
          <p:nvPr/>
        </p:nvPicPr>
        <p:blipFill rotWithShape="1">
          <a:blip r:embed="rId3">
            <a:alphaModFix/>
          </a:blip>
          <a:srcRect/>
          <a:stretch/>
        </p:blipFill>
        <p:spPr>
          <a:xfrm>
            <a:off x="1596000" y="1036627"/>
            <a:ext cx="5896800" cy="39504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237559" y="259674"/>
            <a:ext cx="8520600" cy="623400"/>
          </a:xfrm>
          <a:prstGeom prst="rect">
            <a:avLst/>
          </a:prstGeom>
        </p:spPr>
        <p:txBody>
          <a:bodyPr wrap="square" lIns="91425" tIns="91425" rIns="91425" bIns="91425" anchor="t" anchorCtr="0">
            <a:noAutofit/>
          </a:bodyPr>
          <a:lstStyle/>
          <a:p>
            <a:pPr marL="0" lvl="0" indent="0">
              <a:spcBef>
                <a:spcPts val="0"/>
              </a:spcBef>
              <a:buNone/>
            </a:pPr>
            <a:r>
              <a:rPr lang="en" dirty="0"/>
              <a:t>Professional Outreach</a:t>
            </a:r>
          </a:p>
        </p:txBody>
      </p:sp>
      <p:pic>
        <p:nvPicPr>
          <p:cNvPr id="225" name="Shape 225"/>
          <p:cNvPicPr preferRelativeResize="0"/>
          <p:nvPr/>
        </p:nvPicPr>
        <p:blipFill rotWithShape="1">
          <a:blip r:embed="rId3">
            <a:alphaModFix/>
          </a:blip>
          <a:srcRect/>
          <a:stretch/>
        </p:blipFill>
        <p:spPr>
          <a:xfrm>
            <a:off x="1162775" y="990600"/>
            <a:ext cx="6988800" cy="4060200"/>
          </a:xfrm>
          <a:prstGeom prst="rect">
            <a:avLst/>
          </a:prstGeom>
          <a:noFill/>
          <a:ln>
            <a:noFill/>
          </a:ln>
        </p:spPr>
      </p:pic>
      <p:sp>
        <p:nvSpPr>
          <p:cNvPr id="4" name="Rectangle 3"/>
          <p:cNvSpPr/>
          <p:nvPr/>
        </p:nvSpPr>
        <p:spPr>
          <a:xfrm>
            <a:off x="8353168" y="0"/>
            <a:ext cx="790832" cy="5143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pic>
        <p:nvPicPr>
          <p:cNvPr id="230" name="Shape 230" descr="UF-Horiz-OB-02.png"/>
          <p:cNvPicPr preferRelativeResize="0"/>
          <p:nvPr/>
        </p:nvPicPr>
        <p:blipFill>
          <a:blip r:embed="rId3">
            <a:alphaModFix/>
          </a:blip>
          <a:stretch>
            <a:fillRect/>
          </a:stretch>
        </p:blipFill>
        <p:spPr>
          <a:xfrm>
            <a:off x="3608174" y="2244578"/>
            <a:ext cx="5210428" cy="1746656"/>
          </a:xfrm>
          <a:prstGeom prst="rect">
            <a:avLst/>
          </a:prstGeom>
          <a:noFill/>
          <a:ln>
            <a:noFill/>
          </a:ln>
        </p:spPr>
      </p:pic>
      <p:sp>
        <p:nvSpPr>
          <p:cNvPr id="3" name="Text Placeholder 2"/>
          <p:cNvSpPr>
            <a:spLocks noGrp="1"/>
          </p:cNvSpPr>
          <p:nvPr>
            <p:ph type="body" idx="1"/>
          </p:nvPr>
        </p:nvSpPr>
        <p:spPr>
          <a:xfrm>
            <a:off x="311700" y="1152475"/>
            <a:ext cx="3741316" cy="3416400"/>
          </a:xfrm>
        </p:spPr>
        <p:txBody>
          <a:bodyPr/>
          <a:lstStyle/>
          <a:p>
            <a:r>
              <a:rPr lang="en-US" dirty="0">
                <a:solidFill>
                  <a:srgbClr val="000000"/>
                </a:solidFill>
              </a:rPr>
              <a:t>McMinnville, Oregon</a:t>
            </a:r>
          </a:p>
          <a:p>
            <a:r>
              <a:rPr lang="en-US" dirty="0">
                <a:solidFill>
                  <a:srgbClr val="000000"/>
                </a:solidFill>
              </a:rPr>
              <a:t>Approximate Enrollment: 50,000, 35,000 of which are undergraduates.</a:t>
            </a:r>
            <a:endParaRPr lang="en-US" dirty="0"/>
          </a:p>
          <a:p>
            <a:endParaRPr lang="en-US" dirty="0"/>
          </a:p>
        </p:txBody>
      </p:sp>
      <p:sp>
        <p:nvSpPr>
          <p:cNvPr id="4" name="Title 1"/>
          <p:cNvSpPr>
            <a:spLocks noGrp="1"/>
          </p:cNvSpPr>
          <p:nvPr>
            <p:ph type="title"/>
          </p:nvPr>
        </p:nvSpPr>
        <p:spPr>
          <a:xfrm>
            <a:off x="311699" y="445025"/>
            <a:ext cx="6274451" cy="623400"/>
          </a:xfrm>
        </p:spPr>
        <p:txBody>
          <a:bodyPr/>
          <a:lstStyle/>
          <a:p>
            <a:r>
              <a:rPr lang="en-US" dirty="0"/>
              <a:t>Furman</a:t>
            </a:r>
          </a:p>
        </p:txBody>
      </p:sp>
      <p:sp>
        <p:nvSpPr>
          <p:cNvPr id="5" name="Rectangle 4"/>
          <p:cNvSpPr/>
          <p:nvPr/>
        </p:nvSpPr>
        <p:spPr>
          <a:xfrm>
            <a:off x="0" y="4572000"/>
            <a:ext cx="9144000" cy="57149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89279" y="197890"/>
            <a:ext cx="8520600" cy="623400"/>
          </a:xfrm>
          <a:prstGeom prst="rect">
            <a:avLst/>
          </a:prstGeom>
        </p:spPr>
        <p:txBody>
          <a:bodyPr wrap="square" lIns="91425" tIns="91425" rIns="91425" bIns="91425" anchor="t" anchorCtr="0">
            <a:noAutofit/>
          </a:bodyPr>
          <a:lstStyle/>
          <a:p>
            <a:pPr marL="0" lvl="0" indent="0">
              <a:spcBef>
                <a:spcPts val="0"/>
              </a:spcBef>
              <a:buNone/>
            </a:pPr>
            <a:r>
              <a:rPr lang="en" dirty="0"/>
              <a:t>Awesome Outreach</a:t>
            </a:r>
          </a:p>
        </p:txBody>
      </p:sp>
      <p:pic>
        <p:nvPicPr>
          <p:cNvPr id="236" name="Shape 236"/>
          <p:cNvPicPr preferRelativeResize="0"/>
          <p:nvPr/>
        </p:nvPicPr>
        <p:blipFill rotWithShape="1">
          <a:blip r:embed="rId3">
            <a:alphaModFix/>
          </a:blip>
          <a:srcRect/>
          <a:stretch/>
        </p:blipFill>
        <p:spPr>
          <a:xfrm>
            <a:off x="1449743" y="969571"/>
            <a:ext cx="6679500" cy="3967800"/>
          </a:xfrm>
          <a:prstGeom prst="rect">
            <a:avLst/>
          </a:prstGeom>
          <a:noFill/>
          <a:ln>
            <a:solidFill>
              <a:srgbClr val="000000"/>
            </a:solidFill>
          </a:ln>
        </p:spPr>
      </p:pic>
      <p:sp>
        <p:nvSpPr>
          <p:cNvPr id="4" name="Rectangle 3"/>
          <p:cNvSpPr/>
          <p:nvPr/>
        </p:nvSpPr>
        <p:spPr>
          <a:xfrm>
            <a:off x="8353168" y="0"/>
            <a:ext cx="790832" cy="51435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a:spLocks noGrp="1"/>
          </p:cNvSpPr>
          <p:nvPr>
            <p:ph type="title"/>
          </p:nvPr>
        </p:nvSpPr>
        <p:spPr>
          <a:xfrm>
            <a:off x="175776" y="284387"/>
            <a:ext cx="8520600" cy="623400"/>
          </a:xfrm>
          <a:prstGeom prst="rect">
            <a:avLst/>
          </a:prstGeom>
        </p:spPr>
        <p:txBody>
          <a:bodyPr wrap="square" lIns="91425" tIns="91425" rIns="91425" bIns="91425" anchor="t" anchorCtr="0">
            <a:noAutofit/>
          </a:bodyPr>
          <a:lstStyle/>
          <a:p>
            <a:pPr marL="0" lvl="0" indent="0">
              <a:spcBef>
                <a:spcPts val="0"/>
              </a:spcBef>
              <a:buNone/>
            </a:pPr>
            <a:r>
              <a:rPr lang="en" dirty="0"/>
              <a:t>Graduate Student Outreach</a:t>
            </a:r>
          </a:p>
        </p:txBody>
      </p:sp>
      <p:sp>
        <p:nvSpPr>
          <p:cNvPr id="4" name="Rectangle 3"/>
          <p:cNvSpPr/>
          <p:nvPr/>
        </p:nvSpPr>
        <p:spPr>
          <a:xfrm>
            <a:off x="0" y="4572000"/>
            <a:ext cx="9144000" cy="57149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2" name="Shape 242"/>
          <p:cNvPicPr preferRelativeResize="0"/>
          <p:nvPr/>
        </p:nvPicPr>
        <p:blipFill rotWithShape="1">
          <a:blip r:embed="rId3">
            <a:alphaModFix/>
          </a:blip>
          <a:srcRect/>
          <a:stretch/>
        </p:blipFill>
        <p:spPr>
          <a:xfrm>
            <a:off x="1866501" y="1066800"/>
            <a:ext cx="5697900" cy="40035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6477025" y="2723092"/>
            <a:ext cx="2628300" cy="690000"/>
          </a:xfrm>
          <a:prstGeom prst="rect">
            <a:avLst/>
          </a:prstGeom>
        </p:spPr>
        <p:txBody>
          <a:bodyPr wrap="square" lIns="91425" tIns="91425" rIns="91425" bIns="91425" anchor="b" anchorCtr="0">
            <a:noAutofit/>
          </a:bodyPr>
          <a:lstStyle/>
          <a:p>
            <a:pPr marL="0" lvl="0" indent="0">
              <a:spcBef>
                <a:spcPts val="0"/>
              </a:spcBef>
              <a:buNone/>
            </a:pPr>
            <a:br>
              <a:rPr lang="en" sz="2400" dirty="0">
                <a:solidFill>
                  <a:srgbClr val="FFFFFF"/>
                </a:solidFill>
              </a:rPr>
            </a:br>
            <a:br>
              <a:rPr lang="en" sz="2400" dirty="0">
                <a:solidFill>
                  <a:srgbClr val="FFFFFF"/>
                </a:solidFill>
              </a:rPr>
            </a:br>
            <a:r>
              <a:rPr lang="en" sz="2400" dirty="0">
                <a:solidFill>
                  <a:srgbClr val="FFFFFF"/>
                </a:solidFill>
              </a:rPr>
              <a:t>Building the Infrastructure for a Successful Program</a:t>
            </a:r>
          </a:p>
        </p:txBody>
      </p:sp>
      <p:pic>
        <p:nvPicPr>
          <p:cNvPr id="258" name="Shape 258" descr="hong-kong-1990268.jpg"/>
          <p:cNvPicPr preferRelativeResize="0"/>
          <p:nvPr/>
        </p:nvPicPr>
        <p:blipFill rotWithShape="1">
          <a:blip r:embed="rId3">
            <a:alphaModFix/>
          </a:blip>
          <a:srcRect t="29" b="1234"/>
          <a:stretch/>
        </p:blipFill>
        <p:spPr>
          <a:xfrm>
            <a:off x="0" y="0"/>
            <a:ext cx="6477025" cy="5143500"/>
          </a:xfrm>
          <a:prstGeom prst="rect">
            <a:avLst/>
          </a:prstGeom>
          <a:noFill/>
          <a:ln>
            <a:noFill/>
          </a:ln>
        </p:spPr>
      </p:pic>
      <p:sp>
        <p:nvSpPr>
          <p:cNvPr id="2" name="Rectangle 1"/>
          <p:cNvSpPr/>
          <p:nvPr/>
        </p:nvSpPr>
        <p:spPr>
          <a:xfrm>
            <a:off x="6477025" y="4124407"/>
            <a:ext cx="2628300" cy="523220"/>
          </a:xfrm>
          <a:prstGeom prst="rect">
            <a:avLst/>
          </a:prstGeom>
        </p:spPr>
        <p:txBody>
          <a:bodyPr wrap="square">
            <a:spAutoFit/>
          </a:bodyPr>
          <a:lstStyle/>
          <a:p>
            <a:pPr algn="ctr"/>
            <a:r>
              <a:rPr lang="en-US" dirty="0">
                <a:solidFill>
                  <a:schemeClr val="accent1"/>
                </a:solidFill>
              </a:rPr>
              <a:t>"</a:t>
            </a:r>
            <a:r>
              <a:rPr lang="en-US" dirty="0">
                <a:solidFill>
                  <a:schemeClr val="bg1"/>
                </a:solidFill>
                <a:hlinkClick r:id="rId4"/>
              </a:rPr>
              <a:t>Hong Kong</a:t>
            </a:r>
            <a:r>
              <a:rPr lang="en-US" dirty="0">
                <a:solidFill>
                  <a:schemeClr val="accent1"/>
                </a:solidFill>
              </a:rPr>
              <a:t>"</a:t>
            </a:r>
            <a:r>
              <a:rPr lang="en-US" dirty="0">
                <a:solidFill>
                  <a:schemeClr val="bg1"/>
                </a:solidFill>
              </a:rPr>
              <a:t> by </a:t>
            </a:r>
            <a:r>
              <a:rPr lang="en-US" dirty="0">
                <a:solidFill>
                  <a:schemeClr val="bg1"/>
                </a:solidFill>
                <a:hlinkClick r:id="rId5"/>
              </a:rPr>
              <a:t>tpsdave</a:t>
            </a:r>
            <a:r>
              <a:rPr lang="en-US" dirty="0">
                <a:solidFill>
                  <a:schemeClr val="bg1"/>
                </a:solidFill>
              </a:rPr>
              <a:t> is in the Public Domain, </a:t>
            </a:r>
            <a:r>
              <a:rPr lang="en-US" dirty="0">
                <a:solidFill>
                  <a:schemeClr val="bg1"/>
                </a:solidFill>
                <a:hlinkClick r:id="rId6"/>
              </a:rPr>
              <a:t>CC0</a:t>
            </a:r>
            <a:endParaRPr lang="en-US" dirty="0">
              <a:solidFill>
                <a:schemeClr val="bg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311700" y="445025"/>
            <a:ext cx="8520600" cy="623400"/>
          </a:xfrm>
          <a:prstGeom prst="rect">
            <a:avLst/>
          </a:prstGeom>
        </p:spPr>
        <p:txBody>
          <a:bodyPr wrap="square" lIns="91425" tIns="91425" rIns="91425" bIns="91425" anchor="t" anchorCtr="0">
            <a:noAutofit/>
          </a:bodyPr>
          <a:lstStyle/>
          <a:p>
            <a:pPr marL="0" lvl="0" indent="0">
              <a:spcBef>
                <a:spcPts val="0"/>
              </a:spcBef>
              <a:buNone/>
            </a:pPr>
            <a:r>
              <a:rPr lang="en"/>
              <a:t>Programs don’t grow on trees</a:t>
            </a:r>
          </a:p>
        </p:txBody>
      </p:sp>
      <p:sp>
        <p:nvSpPr>
          <p:cNvPr id="265" name="Shape 265"/>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0" lvl="0" indent="0" rtl="0">
              <a:spcBef>
                <a:spcPts val="0"/>
              </a:spcBef>
              <a:buNone/>
            </a:pPr>
            <a:r>
              <a:rPr lang="en" dirty="0">
                <a:solidFill>
                  <a:srgbClr val="000000"/>
                </a:solidFill>
              </a:rPr>
              <a:t>They require</a:t>
            </a:r>
          </a:p>
          <a:p>
            <a:r>
              <a:rPr lang="en" dirty="0">
                <a:solidFill>
                  <a:srgbClr val="000000"/>
                </a:solidFill>
              </a:rPr>
              <a:t>Money</a:t>
            </a:r>
          </a:p>
          <a:p>
            <a:r>
              <a:rPr lang="en" dirty="0">
                <a:solidFill>
                  <a:srgbClr val="000000"/>
                </a:solidFill>
              </a:rPr>
              <a:t>Time</a:t>
            </a:r>
          </a:p>
          <a:p>
            <a:r>
              <a:rPr lang="en" dirty="0">
                <a:solidFill>
                  <a:srgbClr val="000000"/>
                </a:solidFill>
              </a:rPr>
              <a:t>Space</a:t>
            </a:r>
          </a:p>
          <a:p>
            <a:r>
              <a:rPr lang="en" dirty="0">
                <a:solidFill>
                  <a:srgbClr val="000000"/>
                </a:solidFill>
              </a:rPr>
              <a:t>Planning</a:t>
            </a:r>
          </a:p>
          <a:p>
            <a:r>
              <a:rPr lang="en" dirty="0">
                <a:solidFill>
                  <a:srgbClr val="000000"/>
                </a:solidFill>
              </a:rPr>
              <a:t>Followup</a:t>
            </a:r>
          </a:p>
          <a:p>
            <a:pPr marL="0" lvl="0" indent="0" rtl="0">
              <a:spcBef>
                <a:spcPts val="0"/>
              </a:spcBef>
              <a:buNone/>
            </a:pPr>
            <a:endParaRPr lang="en" dirty="0">
              <a:solidFill>
                <a:srgbClr val="000000"/>
              </a:solidFill>
            </a:endParaRPr>
          </a:p>
          <a:p>
            <a:pPr marL="0" lvl="0" indent="0" rtl="0">
              <a:spcBef>
                <a:spcPts val="0"/>
              </a:spcBef>
              <a:buNone/>
            </a:pPr>
            <a:r>
              <a:rPr lang="en" dirty="0">
                <a:solidFill>
                  <a:srgbClr val="000000"/>
                </a:solidFill>
              </a:rPr>
              <a:t>Look into grant opportunities available at your institution</a:t>
            </a:r>
          </a:p>
          <a:p>
            <a:r>
              <a:rPr lang="en" dirty="0">
                <a:solidFill>
                  <a:srgbClr val="000000"/>
                </a:solidFill>
              </a:rPr>
              <a:t>Faculty development grants</a:t>
            </a:r>
          </a:p>
          <a:p>
            <a:r>
              <a:rPr lang="en" dirty="0">
                <a:solidFill>
                  <a:srgbClr val="000000"/>
                </a:solidFill>
              </a:rPr>
              <a:t>Student development grants</a:t>
            </a:r>
          </a:p>
        </p:txBody>
      </p:sp>
      <p:sp>
        <p:nvSpPr>
          <p:cNvPr id="4" name="Rectangle 3"/>
          <p:cNvSpPr/>
          <p:nvPr/>
        </p:nvSpPr>
        <p:spPr>
          <a:xfrm>
            <a:off x="8353168" y="0"/>
            <a:ext cx="790832" cy="5143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Are a Community!</a:t>
            </a:r>
          </a:p>
        </p:txBody>
      </p:sp>
      <p:sp>
        <p:nvSpPr>
          <p:cNvPr id="3" name="Text Placeholder 2"/>
          <p:cNvSpPr>
            <a:spLocks noGrp="1"/>
          </p:cNvSpPr>
          <p:nvPr>
            <p:ph type="body" idx="1"/>
          </p:nvPr>
        </p:nvSpPr>
        <p:spPr/>
        <p:txBody>
          <a:bodyPr/>
          <a:lstStyle/>
          <a:p>
            <a:r>
              <a:rPr lang="en-US" dirty="0">
                <a:solidFill>
                  <a:srgbClr val="000000"/>
                </a:solidFill>
              </a:rPr>
              <a:t>Talk to colleagues</a:t>
            </a:r>
          </a:p>
          <a:p>
            <a:r>
              <a:rPr lang="en-US" dirty="0">
                <a:solidFill>
                  <a:srgbClr val="000000"/>
                </a:solidFill>
              </a:rPr>
              <a:t>Talk to us!</a:t>
            </a:r>
          </a:p>
          <a:p>
            <a:r>
              <a:rPr lang="en-US" dirty="0">
                <a:solidFill>
                  <a:srgbClr val="000000"/>
                </a:solidFill>
              </a:rPr>
              <a:t>Chat with neighbors and presenters at conferences</a:t>
            </a:r>
          </a:p>
          <a:p>
            <a:r>
              <a:rPr lang="en-US" dirty="0">
                <a:solidFill>
                  <a:srgbClr val="000000"/>
                </a:solidFill>
              </a:rPr>
              <a:t>Search the web and reach out to those institutions doing interesting things</a:t>
            </a:r>
          </a:p>
        </p:txBody>
      </p:sp>
      <p:sp>
        <p:nvSpPr>
          <p:cNvPr id="4" name="Rectangle 3"/>
          <p:cNvSpPr/>
          <p:nvPr/>
        </p:nvSpPr>
        <p:spPr>
          <a:xfrm>
            <a:off x="0" y="4572000"/>
            <a:ext cx="9144000" cy="571499"/>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3080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3"/>
                </a:solidFill>
              </a:rPr>
              <a:t>Questions to Ask</a:t>
            </a:r>
          </a:p>
        </p:txBody>
      </p:sp>
      <p:sp>
        <p:nvSpPr>
          <p:cNvPr id="3" name="Text Placeholder 2"/>
          <p:cNvSpPr>
            <a:spLocks noGrp="1"/>
          </p:cNvSpPr>
          <p:nvPr>
            <p:ph type="body" idx="1"/>
          </p:nvPr>
        </p:nvSpPr>
        <p:spPr>
          <a:xfrm>
            <a:off x="311700" y="1152474"/>
            <a:ext cx="7893186" cy="3753157"/>
          </a:xfrm>
        </p:spPr>
        <p:txBody>
          <a:bodyPr/>
          <a:lstStyle/>
          <a:p>
            <a:pPr>
              <a:spcAft>
                <a:spcPts val="0"/>
              </a:spcAft>
              <a:buSzPct val="100000"/>
              <a:buNone/>
            </a:pPr>
            <a:r>
              <a:rPr lang="en-US" sz="1700" dirty="0">
                <a:solidFill>
                  <a:srgbClr val="000000"/>
                </a:solidFill>
              </a:rPr>
              <a:t>1.  Who is your audience?</a:t>
            </a:r>
          </a:p>
          <a:p>
            <a:pPr marL="568325" indent="-234950">
              <a:spcAft>
                <a:spcPts val="0"/>
              </a:spcAft>
              <a:buClr>
                <a:schemeClr val="accent3"/>
              </a:buClr>
            </a:pPr>
            <a:r>
              <a:rPr lang="en-US" sz="1700" dirty="0">
                <a:solidFill>
                  <a:srgbClr val="000000"/>
                </a:solidFill>
              </a:rPr>
              <a:t>Campus community-Faculty, students, staff, university administration, alumni</a:t>
            </a:r>
          </a:p>
          <a:p>
            <a:pPr marL="568325" indent="-234950">
              <a:spcAft>
                <a:spcPts val="0"/>
              </a:spcAft>
              <a:buClr>
                <a:schemeClr val="accent3"/>
              </a:buClr>
            </a:pPr>
            <a:r>
              <a:rPr lang="en-US" sz="1700" dirty="0">
                <a:solidFill>
                  <a:srgbClr val="000000"/>
                </a:solidFill>
              </a:rPr>
              <a:t>Community community-who lives nearby?</a:t>
            </a:r>
          </a:p>
          <a:p>
            <a:pPr marL="568325" indent="-234950">
              <a:spcAft>
                <a:spcPts val="0"/>
              </a:spcAft>
              <a:buClr>
                <a:schemeClr val="accent3"/>
              </a:buClr>
            </a:pPr>
            <a:r>
              <a:rPr lang="en-US" sz="1700" dirty="0">
                <a:solidFill>
                  <a:srgbClr val="000000"/>
                </a:solidFill>
              </a:rPr>
              <a:t>Professional Community-colleagues from around the world</a:t>
            </a:r>
          </a:p>
          <a:p>
            <a:pPr marL="333375">
              <a:spcAft>
                <a:spcPts val="0"/>
              </a:spcAft>
              <a:buNone/>
            </a:pPr>
            <a:endParaRPr lang="en-US" sz="1700" dirty="0">
              <a:solidFill>
                <a:srgbClr val="000000"/>
              </a:solidFill>
            </a:endParaRPr>
          </a:p>
          <a:p>
            <a:pPr>
              <a:spcAft>
                <a:spcPts val="0"/>
              </a:spcAft>
              <a:buNone/>
            </a:pPr>
            <a:r>
              <a:rPr lang="en-US" sz="1700" dirty="0">
                <a:solidFill>
                  <a:srgbClr val="000000"/>
                </a:solidFill>
              </a:rPr>
              <a:t>2.  What are their needs?</a:t>
            </a:r>
          </a:p>
          <a:p>
            <a:pPr marL="630238" indent="-285750">
              <a:spcAft>
                <a:spcPts val="0"/>
              </a:spcAft>
              <a:buClr>
                <a:schemeClr val="accent3"/>
              </a:buClr>
            </a:pPr>
            <a:r>
              <a:rPr lang="en-US" sz="1700" dirty="0">
                <a:solidFill>
                  <a:srgbClr val="000000"/>
                </a:solidFill>
              </a:rPr>
              <a:t>What services and resources might they be looking for?</a:t>
            </a:r>
          </a:p>
          <a:p>
            <a:pPr>
              <a:spcAft>
                <a:spcPts val="0"/>
              </a:spcAft>
              <a:buNone/>
            </a:pPr>
            <a:endParaRPr lang="en-US" sz="1700" dirty="0">
              <a:solidFill>
                <a:srgbClr val="000000"/>
              </a:solidFill>
            </a:endParaRPr>
          </a:p>
          <a:p>
            <a:pPr>
              <a:spcAft>
                <a:spcPts val="0"/>
              </a:spcAft>
              <a:buNone/>
            </a:pPr>
            <a:r>
              <a:rPr lang="en-US" sz="1700" dirty="0">
                <a:solidFill>
                  <a:srgbClr val="000000"/>
                </a:solidFill>
              </a:rPr>
              <a:t>3.  What can you offer?</a:t>
            </a:r>
          </a:p>
          <a:p>
            <a:pPr marL="630238" indent="-285750">
              <a:spcAft>
                <a:spcPts val="0"/>
              </a:spcAft>
              <a:buClr>
                <a:schemeClr val="accent3"/>
              </a:buClr>
            </a:pPr>
            <a:r>
              <a:rPr lang="en-US" sz="1700" dirty="0">
                <a:solidFill>
                  <a:srgbClr val="000000"/>
                </a:solidFill>
              </a:rPr>
              <a:t>What skills, knowledge, and resources do you have or can you tap into?</a:t>
            </a:r>
          </a:p>
          <a:p>
            <a:endParaRPr lang="en-US" dirty="0"/>
          </a:p>
        </p:txBody>
      </p:sp>
      <p:sp>
        <p:nvSpPr>
          <p:cNvPr id="4" name="Rectangle 3"/>
          <p:cNvSpPr/>
          <p:nvPr/>
        </p:nvSpPr>
        <p:spPr>
          <a:xfrm>
            <a:off x="8353168" y="0"/>
            <a:ext cx="790832" cy="51435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22241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Shape 270"/>
          <p:cNvSpPr txBox="1">
            <a:spLocks noGrp="1"/>
          </p:cNvSpPr>
          <p:nvPr>
            <p:ph type="title"/>
          </p:nvPr>
        </p:nvSpPr>
        <p:spPr>
          <a:xfrm>
            <a:off x="311700" y="445025"/>
            <a:ext cx="8520600" cy="623400"/>
          </a:xfrm>
          <a:prstGeom prst="rect">
            <a:avLst/>
          </a:prstGeom>
        </p:spPr>
        <p:txBody>
          <a:bodyPr wrap="square" lIns="91425" tIns="91425" rIns="91425" bIns="91425" anchor="t" anchorCtr="0">
            <a:noAutofit/>
          </a:bodyPr>
          <a:lstStyle/>
          <a:p>
            <a:pPr marL="0" lvl="0" indent="0">
              <a:spcBef>
                <a:spcPts val="0"/>
              </a:spcBef>
              <a:buNone/>
            </a:pPr>
            <a:r>
              <a:rPr lang="en" dirty="0"/>
              <a:t>Other Resources</a:t>
            </a:r>
          </a:p>
        </p:txBody>
      </p:sp>
      <p:pic>
        <p:nvPicPr>
          <p:cNvPr id="271" name="Shape 271"/>
          <p:cNvPicPr preferRelativeResize="0"/>
          <p:nvPr/>
        </p:nvPicPr>
        <p:blipFill rotWithShape="1">
          <a:blip r:embed="rId3">
            <a:alphaModFix/>
          </a:blip>
          <a:srcRect/>
          <a:stretch/>
        </p:blipFill>
        <p:spPr>
          <a:xfrm>
            <a:off x="574765" y="1378499"/>
            <a:ext cx="3068871" cy="3451509"/>
          </a:xfrm>
          <a:prstGeom prst="rect">
            <a:avLst/>
          </a:prstGeom>
          <a:noFill/>
          <a:ln>
            <a:noFill/>
          </a:ln>
        </p:spPr>
      </p:pic>
      <p:pic>
        <p:nvPicPr>
          <p:cNvPr id="272" name="Shape 272"/>
          <p:cNvPicPr preferRelativeResize="0"/>
          <p:nvPr/>
        </p:nvPicPr>
        <p:blipFill rotWithShape="1">
          <a:blip r:embed="rId4">
            <a:alphaModFix/>
          </a:blip>
          <a:srcRect/>
          <a:stretch/>
        </p:blipFill>
        <p:spPr>
          <a:xfrm>
            <a:off x="4166150" y="1690198"/>
            <a:ext cx="4039361" cy="2828109"/>
          </a:xfrm>
          <a:prstGeom prst="rect">
            <a:avLst/>
          </a:prstGeom>
          <a:noFill/>
          <a:ln>
            <a:noFill/>
          </a:ln>
        </p:spPr>
      </p:pic>
      <p:sp>
        <p:nvSpPr>
          <p:cNvPr id="5" name="Rectangle 4"/>
          <p:cNvSpPr/>
          <p:nvPr/>
        </p:nvSpPr>
        <p:spPr>
          <a:xfrm>
            <a:off x="8353168" y="0"/>
            <a:ext cx="790832" cy="514350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pic>
        <p:nvPicPr>
          <p:cNvPr id="278" name="Shape 278" descr="articulated-male-818202.jpg"/>
          <p:cNvPicPr preferRelativeResize="0"/>
          <p:nvPr/>
        </p:nvPicPr>
        <p:blipFill rotWithShape="1">
          <a:blip r:embed="rId3">
            <a:alphaModFix/>
          </a:blip>
          <a:srcRect l="12536" t="-150" r="3942" b="150"/>
          <a:stretch/>
        </p:blipFill>
        <p:spPr>
          <a:xfrm>
            <a:off x="0" y="0"/>
            <a:ext cx="6544491" cy="5143500"/>
          </a:xfrm>
          <a:prstGeom prst="rect">
            <a:avLst/>
          </a:prstGeom>
          <a:noFill/>
          <a:ln>
            <a:noFill/>
          </a:ln>
        </p:spPr>
      </p:pic>
      <p:sp>
        <p:nvSpPr>
          <p:cNvPr id="3" name="TextBox 2"/>
          <p:cNvSpPr txBox="1"/>
          <p:nvPr/>
        </p:nvSpPr>
        <p:spPr>
          <a:xfrm>
            <a:off x="6544491" y="95964"/>
            <a:ext cx="2495006" cy="5078313"/>
          </a:xfrm>
          <a:prstGeom prst="rect">
            <a:avLst/>
          </a:prstGeom>
          <a:noFill/>
        </p:spPr>
        <p:txBody>
          <a:bodyPr wrap="square" rtlCol="0">
            <a:spAutoFit/>
          </a:bodyPr>
          <a:lstStyle/>
          <a:p>
            <a:r>
              <a:rPr lang="en-US" sz="1800" dirty="0">
                <a:solidFill>
                  <a:schemeClr val="bg1"/>
                </a:solidFill>
              </a:rPr>
              <a:t>Other Allies!</a:t>
            </a:r>
          </a:p>
          <a:p>
            <a:pPr marL="285750" indent="-285750">
              <a:buFont typeface="Arial" panose="020B0604020202020204" pitchFamily="34" charset="0"/>
              <a:buChar char="•"/>
            </a:pPr>
            <a:r>
              <a:rPr lang="en-US" sz="1800" dirty="0">
                <a:solidFill>
                  <a:schemeClr val="bg1"/>
                </a:solidFill>
              </a:rPr>
              <a:t>Subject Librarians</a:t>
            </a:r>
          </a:p>
          <a:p>
            <a:pPr marL="285750" indent="-285750">
              <a:buFont typeface="Arial" panose="020B0604020202020204" pitchFamily="34" charset="0"/>
              <a:buChar char="•"/>
            </a:pPr>
            <a:r>
              <a:rPr lang="en-US" sz="1800" dirty="0">
                <a:solidFill>
                  <a:schemeClr val="bg1"/>
                </a:solidFill>
              </a:rPr>
              <a:t>Office of Research</a:t>
            </a:r>
          </a:p>
          <a:p>
            <a:pPr marL="285750" indent="-285750">
              <a:buFont typeface="Arial" panose="020B0604020202020204" pitchFamily="34" charset="0"/>
              <a:buChar char="•"/>
            </a:pPr>
            <a:r>
              <a:rPr lang="en-US" sz="1800" dirty="0">
                <a:solidFill>
                  <a:schemeClr val="bg1"/>
                </a:solidFill>
              </a:rPr>
              <a:t>Provost office</a:t>
            </a:r>
          </a:p>
          <a:p>
            <a:pPr marL="285750" indent="-285750">
              <a:buFont typeface="Arial" panose="020B0604020202020204" pitchFamily="34" charset="0"/>
              <a:buChar char="•"/>
            </a:pPr>
            <a:r>
              <a:rPr lang="en-US" sz="1800" dirty="0">
                <a:solidFill>
                  <a:schemeClr val="bg1"/>
                </a:solidFill>
              </a:rPr>
              <a:t>Graduate school</a:t>
            </a:r>
          </a:p>
          <a:p>
            <a:pPr marL="285750" indent="-285750">
              <a:buFont typeface="Arial" panose="020B0604020202020204" pitchFamily="34" charset="0"/>
              <a:buChar char="•"/>
            </a:pPr>
            <a:r>
              <a:rPr lang="en-US" sz="1800" dirty="0">
                <a:solidFill>
                  <a:schemeClr val="bg1"/>
                </a:solidFill>
              </a:rPr>
              <a:t>Faculty champions</a:t>
            </a:r>
          </a:p>
          <a:p>
            <a:pPr marL="285750" indent="-285750">
              <a:buFont typeface="Arial" panose="020B0604020202020204" pitchFamily="34" charset="0"/>
              <a:buChar char="•"/>
            </a:pPr>
            <a:r>
              <a:rPr lang="en-US" sz="1800" dirty="0">
                <a:solidFill>
                  <a:schemeClr val="bg1"/>
                </a:solidFill>
              </a:rPr>
              <a:t>Student government</a:t>
            </a:r>
          </a:p>
          <a:p>
            <a:pPr marL="285750" indent="-285750">
              <a:buFont typeface="Arial" panose="020B0604020202020204" pitchFamily="34" charset="0"/>
              <a:buChar char="•"/>
            </a:pPr>
            <a:r>
              <a:rPr lang="en-US" sz="1800" dirty="0">
                <a:solidFill>
                  <a:schemeClr val="bg1"/>
                </a:solidFill>
              </a:rPr>
              <a:t>Campus IT/instructional designers</a:t>
            </a:r>
          </a:p>
          <a:p>
            <a:pPr marL="285750" indent="-285750">
              <a:buFont typeface="Arial" panose="020B0604020202020204" pitchFamily="34" charset="0"/>
              <a:buChar char="•"/>
            </a:pPr>
            <a:r>
              <a:rPr lang="en-US" sz="1800" dirty="0">
                <a:solidFill>
                  <a:schemeClr val="bg1"/>
                </a:solidFill>
              </a:rPr>
              <a:t>Alumni association</a:t>
            </a:r>
          </a:p>
          <a:p>
            <a:pPr marL="285750" indent="-285750">
              <a:buFont typeface="Arial" panose="020B0604020202020204" pitchFamily="34" charset="0"/>
              <a:buChar char="•"/>
            </a:pPr>
            <a:r>
              <a:rPr lang="en-US" sz="1800" dirty="0">
                <a:solidFill>
                  <a:schemeClr val="bg1"/>
                </a:solidFill>
              </a:rPr>
              <a:t>Friends of the Library</a:t>
            </a:r>
          </a:p>
          <a:p>
            <a:pPr marL="285750" indent="-285750">
              <a:buFont typeface="Arial" panose="020B0604020202020204" pitchFamily="34" charset="0"/>
              <a:buChar char="•"/>
            </a:pPr>
            <a:r>
              <a:rPr lang="en-US" sz="1800" dirty="0">
                <a:solidFill>
                  <a:schemeClr val="bg1"/>
                </a:solidFill>
              </a:rPr>
              <a:t>Campus or library communications and marketing group</a:t>
            </a:r>
          </a:p>
        </p:txBody>
      </p:sp>
      <p:sp>
        <p:nvSpPr>
          <p:cNvPr id="4" name="Rectangle 3"/>
          <p:cNvSpPr/>
          <p:nvPr/>
        </p:nvSpPr>
        <p:spPr>
          <a:xfrm>
            <a:off x="26125" y="4685466"/>
            <a:ext cx="6492240" cy="553998"/>
          </a:xfrm>
          <a:prstGeom prst="rect">
            <a:avLst/>
          </a:prstGeom>
        </p:spPr>
        <p:txBody>
          <a:bodyPr wrap="square">
            <a:spAutoFit/>
          </a:bodyPr>
          <a:lstStyle/>
          <a:p>
            <a:r>
              <a:rPr lang="en-US" sz="1600" dirty="0">
                <a:solidFill>
                  <a:schemeClr val="accent5"/>
                </a:solidFill>
              </a:rPr>
              <a:t>"</a:t>
            </a:r>
            <a:r>
              <a:rPr lang="en-US" sz="1600" dirty="0">
                <a:hlinkClick r:id="rId4"/>
              </a:rPr>
              <a:t>Articulated male</a:t>
            </a:r>
            <a:r>
              <a:rPr lang="en-US" sz="1600" dirty="0">
                <a:solidFill>
                  <a:schemeClr val="accent5"/>
                </a:solidFill>
              </a:rPr>
              <a:t>"</a:t>
            </a:r>
            <a:r>
              <a:rPr lang="en-US" sz="1600" dirty="0"/>
              <a:t> </a:t>
            </a:r>
            <a:r>
              <a:rPr lang="en-US" sz="1600" dirty="0">
                <a:solidFill>
                  <a:schemeClr val="bg1"/>
                </a:solidFill>
              </a:rPr>
              <a:t>by</a:t>
            </a:r>
            <a:r>
              <a:rPr lang="en-US" sz="1600" dirty="0"/>
              <a:t> </a:t>
            </a:r>
            <a:r>
              <a:rPr lang="en-US" sz="1600" dirty="0">
                <a:hlinkClick r:id="rId5"/>
              </a:rPr>
              <a:t>Buecherwurm_65</a:t>
            </a:r>
            <a:r>
              <a:rPr lang="en-US" sz="1600" dirty="0"/>
              <a:t> </a:t>
            </a:r>
            <a:r>
              <a:rPr lang="en-US" sz="1600" dirty="0">
                <a:solidFill>
                  <a:schemeClr val="bg1"/>
                </a:solidFill>
              </a:rPr>
              <a:t>is in the Public Domain, </a:t>
            </a:r>
            <a:r>
              <a:rPr lang="en-US" sz="1600" dirty="0">
                <a:hlinkClick r:id="rId6"/>
              </a:rPr>
              <a:t>CC0</a:t>
            </a:r>
            <a:endParaRPr lang="en-US" sz="1600" dirty="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184056"/>
            <a:ext cx="9144000" cy="785700"/>
          </a:xfrm>
        </p:spPr>
        <p:txBody>
          <a:bodyPr/>
          <a:lstStyle/>
          <a:p>
            <a:r>
              <a:rPr lang="en-US" dirty="0">
                <a:solidFill>
                  <a:schemeClr val="bg1"/>
                </a:solidFill>
              </a:rPr>
              <a:t>TIPS AND TRICKS</a:t>
            </a:r>
          </a:p>
        </p:txBody>
      </p:sp>
    </p:spTree>
    <p:extLst>
      <p:ext uri="{BB962C8B-B14F-4D97-AF65-F5344CB8AC3E}">
        <p14:creationId xmlns:p14="http://schemas.microsoft.com/office/powerpoint/2010/main" val="24698471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Shape 291"/>
          <p:cNvSpPr txBox="1">
            <a:spLocks noGrp="1"/>
          </p:cNvSpPr>
          <p:nvPr>
            <p:ph type="title"/>
          </p:nvPr>
        </p:nvSpPr>
        <p:spPr>
          <a:xfrm>
            <a:off x="6568175" y="1181675"/>
            <a:ext cx="2575800" cy="1070700"/>
          </a:xfrm>
          <a:prstGeom prst="rect">
            <a:avLst/>
          </a:prstGeom>
        </p:spPr>
        <p:txBody>
          <a:bodyPr wrap="square" lIns="91425" tIns="91425" rIns="91425" bIns="91425" anchor="b" anchorCtr="0">
            <a:noAutofit/>
          </a:bodyPr>
          <a:lstStyle/>
          <a:p>
            <a:pPr marL="0" lvl="0" indent="0">
              <a:spcBef>
                <a:spcPts val="0"/>
              </a:spcBef>
              <a:buNone/>
            </a:pPr>
            <a:r>
              <a:rPr lang="en" sz="3000" dirty="0">
                <a:solidFill>
                  <a:srgbClr val="FFFFFF"/>
                </a:solidFill>
              </a:rPr>
              <a:t>Tell your story</a:t>
            </a:r>
          </a:p>
        </p:txBody>
      </p:sp>
      <p:sp>
        <p:nvSpPr>
          <p:cNvPr id="292" name="Shape 292"/>
          <p:cNvSpPr txBox="1"/>
          <p:nvPr/>
        </p:nvSpPr>
        <p:spPr>
          <a:xfrm>
            <a:off x="1518950" y="2367475"/>
            <a:ext cx="6033900" cy="704100"/>
          </a:xfrm>
          <a:prstGeom prst="rect">
            <a:avLst/>
          </a:prstGeom>
          <a:noFill/>
          <a:ln>
            <a:noFill/>
          </a:ln>
        </p:spPr>
        <p:txBody>
          <a:bodyPr wrap="square" lIns="91425" tIns="91425" rIns="91425" bIns="91425" anchor="t" anchorCtr="0">
            <a:noAutofit/>
          </a:bodyPr>
          <a:lstStyle/>
          <a:p>
            <a:pPr marL="0" lvl="0" indent="0">
              <a:spcBef>
                <a:spcPts val="0"/>
              </a:spcBef>
              <a:buNone/>
            </a:pPr>
            <a:r>
              <a:rPr lang="en"/>
              <a:t>Story telling image</a:t>
            </a:r>
          </a:p>
        </p:txBody>
      </p:sp>
      <p:pic>
        <p:nvPicPr>
          <p:cNvPr id="293" name="Shape 293" descr="typing.png"/>
          <p:cNvPicPr preferRelativeResize="0"/>
          <p:nvPr/>
        </p:nvPicPr>
        <p:blipFill rotWithShape="1">
          <a:blip r:embed="rId3">
            <a:alphaModFix/>
          </a:blip>
          <a:srcRect l="1947" r="6602"/>
          <a:stretch/>
        </p:blipFill>
        <p:spPr>
          <a:xfrm>
            <a:off x="-2686050" y="1900"/>
            <a:ext cx="9144003" cy="5143500"/>
          </a:xfrm>
          <a:prstGeom prst="rect">
            <a:avLst/>
          </a:prstGeom>
          <a:noFill/>
          <a:ln>
            <a:noFill/>
          </a:ln>
        </p:spPr>
      </p:pic>
      <p:sp>
        <p:nvSpPr>
          <p:cNvPr id="2" name="Rectangle 1"/>
          <p:cNvSpPr/>
          <p:nvPr/>
        </p:nvSpPr>
        <p:spPr>
          <a:xfrm>
            <a:off x="-2686051" y="4700642"/>
            <a:ext cx="9144003" cy="338554"/>
          </a:xfrm>
          <a:prstGeom prst="rect">
            <a:avLst/>
          </a:prstGeom>
        </p:spPr>
        <p:txBody>
          <a:bodyPr wrap="square">
            <a:spAutoFit/>
          </a:bodyPr>
          <a:lstStyle/>
          <a:p>
            <a:pPr algn="ctr"/>
            <a:r>
              <a:rPr lang="en-US" sz="1600" dirty="0">
                <a:solidFill>
                  <a:schemeClr val="accent5"/>
                </a:solidFill>
              </a:rPr>
              <a:t>"</a:t>
            </a:r>
            <a:r>
              <a:rPr lang="en-US" sz="1600" dirty="0">
                <a:hlinkClick r:id="rId4"/>
              </a:rPr>
              <a:t>typing</a:t>
            </a:r>
            <a:r>
              <a:rPr lang="en-US" sz="1600" dirty="0">
                <a:solidFill>
                  <a:schemeClr val="accent5"/>
                </a:solidFill>
              </a:rPr>
              <a:t>"</a:t>
            </a:r>
            <a:r>
              <a:rPr lang="en-US" sz="1600" dirty="0"/>
              <a:t> </a:t>
            </a:r>
            <a:r>
              <a:rPr lang="en-US" sz="1600" dirty="0">
                <a:solidFill>
                  <a:schemeClr val="bg1"/>
                </a:solidFill>
              </a:rPr>
              <a:t>by</a:t>
            </a:r>
            <a:r>
              <a:rPr lang="en-US" sz="1600" dirty="0"/>
              <a:t> </a:t>
            </a:r>
            <a:r>
              <a:rPr lang="en-US" sz="1600" dirty="0">
                <a:hlinkClick r:id="rId5"/>
              </a:rPr>
              <a:t>Sebastien </a:t>
            </a:r>
            <a:r>
              <a:rPr lang="en-US" sz="1600" dirty="0" err="1">
                <a:hlinkClick r:id="rId5"/>
              </a:rPr>
              <a:t>Wiertz</a:t>
            </a:r>
            <a:r>
              <a:rPr lang="en-US" sz="1600" dirty="0">
                <a:hlinkClick r:id="rId5"/>
              </a:rPr>
              <a:t> </a:t>
            </a:r>
            <a:r>
              <a:rPr lang="en-US" sz="1600" dirty="0">
                <a:solidFill>
                  <a:schemeClr val="bg1"/>
                </a:solidFill>
              </a:rPr>
              <a:t>is licensed under </a:t>
            </a:r>
            <a:r>
              <a:rPr lang="en-US" sz="1600" dirty="0">
                <a:hlinkClick r:id="rId6"/>
              </a:rPr>
              <a:t>CC BY 2.0</a:t>
            </a:r>
            <a:endParaRPr lang="en-US" sz="16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3"/>
                </a:solidFill>
              </a:rPr>
              <a:t>Things to Keep in Mind</a:t>
            </a:r>
          </a:p>
        </p:txBody>
      </p:sp>
      <p:sp>
        <p:nvSpPr>
          <p:cNvPr id="3" name="Text Placeholder 2"/>
          <p:cNvSpPr>
            <a:spLocks noGrp="1"/>
          </p:cNvSpPr>
          <p:nvPr>
            <p:ph type="body" idx="1"/>
          </p:nvPr>
        </p:nvSpPr>
        <p:spPr/>
        <p:txBody>
          <a:bodyPr/>
          <a:lstStyle/>
          <a:p>
            <a:pPr marL="284163" indent="-284163">
              <a:buClr>
                <a:schemeClr val="accent1"/>
              </a:buClr>
            </a:pPr>
            <a:r>
              <a:rPr lang="en-US" sz="2000" dirty="0">
                <a:solidFill>
                  <a:srgbClr val="000000"/>
                </a:solidFill>
              </a:rPr>
              <a:t>Seek support from your administrators and colleagues</a:t>
            </a:r>
          </a:p>
          <a:p>
            <a:pPr marL="284163" indent="-284163">
              <a:buClr>
                <a:schemeClr val="accent1"/>
              </a:buClr>
            </a:pPr>
            <a:r>
              <a:rPr lang="en-US" sz="2000" dirty="0">
                <a:solidFill>
                  <a:srgbClr val="000000"/>
                </a:solidFill>
              </a:rPr>
              <a:t>Start small</a:t>
            </a:r>
          </a:p>
          <a:p>
            <a:pPr marL="284163" indent="-284163">
              <a:buClr>
                <a:schemeClr val="accent1"/>
              </a:buClr>
            </a:pPr>
            <a:r>
              <a:rPr lang="en-US" sz="2000" dirty="0">
                <a:solidFill>
                  <a:srgbClr val="000000"/>
                </a:solidFill>
              </a:rPr>
              <a:t>Focus on campus needs</a:t>
            </a:r>
          </a:p>
          <a:p>
            <a:pPr marL="284163" indent="-284163">
              <a:buClr>
                <a:schemeClr val="accent1"/>
              </a:buClr>
            </a:pPr>
            <a:r>
              <a:rPr lang="en-US" sz="2000" dirty="0">
                <a:solidFill>
                  <a:srgbClr val="000000"/>
                </a:solidFill>
              </a:rPr>
              <a:t>Talk to others who are doing similar programs</a:t>
            </a:r>
          </a:p>
          <a:p>
            <a:pPr marL="284163" indent="-284163">
              <a:buClr>
                <a:schemeClr val="accent1"/>
              </a:buClr>
            </a:pPr>
            <a:r>
              <a:rPr lang="en-US" sz="2000" dirty="0">
                <a:solidFill>
                  <a:srgbClr val="000000"/>
                </a:solidFill>
              </a:rPr>
              <a:t>Stay current</a:t>
            </a:r>
          </a:p>
          <a:p>
            <a:pPr marL="284163" indent="-284163">
              <a:buClr>
                <a:schemeClr val="accent1"/>
              </a:buClr>
            </a:pPr>
            <a:r>
              <a:rPr lang="en-US" sz="2000" dirty="0">
                <a:solidFill>
                  <a:srgbClr val="000000"/>
                </a:solidFill>
              </a:rPr>
              <a:t>Accept that failure is part of every scholarly communications program. Be flexible, be </a:t>
            </a:r>
            <a:r>
              <a:rPr lang="en-US" dirty="0">
                <a:solidFill>
                  <a:srgbClr val="000000"/>
                </a:solidFill>
              </a:rPr>
              <a:t>honest in the good and bad, and be prepared to try again!</a:t>
            </a:r>
          </a:p>
          <a:p>
            <a:pPr marL="284163" indent="-284163">
              <a:buClr>
                <a:schemeClr val="bg1"/>
              </a:buClr>
            </a:pPr>
            <a:endParaRPr lang="en-US" dirty="0">
              <a:solidFill>
                <a:srgbClr val="000000"/>
              </a:solidFill>
            </a:endParaRPr>
          </a:p>
        </p:txBody>
      </p:sp>
      <p:sp>
        <p:nvSpPr>
          <p:cNvPr id="4" name="Rectangle 3"/>
          <p:cNvSpPr/>
          <p:nvPr/>
        </p:nvSpPr>
        <p:spPr>
          <a:xfrm>
            <a:off x="0" y="4386649"/>
            <a:ext cx="9144000" cy="756851"/>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81700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Shape 284"/>
          <p:cNvSpPr txBox="1">
            <a:spLocks noGrp="1"/>
          </p:cNvSpPr>
          <p:nvPr>
            <p:ph type="title"/>
          </p:nvPr>
        </p:nvSpPr>
        <p:spPr>
          <a:xfrm>
            <a:off x="6672925" y="1225625"/>
            <a:ext cx="2390400" cy="1959000"/>
          </a:xfrm>
          <a:prstGeom prst="rect">
            <a:avLst/>
          </a:prstGeom>
        </p:spPr>
        <p:txBody>
          <a:bodyPr wrap="square" lIns="91425" tIns="91425" rIns="91425" bIns="91425" anchor="b" anchorCtr="0">
            <a:noAutofit/>
          </a:bodyPr>
          <a:lstStyle/>
          <a:p>
            <a:pPr marL="0" lvl="0" indent="0" rtl="0">
              <a:spcBef>
                <a:spcPts val="0"/>
              </a:spcBef>
              <a:buNone/>
            </a:pPr>
            <a:r>
              <a:rPr lang="en" sz="3000" dirty="0">
                <a:solidFill>
                  <a:srgbClr val="FFFFFF"/>
                </a:solidFill>
              </a:rPr>
              <a:t>So much depends on word of mouth</a:t>
            </a:r>
          </a:p>
        </p:txBody>
      </p:sp>
      <p:pic>
        <p:nvPicPr>
          <p:cNvPr id="285" name="Shape 285" descr="3638971241_b8a711a0a0_o.jpg"/>
          <p:cNvPicPr preferRelativeResize="0"/>
          <p:nvPr/>
        </p:nvPicPr>
        <p:blipFill>
          <a:blip r:embed="rId3">
            <a:alphaModFix/>
          </a:blip>
          <a:stretch>
            <a:fillRect/>
          </a:stretch>
        </p:blipFill>
        <p:spPr>
          <a:xfrm>
            <a:off x="-1212786" y="0"/>
            <a:ext cx="7715237" cy="5143500"/>
          </a:xfrm>
          <a:prstGeom prst="rect">
            <a:avLst/>
          </a:prstGeom>
          <a:noFill/>
          <a:ln>
            <a:noFill/>
          </a:ln>
        </p:spPr>
      </p:pic>
      <p:sp>
        <p:nvSpPr>
          <p:cNvPr id="2" name="Rectangle 1"/>
          <p:cNvSpPr/>
          <p:nvPr/>
        </p:nvSpPr>
        <p:spPr>
          <a:xfrm>
            <a:off x="-123568" y="122994"/>
            <a:ext cx="7488195" cy="338554"/>
          </a:xfrm>
          <a:prstGeom prst="rect">
            <a:avLst/>
          </a:prstGeom>
        </p:spPr>
        <p:txBody>
          <a:bodyPr wrap="square">
            <a:spAutoFit/>
          </a:bodyPr>
          <a:lstStyle/>
          <a:p>
            <a:pPr algn="ctr"/>
            <a:r>
              <a:rPr lang="en-US" sz="1600" dirty="0">
                <a:solidFill>
                  <a:schemeClr val="accent5"/>
                </a:solidFill>
              </a:rPr>
              <a:t>"</a:t>
            </a:r>
            <a:r>
              <a:rPr lang="en-US" sz="1600" dirty="0">
                <a:solidFill>
                  <a:schemeClr val="bg1"/>
                </a:solidFill>
                <a:hlinkClick r:id="rId4"/>
              </a:rPr>
              <a:t>Project 365 #169</a:t>
            </a:r>
            <a:r>
              <a:rPr lang="en-US" sz="1600" dirty="0">
                <a:solidFill>
                  <a:schemeClr val="accent5"/>
                </a:solidFill>
              </a:rPr>
              <a:t>"</a:t>
            </a:r>
            <a:r>
              <a:rPr lang="en-US" sz="1600" dirty="0">
                <a:solidFill>
                  <a:schemeClr val="bg1"/>
                </a:solidFill>
              </a:rPr>
              <a:t> by </a:t>
            </a:r>
            <a:r>
              <a:rPr lang="en-US" sz="1600" dirty="0">
                <a:solidFill>
                  <a:schemeClr val="bg1"/>
                </a:solidFill>
                <a:hlinkClick r:id="rId5"/>
              </a:rPr>
              <a:t>Pete</a:t>
            </a:r>
            <a:r>
              <a:rPr lang="en-US" sz="1600" dirty="0">
                <a:solidFill>
                  <a:schemeClr val="bg1"/>
                </a:solidFill>
              </a:rPr>
              <a:t> is in the Public Domain, </a:t>
            </a:r>
            <a:r>
              <a:rPr lang="en-US" sz="1600" dirty="0">
                <a:solidFill>
                  <a:schemeClr val="bg1"/>
                </a:solidFill>
                <a:hlinkClick r:id="rId6"/>
              </a:rPr>
              <a:t>CC0</a:t>
            </a:r>
            <a:endParaRPr lang="en-US" sz="1600" dirty="0">
              <a:solidFill>
                <a:schemeClr val="bg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184056"/>
            <a:ext cx="9144000" cy="785700"/>
          </a:xfrm>
        </p:spPr>
        <p:txBody>
          <a:bodyPr/>
          <a:lstStyle/>
          <a:p>
            <a:r>
              <a:rPr lang="en-US" dirty="0">
                <a:solidFill>
                  <a:schemeClr val="bg1"/>
                </a:solidFill>
              </a:rPr>
              <a:t>Activity!</a:t>
            </a:r>
          </a:p>
        </p:txBody>
      </p:sp>
    </p:spTree>
    <p:extLst>
      <p:ext uri="{BB962C8B-B14F-4D97-AF65-F5344CB8AC3E}">
        <p14:creationId xmlns:p14="http://schemas.microsoft.com/office/powerpoint/2010/main" val="30650168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300" name="Shape 300"/>
          <p:cNvSpPr txBox="1"/>
          <p:nvPr/>
        </p:nvSpPr>
        <p:spPr>
          <a:xfrm>
            <a:off x="0" y="4525480"/>
            <a:ext cx="6335487" cy="190500"/>
          </a:xfrm>
          <a:prstGeom prst="rect">
            <a:avLst/>
          </a:prstGeom>
          <a:noFill/>
          <a:ln>
            <a:noFill/>
          </a:ln>
        </p:spPr>
        <p:txBody>
          <a:bodyPr wrap="square" lIns="91425" tIns="91425" rIns="91425" bIns="91425" anchor="t" anchorCtr="0">
            <a:noAutofit/>
          </a:bodyPr>
          <a:lstStyle/>
          <a:p>
            <a:pPr marL="0" lvl="0" indent="0" algn="ctr">
              <a:spcBef>
                <a:spcPts val="0"/>
              </a:spcBef>
              <a:buNone/>
            </a:pPr>
            <a:r>
              <a:rPr lang="en" sz="1600" u="sng" dirty="0">
                <a:solidFill>
                  <a:srgbClr val="0000FF"/>
                </a:solidFill>
                <a:highlight>
                  <a:srgbClr val="FFFFFF"/>
                </a:highlight>
                <a:hlinkClick r:id="rId3"/>
              </a:rPr>
              <a:t>"Uncle Dan's Gift 6 - BayLUG 10th Anniv Meeting"</a:t>
            </a:r>
            <a:r>
              <a:rPr lang="en" sz="1600" dirty="0">
                <a:highlight>
                  <a:srgbClr val="FFFFFF"/>
                </a:highlight>
              </a:rPr>
              <a:t> by </a:t>
            </a:r>
            <a:r>
              <a:rPr lang="en" sz="1600" u="sng" dirty="0">
                <a:solidFill>
                  <a:srgbClr val="0000FF"/>
                </a:solidFill>
                <a:highlight>
                  <a:srgbClr val="FFFFFF"/>
                </a:highlight>
                <a:hlinkClick r:id="rId4"/>
              </a:rPr>
              <a:t>Bill Ward</a:t>
            </a:r>
            <a:r>
              <a:rPr lang="en" sz="1600" dirty="0">
                <a:highlight>
                  <a:srgbClr val="FFFFFF"/>
                </a:highlight>
              </a:rPr>
              <a:t> is licensed under </a:t>
            </a:r>
            <a:r>
              <a:rPr lang="en" sz="1600" u="sng" dirty="0">
                <a:solidFill>
                  <a:srgbClr val="0000FF"/>
                </a:solidFill>
                <a:highlight>
                  <a:srgbClr val="FFFFFF"/>
                </a:highlight>
                <a:hlinkClick r:id="rId5"/>
              </a:rPr>
              <a:t>CC BY 2.0</a:t>
            </a:r>
          </a:p>
        </p:txBody>
      </p:sp>
      <p:pic>
        <p:nvPicPr>
          <p:cNvPr id="3" name="Picture 2"/>
          <p:cNvPicPr>
            <a:picLocks noChangeAspect="1"/>
          </p:cNvPicPr>
          <p:nvPr/>
        </p:nvPicPr>
        <p:blipFill rotWithShape="1">
          <a:blip r:embed="rId6">
            <a:extLst>
              <a:ext uri="{28A0092B-C50C-407E-A947-70E740481C1C}">
                <a14:useLocalDpi xmlns:a14="http://schemas.microsoft.com/office/drawing/2010/main" val="0"/>
              </a:ext>
            </a:extLst>
          </a:blip>
          <a:srcRect l="4762" t="12190"/>
          <a:stretch/>
        </p:blipFill>
        <p:spPr>
          <a:xfrm>
            <a:off x="0" y="0"/>
            <a:ext cx="6531429" cy="4516483"/>
          </a:xfrm>
          <a:prstGeom prst="rect">
            <a:avLst/>
          </a:prstGeom>
        </p:spPr>
      </p:pic>
      <p:sp>
        <p:nvSpPr>
          <p:cNvPr id="2" name="Rectangle 1"/>
          <p:cNvSpPr/>
          <p:nvPr/>
        </p:nvSpPr>
        <p:spPr>
          <a:xfrm>
            <a:off x="6335486" y="0"/>
            <a:ext cx="2808514" cy="51435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hape 291"/>
          <p:cNvSpPr txBox="1">
            <a:spLocks/>
          </p:cNvSpPr>
          <p:nvPr/>
        </p:nvSpPr>
        <p:spPr>
          <a:xfrm>
            <a:off x="6335484" y="169565"/>
            <a:ext cx="2808515" cy="1070700"/>
          </a:xfrm>
          <a:prstGeom prst="rect">
            <a:avLst/>
          </a:prstGeom>
        </p:spPr>
        <p:txBody>
          <a:bodyPr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lgn="ctr"/>
            <a:r>
              <a:rPr lang="en" sz="3000" b="1" dirty="0">
                <a:solidFill>
                  <a:schemeClr val="bg1"/>
                </a:solidFill>
                <a:latin typeface="Montserrat" panose="020B0604020202020204" charset="0"/>
              </a:rPr>
              <a:t>Who is your audience?</a:t>
            </a:r>
          </a:p>
        </p:txBody>
      </p:sp>
      <p:sp>
        <p:nvSpPr>
          <p:cNvPr id="5" name="TextBox 4"/>
          <p:cNvSpPr txBox="1"/>
          <p:nvPr/>
        </p:nvSpPr>
        <p:spPr>
          <a:xfrm>
            <a:off x="6335485" y="1423851"/>
            <a:ext cx="2808515" cy="2554545"/>
          </a:xfrm>
          <a:prstGeom prst="rect">
            <a:avLst/>
          </a:prstGeom>
          <a:noFill/>
        </p:spPr>
        <p:txBody>
          <a:bodyPr wrap="square" rtlCol="0">
            <a:spAutoFit/>
          </a:bodyPr>
          <a:lstStyle/>
          <a:p>
            <a:pPr algn="ctr"/>
            <a:r>
              <a:rPr lang="en-US" sz="2000" dirty="0">
                <a:solidFill>
                  <a:schemeClr val="bg1"/>
                </a:solidFill>
              </a:rPr>
              <a:t>Using the audiences you identified in he earlier activity, select one target audience and brainstorm potential programming/outreach from their perspective. </a:t>
            </a:r>
            <a:endParaRPr lang="en-US"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Shape 305"/>
          <p:cNvSpPr txBox="1">
            <a:spLocks noGrp="1"/>
          </p:cNvSpPr>
          <p:nvPr>
            <p:ph type="title"/>
          </p:nvPr>
        </p:nvSpPr>
        <p:spPr>
          <a:xfrm>
            <a:off x="311700" y="445025"/>
            <a:ext cx="8520600" cy="623400"/>
          </a:xfrm>
          <a:prstGeom prst="rect">
            <a:avLst/>
          </a:prstGeom>
        </p:spPr>
        <p:txBody>
          <a:bodyPr wrap="square" lIns="91425" tIns="91425" rIns="91425" bIns="91425" anchor="t" anchorCtr="0">
            <a:noAutofit/>
          </a:bodyPr>
          <a:lstStyle/>
          <a:p>
            <a:pPr marL="0" lvl="0" indent="0">
              <a:spcBef>
                <a:spcPts val="0"/>
              </a:spcBef>
              <a:buNone/>
            </a:pPr>
            <a:r>
              <a:rPr lang="en" dirty="0"/>
              <a:t>Planning</a:t>
            </a:r>
          </a:p>
        </p:txBody>
      </p:sp>
      <p:sp>
        <p:nvSpPr>
          <p:cNvPr id="306" name="Shape 306"/>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457200" lvl="0" indent="-317500" rtl="0">
              <a:spcBef>
                <a:spcPts val="0"/>
              </a:spcBef>
              <a:spcAft>
                <a:spcPts val="0"/>
              </a:spcAft>
              <a:buSzPts val="1400"/>
              <a:buChar char="●"/>
            </a:pPr>
            <a:r>
              <a:rPr lang="en" sz="2000" dirty="0">
                <a:solidFill>
                  <a:srgbClr val="000000"/>
                </a:solidFill>
              </a:rPr>
              <a:t>What do they care about?</a:t>
            </a:r>
          </a:p>
          <a:p>
            <a:pPr marL="457200" lvl="0" indent="-317500" rtl="0">
              <a:spcBef>
                <a:spcPts val="0"/>
              </a:spcBef>
              <a:spcAft>
                <a:spcPts val="0"/>
              </a:spcAft>
              <a:buSzPts val="1400"/>
              <a:buChar char="●"/>
            </a:pPr>
            <a:r>
              <a:rPr lang="en" sz="2000" dirty="0">
                <a:solidFill>
                  <a:srgbClr val="000000"/>
                </a:solidFill>
              </a:rPr>
              <a:t>What outreach/programming might they most interested in?</a:t>
            </a:r>
          </a:p>
          <a:p>
            <a:pPr marL="457200" lvl="0" indent="-317500">
              <a:spcBef>
                <a:spcPts val="0"/>
              </a:spcBef>
              <a:buSzPts val="1400"/>
              <a:buChar char="●"/>
            </a:pPr>
            <a:r>
              <a:rPr lang="en" sz="2000" dirty="0">
                <a:solidFill>
                  <a:srgbClr val="000000"/>
                </a:solidFill>
              </a:rPr>
              <a:t>What resources do your have to help meet these needs?</a:t>
            </a:r>
          </a:p>
          <a:p>
            <a:pPr marL="685800" lvl="1" indent="-317500">
              <a:spcAft>
                <a:spcPts val="0"/>
              </a:spcAft>
              <a:buClr>
                <a:srgbClr val="000000"/>
              </a:buClr>
              <a:buFont typeface="Source Sans Pro" panose="020B0604020202020204" charset="0"/>
              <a:buChar char="-"/>
            </a:pPr>
            <a:r>
              <a:rPr lang="en" sz="2000" dirty="0">
                <a:solidFill>
                  <a:srgbClr val="000000"/>
                </a:solidFill>
                <a:latin typeface="Playfair Display" panose="020B0604020202020204" charset="0"/>
              </a:rPr>
              <a:t>Time</a:t>
            </a:r>
          </a:p>
          <a:p>
            <a:pPr marL="685800" lvl="1" indent="-317500">
              <a:spcAft>
                <a:spcPts val="0"/>
              </a:spcAft>
              <a:buClr>
                <a:srgbClr val="000000"/>
              </a:buClr>
              <a:buFont typeface="Source Sans Pro" panose="020B0604020202020204" charset="0"/>
              <a:buChar char="-"/>
            </a:pPr>
            <a:r>
              <a:rPr lang="en" sz="2000" dirty="0">
                <a:solidFill>
                  <a:srgbClr val="000000"/>
                </a:solidFill>
                <a:latin typeface="Playfair Display" panose="020B0604020202020204" charset="0"/>
              </a:rPr>
              <a:t>Money</a:t>
            </a:r>
          </a:p>
          <a:p>
            <a:pPr marL="685800" lvl="1" indent="-317500">
              <a:spcAft>
                <a:spcPts val="0"/>
              </a:spcAft>
              <a:buClr>
                <a:srgbClr val="000000"/>
              </a:buClr>
              <a:buFont typeface="Source Sans Pro" panose="020B0604020202020204" charset="0"/>
              <a:buChar char="-"/>
            </a:pPr>
            <a:r>
              <a:rPr lang="en" sz="2000" dirty="0">
                <a:solidFill>
                  <a:srgbClr val="000000"/>
                </a:solidFill>
                <a:latin typeface="Playfair Display" panose="020B0604020202020204" charset="0"/>
              </a:rPr>
              <a:t>Colleagues</a:t>
            </a:r>
          </a:p>
          <a:p>
            <a:pPr marL="685800" lvl="1" indent="-317500">
              <a:spcAft>
                <a:spcPts val="0"/>
              </a:spcAft>
              <a:buClr>
                <a:srgbClr val="000000"/>
              </a:buClr>
              <a:buFont typeface="Source Sans Pro" panose="020B0604020202020204" charset="0"/>
              <a:buChar char="-"/>
            </a:pPr>
            <a:r>
              <a:rPr lang="en" sz="2000" dirty="0">
                <a:solidFill>
                  <a:srgbClr val="000000"/>
                </a:solidFill>
                <a:latin typeface="Playfair Display" panose="020B0604020202020204" charset="0"/>
              </a:rPr>
              <a:t>Spaces</a:t>
            </a:r>
          </a:p>
        </p:txBody>
      </p:sp>
      <p:sp>
        <p:nvSpPr>
          <p:cNvPr id="4" name="Rectangle 3"/>
          <p:cNvSpPr/>
          <p:nvPr/>
        </p:nvSpPr>
        <p:spPr>
          <a:xfrm>
            <a:off x="8353168" y="0"/>
            <a:ext cx="790832" cy="5143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pic>
        <p:nvPicPr>
          <p:cNvPr id="311" name="Shape 311" descr="question-mark-1495858.jpg"/>
          <p:cNvPicPr preferRelativeResize="0"/>
          <p:nvPr/>
        </p:nvPicPr>
        <p:blipFill rotWithShape="1">
          <a:blip r:embed="rId3">
            <a:alphaModFix/>
          </a:blip>
          <a:srcRect l="2208" r="2198"/>
          <a:stretch/>
        </p:blipFill>
        <p:spPr>
          <a:xfrm>
            <a:off x="0" y="0"/>
            <a:ext cx="9144000" cy="4670280"/>
          </a:xfrm>
          <a:prstGeom prst="rect">
            <a:avLst/>
          </a:prstGeom>
          <a:noFill/>
          <a:ln>
            <a:noFill/>
          </a:ln>
        </p:spPr>
      </p:pic>
      <p:sp>
        <p:nvSpPr>
          <p:cNvPr id="3" name="Rectangle 2"/>
          <p:cNvSpPr/>
          <p:nvPr/>
        </p:nvSpPr>
        <p:spPr>
          <a:xfrm>
            <a:off x="1" y="4732065"/>
            <a:ext cx="9143999" cy="338554"/>
          </a:xfrm>
          <a:prstGeom prst="rect">
            <a:avLst/>
          </a:prstGeom>
        </p:spPr>
        <p:txBody>
          <a:bodyPr wrap="square">
            <a:spAutoFit/>
          </a:bodyPr>
          <a:lstStyle/>
          <a:p>
            <a:pPr algn="ctr"/>
            <a:r>
              <a:rPr lang="en-US" sz="1600" dirty="0">
                <a:solidFill>
                  <a:schemeClr val="accent5"/>
                </a:solidFill>
              </a:rPr>
              <a:t>"</a:t>
            </a:r>
            <a:r>
              <a:rPr lang="en-US" sz="1600" dirty="0">
                <a:hlinkClick r:id="rId4"/>
              </a:rPr>
              <a:t>Question Mark Pile</a:t>
            </a:r>
            <a:r>
              <a:rPr lang="en-US" sz="1600" dirty="0">
                <a:solidFill>
                  <a:schemeClr val="accent5"/>
                </a:solidFill>
              </a:rPr>
              <a:t>" </a:t>
            </a:r>
            <a:r>
              <a:rPr lang="en-US" sz="1600" dirty="0"/>
              <a:t>by </a:t>
            </a:r>
            <a:r>
              <a:rPr lang="en-US" sz="1600" dirty="0">
                <a:hlinkClick r:id="rId5"/>
              </a:rPr>
              <a:t>qimono</a:t>
            </a:r>
            <a:r>
              <a:rPr lang="en-US" sz="1600" dirty="0"/>
              <a:t> is in the Public Domain, </a:t>
            </a:r>
            <a:r>
              <a:rPr lang="en-US" sz="1600" dirty="0">
                <a:hlinkClick r:id="rId6"/>
              </a:rPr>
              <a:t>CC0</a:t>
            </a: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184056"/>
            <a:ext cx="9144000" cy="785700"/>
          </a:xfrm>
        </p:spPr>
        <p:txBody>
          <a:bodyPr/>
          <a:lstStyle/>
          <a:p>
            <a:r>
              <a:rPr lang="en-US" dirty="0">
                <a:solidFill>
                  <a:schemeClr val="bg1"/>
                </a:solidFill>
              </a:rPr>
              <a:t>Activity!</a:t>
            </a:r>
          </a:p>
        </p:txBody>
      </p:sp>
    </p:spTree>
    <p:extLst>
      <p:ext uri="{BB962C8B-B14F-4D97-AF65-F5344CB8AC3E}">
        <p14:creationId xmlns:p14="http://schemas.microsoft.com/office/powerpoint/2010/main" val="491335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is Your Audience?</a:t>
            </a:r>
          </a:p>
        </p:txBody>
      </p:sp>
      <p:sp>
        <p:nvSpPr>
          <p:cNvPr id="3" name="Text Placeholder 2"/>
          <p:cNvSpPr>
            <a:spLocks noGrp="1"/>
          </p:cNvSpPr>
          <p:nvPr>
            <p:ph type="body" idx="1"/>
          </p:nvPr>
        </p:nvSpPr>
        <p:spPr/>
        <p:txBody>
          <a:bodyPr/>
          <a:lstStyle/>
          <a:p>
            <a:pPr marL="0" indent="0">
              <a:buNone/>
            </a:pPr>
            <a:r>
              <a:rPr lang="en-US" sz="3200" dirty="0">
                <a:solidFill>
                  <a:srgbClr val="000000"/>
                </a:solidFill>
              </a:rPr>
              <a:t>As a group, brainstorm the potential audience(s) that you/your organization may target through Scholarly Communication outreach/programming. </a:t>
            </a:r>
          </a:p>
          <a:p>
            <a:endParaRPr lang="en-US" dirty="0"/>
          </a:p>
        </p:txBody>
      </p:sp>
      <p:sp>
        <p:nvSpPr>
          <p:cNvPr id="4" name="Rectangle 3"/>
          <p:cNvSpPr/>
          <p:nvPr/>
        </p:nvSpPr>
        <p:spPr>
          <a:xfrm>
            <a:off x="8353168" y="0"/>
            <a:ext cx="790832" cy="51435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73707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184056"/>
            <a:ext cx="9144000" cy="785700"/>
          </a:xfrm>
        </p:spPr>
        <p:txBody>
          <a:bodyPr/>
          <a:lstStyle/>
          <a:p>
            <a:r>
              <a:rPr lang="en-US" dirty="0">
                <a:solidFill>
                  <a:schemeClr val="bg1"/>
                </a:solidFill>
              </a:rPr>
              <a:t>Examples!</a:t>
            </a:r>
          </a:p>
        </p:txBody>
      </p:sp>
    </p:spTree>
    <p:extLst>
      <p:ext uri="{BB962C8B-B14F-4D97-AF65-F5344CB8AC3E}">
        <p14:creationId xmlns:p14="http://schemas.microsoft.com/office/powerpoint/2010/main" val="124893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445025"/>
            <a:ext cx="7374203" cy="623400"/>
          </a:xfrm>
        </p:spPr>
        <p:txBody>
          <a:bodyPr/>
          <a:lstStyle/>
          <a:p>
            <a:r>
              <a:rPr lang="en-US" dirty="0"/>
              <a:t>North Carolina State University</a:t>
            </a:r>
          </a:p>
        </p:txBody>
      </p:sp>
      <p:sp>
        <p:nvSpPr>
          <p:cNvPr id="3" name="Text Placeholder 2"/>
          <p:cNvSpPr>
            <a:spLocks noGrp="1"/>
          </p:cNvSpPr>
          <p:nvPr>
            <p:ph type="body" idx="1"/>
          </p:nvPr>
        </p:nvSpPr>
        <p:spPr>
          <a:xfrm>
            <a:off x="311700" y="1198605"/>
            <a:ext cx="4346797" cy="3370269"/>
          </a:xfrm>
        </p:spPr>
        <p:txBody>
          <a:bodyPr/>
          <a:lstStyle/>
          <a:p>
            <a:pPr>
              <a:buClr>
                <a:srgbClr val="000000"/>
              </a:buClr>
            </a:pPr>
            <a:r>
              <a:rPr lang="en-US" sz="2400" dirty="0">
                <a:solidFill>
                  <a:srgbClr val="000000"/>
                </a:solidFill>
              </a:rPr>
              <a:t>Raleigh, North Carolina</a:t>
            </a:r>
          </a:p>
          <a:p>
            <a:r>
              <a:rPr lang="en-US" sz="2400" dirty="0">
                <a:solidFill>
                  <a:srgbClr val="000000"/>
                </a:solidFill>
              </a:rPr>
              <a:t>Approximate Enrollment: 34,000, 24,000 of which are undergraduates</a:t>
            </a:r>
          </a:p>
          <a:p>
            <a:pPr>
              <a:buClr>
                <a:srgbClr val="000000"/>
              </a:buClr>
            </a:pPr>
            <a:endParaRPr lang="en-US" sz="2400" dirty="0">
              <a:solidFill>
                <a:srgbClr val="0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6270" y="1399204"/>
            <a:ext cx="2496065" cy="2969069"/>
          </a:xfrm>
          <a:prstGeom prst="rect">
            <a:avLst/>
          </a:prstGeom>
        </p:spPr>
      </p:pic>
      <p:sp>
        <p:nvSpPr>
          <p:cNvPr id="5" name="Rectangle 4"/>
          <p:cNvSpPr/>
          <p:nvPr/>
        </p:nvSpPr>
        <p:spPr>
          <a:xfrm>
            <a:off x="8353168" y="0"/>
            <a:ext cx="790832" cy="5143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8151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348" y="229824"/>
            <a:ext cx="8520600" cy="623400"/>
          </a:xfrm>
        </p:spPr>
        <p:txBody>
          <a:bodyPr/>
          <a:lstStyle/>
          <a:p>
            <a:r>
              <a:rPr lang="en" dirty="0"/>
              <a:t>Faculty &amp; Instructor Outreach</a:t>
            </a:r>
            <a:endParaRPr lang="en-US" dirty="0"/>
          </a:p>
        </p:txBody>
      </p:sp>
      <p:sp>
        <p:nvSpPr>
          <p:cNvPr id="5" name="Rectangle 4"/>
          <p:cNvSpPr/>
          <p:nvPr/>
        </p:nvSpPr>
        <p:spPr>
          <a:xfrm>
            <a:off x="0" y="4534930"/>
            <a:ext cx="9144000" cy="60857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hape 121"/>
          <p:cNvPicPr preferRelativeResize="0"/>
          <p:nvPr/>
        </p:nvPicPr>
        <p:blipFill rotWithShape="1">
          <a:blip r:embed="rId3">
            <a:alphaModFix/>
          </a:blip>
          <a:srcRect/>
          <a:stretch/>
        </p:blipFill>
        <p:spPr>
          <a:xfrm>
            <a:off x="367304" y="1220317"/>
            <a:ext cx="3444755" cy="2947520"/>
          </a:xfrm>
          <a:prstGeom prst="rect">
            <a:avLst/>
          </a:prstGeom>
          <a:noFill/>
          <a:ln>
            <a:solidFill>
              <a:srgbClr val="000000"/>
            </a:solidFill>
          </a:ln>
        </p:spPr>
      </p:pic>
      <p:pic>
        <p:nvPicPr>
          <p:cNvPr id="7" name="Shape 122"/>
          <p:cNvPicPr preferRelativeResize="0"/>
          <p:nvPr/>
        </p:nvPicPr>
        <p:blipFill rotWithShape="1">
          <a:blip r:embed="rId4">
            <a:alphaModFix/>
          </a:blip>
          <a:srcRect/>
          <a:stretch/>
        </p:blipFill>
        <p:spPr>
          <a:xfrm>
            <a:off x="5873815" y="832512"/>
            <a:ext cx="2766000" cy="3500100"/>
          </a:xfrm>
          <a:prstGeom prst="rect">
            <a:avLst/>
          </a:prstGeom>
          <a:noFill/>
          <a:ln>
            <a:solidFill>
              <a:srgbClr val="000000"/>
            </a:solidFill>
          </a:ln>
        </p:spPr>
      </p:pic>
      <p:sp>
        <p:nvSpPr>
          <p:cNvPr id="8" name="Striped Right Arrow 7"/>
          <p:cNvSpPr/>
          <p:nvPr/>
        </p:nvSpPr>
        <p:spPr>
          <a:xfrm>
            <a:off x="4268347" y="2273947"/>
            <a:ext cx="1149179" cy="939114"/>
          </a:xfrm>
          <a:prstGeom prst="striped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775733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222604"/>
            <a:ext cx="8520600" cy="623400"/>
          </a:xfrm>
        </p:spPr>
        <p:txBody>
          <a:bodyPr/>
          <a:lstStyle/>
          <a:p>
            <a:r>
              <a:rPr lang="en-US" dirty="0"/>
              <a:t>Telling Stories</a:t>
            </a:r>
          </a:p>
        </p:txBody>
      </p:sp>
      <p:pic>
        <p:nvPicPr>
          <p:cNvPr id="4" name="Shape 128"/>
          <p:cNvPicPr preferRelativeResize="0"/>
          <p:nvPr/>
        </p:nvPicPr>
        <p:blipFill rotWithShape="1">
          <a:blip r:embed="rId3">
            <a:alphaModFix/>
          </a:blip>
          <a:srcRect l="5702" r="8797"/>
          <a:stretch/>
        </p:blipFill>
        <p:spPr>
          <a:xfrm>
            <a:off x="1356685" y="846004"/>
            <a:ext cx="6010500" cy="4074900"/>
          </a:xfrm>
          <a:prstGeom prst="rect">
            <a:avLst/>
          </a:prstGeom>
          <a:noFill/>
          <a:ln>
            <a:noFill/>
          </a:ln>
        </p:spPr>
      </p:pic>
      <p:sp>
        <p:nvSpPr>
          <p:cNvPr id="5" name="Rectangle 4"/>
          <p:cNvSpPr/>
          <p:nvPr/>
        </p:nvSpPr>
        <p:spPr>
          <a:xfrm>
            <a:off x="8353168" y="0"/>
            <a:ext cx="790832" cy="5143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3938235"/>
      </p:ext>
    </p:extLst>
  </p:cSld>
  <p:clrMapOvr>
    <a:masterClrMapping/>
  </p:clrMapOvr>
</p:sld>
</file>

<file path=ppt/theme/theme1.xml><?xml version="1.0" encoding="utf-8"?>
<a:theme xmlns:a="http://schemas.openxmlformats.org/drawingml/2006/main" name="ACRL SC Roadshow 2016 - Navy">
  <a:themeElements>
    <a:clrScheme name="acrl1">
      <a:dk1>
        <a:srgbClr val="002863"/>
      </a:dk1>
      <a:lt1>
        <a:srgbClr val="FFFFFF"/>
      </a:lt1>
      <a:dk2>
        <a:srgbClr val="008948"/>
      </a:dk2>
      <a:lt2>
        <a:srgbClr val="CBCBCB"/>
      </a:lt2>
      <a:accent1>
        <a:srgbClr val="0076BE"/>
      </a:accent1>
      <a:accent2>
        <a:srgbClr val="EECA37"/>
      </a:accent2>
      <a:accent3>
        <a:srgbClr val="002863"/>
      </a:accent3>
      <a:accent4>
        <a:srgbClr val="008948"/>
      </a:accent4>
      <a:accent5>
        <a:srgbClr val="0076BE"/>
      </a:accent5>
      <a:accent6>
        <a:srgbClr val="EECA37"/>
      </a:accent6>
      <a:hlink>
        <a:srgbClr val="0076BE"/>
      </a:hlink>
      <a:folHlink>
        <a:srgbClr val="0076B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2404</TotalTime>
  <Words>2040</Words>
  <Application>Microsoft Office PowerPoint</Application>
  <PresentationFormat>On-screen Show (16:9)</PresentationFormat>
  <Paragraphs>216</Paragraphs>
  <Slides>39</Slides>
  <Notes>30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Montserrat</vt:lpstr>
      <vt:lpstr>Playfair Display</vt:lpstr>
      <vt:lpstr>Calibri</vt:lpstr>
      <vt:lpstr>Raleway</vt:lpstr>
      <vt:lpstr>Source Sans Pro</vt:lpstr>
      <vt:lpstr>Arial</vt:lpstr>
      <vt:lpstr>ACRL SC Roadshow 2016 - Navy</vt:lpstr>
      <vt:lpstr>Outreach &amp; Programming</vt:lpstr>
      <vt:lpstr>PowerPoint Presentation</vt:lpstr>
      <vt:lpstr>Questions to Ask</vt:lpstr>
      <vt:lpstr>Activity!</vt:lpstr>
      <vt:lpstr>Who is Your Audience?</vt:lpstr>
      <vt:lpstr>Examples!</vt:lpstr>
      <vt:lpstr>North Carolina State University</vt:lpstr>
      <vt:lpstr>Faculty &amp; Instructor Outreach</vt:lpstr>
      <vt:lpstr>Telling Stories</vt:lpstr>
      <vt:lpstr>North Carolina State University</vt:lpstr>
      <vt:lpstr>Student Outreach</vt:lpstr>
      <vt:lpstr>Anyone Outreach: 30 Minute Workshops</vt:lpstr>
      <vt:lpstr>Grand Valley State University</vt:lpstr>
      <vt:lpstr>Faculty Outreach: Journal Quality Indicators</vt:lpstr>
      <vt:lpstr>Open Educational Resource (OER) Publishing and Support</vt:lpstr>
      <vt:lpstr>University of Alberta</vt:lpstr>
      <vt:lpstr>PowerPoint Presentation</vt:lpstr>
      <vt:lpstr>Scholarly Society Outreach</vt:lpstr>
      <vt:lpstr>Linfield College</vt:lpstr>
      <vt:lpstr>Community Outreach</vt:lpstr>
      <vt:lpstr>Furman</vt:lpstr>
      <vt:lpstr>Outreach Everywhere!</vt:lpstr>
      <vt:lpstr>Professional Outreach</vt:lpstr>
      <vt:lpstr>Furman</vt:lpstr>
      <vt:lpstr>Awesome Outreach</vt:lpstr>
      <vt:lpstr>Graduate Student Outreach</vt:lpstr>
      <vt:lpstr>  Building the Infrastructure for a Successful Program</vt:lpstr>
      <vt:lpstr>Programs don’t grow on trees</vt:lpstr>
      <vt:lpstr>We Are a Community!</vt:lpstr>
      <vt:lpstr>Other Resources</vt:lpstr>
      <vt:lpstr>PowerPoint Presentation</vt:lpstr>
      <vt:lpstr>TIPS AND TRICKS</vt:lpstr>
      <vt:lpstr>Tell your story</vt:lpstr>
      <vt:lpstr>Things to Keep in Mind</vt:lpstr>
      <vt:lpstr>So much depends on word of mouth</vt:lpstr>
      <vt:lpstr>Activity!</vt:lpstr>
      <vt:lpstr>PowerPoint Presentation</vt:lpstr>
      <vt:lpstr>Planning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Outreach &amp; Programming</dc:title>
  <dc:creator>Myers, Carla Ms.</dc:creator>
  <cp:lastModifiedBy>Carla Myers</cp:lastModifiedBy>
  <cp:revision>19</cp:revision>
  <cp:lastPrinted>2017-12-12T20:52:45Z</cp:lastPrinted>
  <dcterms:modified xsi:type="dcterms:W3CDTF">2018-01-24T04:58:14Z</dcterms:modified>
</cp:coreProperties>
</file>