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122"/>
  </p:notesMasterIdLst>
  <p:sldIdLst>
    <p:sldId id="257" r:id="rId3"/>
    <p:sldId id="454" r:id="rId4"/>
    <p:sldId id="420" r:id="rId5"/>
    <p:sldId id="353" r:id="rId6"/>
    <p:sldId id="272" r:id="rId7"/>
    <p:sldId id="269" r:id="rId8"/>
    <p:sldId id="273" r:id="rId9"/>
    <p:sldId id="274" r:id="rId10"/>
    <p:sldId id="471" r:id="rId11"/>
    <p:sldId id="472" r:id="rId12"/>
    <p:sldId id="313" r:id="rId13"/>
    <p:sldId id="314" r:id="rId14"/>
    <p:sldId id="283" r:id="rId15"/>
    <p:sldId id="316" r:id="rId16"/>
    <p:sldId id="317" r:id="rId17"/>
    <p:sldId id="322" r:id="rId18"/>
    <p:sldId id="323" r:id="rId19"/>
    <p:sldId id="324" r:id="rId20"/>
    <p:sldId id="325" r:id="rId21"/>
    <p:sldId id="326" r:id="rId22"/>
    <p:sldId id="346"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8" r:id="rId38"/>
    <p:sldId id="349" r:id="rId39"/>
    <p:sldId id="350" r:id="rId40"/>
    <p:sldId id="347" r:id="rId41"/>
    <p:sldId id="351" r:id="rId42"/>
    <p:sldId id="352" r:id="rId43"/>
    <p:sldId id="356" r:id="rId44"/>
    <p:sldId id="357" r:id="rId45"/>
    <p:sldId id="358" r:id="rId46"/>
    <p:sldId id="359" r:id="rId47"/>
    <p:sldId id="360" r:id="rId48"/>
    <p:sldId id="455" r:id="rId49"/>
    <p:sldId id="456" r:id="rId50"/>
    <p:sldId id="460" r:id="rId51"/>
    <p:sldId id="361" r:id="rId52"/>
    <p:sldId id="362" r:id="rId53"/>
    <p:sldId id="369" r:id="rId54"/>
    <p:sldId id="370" r:id="rId55"/>
    <p:sldId id="371" r:id="rId56"/>
    <p:sldId id="372" r:id="rId57"/>
    <p:sldId id="373" r:id="rId58"/>
    <p:sldId id="465" r:id="rId59"/>
    <p:sldId id="466" r:id="rId60"/>
    <p:sldId id="467" r:id="rId61"/>
    <p:sldId id="374" r:id="rId62"/>
    <p:sldId id="375" r:id="rId63"/>
    <p:sldId id="376" r:id="rId64"/>
    <p:sldId id="377" r:id="rId65"/>
    <p:sldId id="378" r:id="rId66"/>
    <p:sldId id="379" r:id="rId67"/>
    <p:sldId id="380" r:id="rId68"/>
    <p:sldId id="381" r:id="rId69"/>
    <p:sldId id="382" r:id="rId70"/>
    <p:sldId id="383" r:id="rId71"/>
    <p:sldId id="384" r:id="rId72"/>
    <p:sldId id="385" r:id="rId73"/>
    <p:sldId id="469" r:id="rId74"/>
    <p:sldId id="470" r:id="rId75"/>
    <p:sldId id="387" r:id="rId76"/>
    <p:sldId id="388" r:id="rId77"/>
    <p:sldId id="389" r:id="rId78"/>
    <p:sldId id="390" r:id="rId79"/>
    <p:sldId id="391" r:id="rId80"/>
    <p:sldId id="392" r:id="rId81"/>
    <p:sldId id="393" r:id="rId82"/>
    <p:sldId id="394" r:id="rId83"/>
    <p:sldId id="395" r:id="rId84"/>
    <p:sldId id="396" r:id="rId85"/>
    <p:sldId id="397" r:id="rId86"/>
    <p:sldId id="398" r:id="rId87"/>
    <p:sldId id="400" r:id="rId88"/>
    <p:sldId id="401" r:id="rId89"/>
    <p:sldId id="402" r:id="rId90"/>
    <p:sldId id="405" r:id="rId91"/>
    <p:sldId id="406" r:id="rId92"/>
    <p:sldId id="407" r:id="rId93"/>
    <p:sldId id="408" r:id="rId94"/>
    <p:sldId id="409" r:id="rId95"/>
    <p:sldId id="410" r:id="rId96"/>
    <p:sldId id="411" r:id="rId97"/>
    <p:sldId id="421" r:id="rId98"/>
    <p:sldId id="422" r:id="rId99"/>
    <p:sldId id="423" r:id="rId100"/>
    <p:sldId id="424" r:id="rId101"/>
    <p:sldId id="425" r:id="rId102"/>
    <p:sldId id="426" r:id="rId103"/>
    <p:sldId id="427" r:id="rId104"/>
    <p:sldId id="428" r:id="rId105"/>
    <p:sldId id="429" r:id="rId106"/>
    <p:sldId id="430" r:id="rId107"/>
    <p:sldId id="431" r:id="rId108"/>
    <p:sldId id="432" r:id="rId109"/>
    <p:sldId id="473" r:id="rId110"/>
    <p:sldId id="433" r:id="rId111"/>
    <p:sldId id="434" r:id="rId112"/>
    <p:sldId id="435" r:id="rId113"/>
    <p:sldId id="437" r:id="rId114"/>
    <p:sldId id="438" r:id="rId115"/>
    <p:sldId id="461" r:id="rId116"/>
    <p:sldId id="453" r:id="rId117"/>
    <p:sldId id="462" r:id="rId118"/>
    <p:sldId id="463" r:id="rId119"/>
    <p:sldId id="464" r:id="rId120"/>
    <p:sldId id="468" r:id="rId1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93" autoAdjust="0"/>
  </p:normalViewPr>
  <p:slideViewPr>
    <p:cSldViewPr>
      <p:cViewPr varScale="1">
        <p:scale>
          <a:sx n="56" d="100"/>
          <a:sy n="56" d="100"/>
        </p:scale>
        <p:origin x="150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5</a:t>
            </a:fld>
            <a:endParaRPr lang="en-US" dirty="0"/>
          </a:p>
        </p:txBody>
      </p:sp>
    </p:spTree>
    <p:extLst>
      <p:ext uri="{BB962C8B-B14F-4D97-AF65-F5344CB8AC3E}">
        <p14:creationId xmlns:p14="http://schemas.microsoft.com/office/powerpoint/2010/main" val="238410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24</a:t>
            </a:fld>
            <a:endParaRPr lang="en-US" dirty="0"/>
          </a:p>
        </p:txBody>
      </p:sp>
    </p:spTree>
    <p:extLst>
      <p:ext uri="{BB962C8B-B14F-4D97-AF65-F5344CB8AC3E}">
        <p14:creationId xmlns:p14="http://schemas.microsoft.com/office/powerpoint/2010/main" val="3136968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9500456-FCCB-4F80-AB87-5B30A29CC91C}" type="slidenum">
              <a:rPr lang="en-US" altLang="en-US"/>
              <a:pPr eaLnBrk="1" hangingPunct="1">
                <a:spcBef>
                  <a:spcPct val="0"/>
                </a:spcBef>
              </a:pPr>
              <a:t>26</a:t>
            </a:fld>
            <a:endParaRPr lang="en-US" altLang="en-US" dirty="0"/>
          </a:p>
        </p:txBody>
      </p:sp>
    </p:spTree>
    <p:extLst>
      <p:ext uri="{BB962C8B-B14F-4D97-AF65-F5344CB8AC3E}">
        <p14:creationId xmlns:p14="http://schemas.microsoft.com/office/powerpoint/2010/main" val="2870455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27</a:t>
            </a:fld>
            <a:endParaRPr lang="en-US" dirty="0"/>
          </a:p>
        </p:txBody>
      </p:sp>
    </p:spTree>
    <p:extLst>
      <p:ext uri="{BB962C8B-B14F-4D97-AF65-F5344CB8AC3E}">
        <p14:creationId xmlns:p14="http://schemas.microsoft.com/office/powerpoint/2010/main" val="4237348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EC8C21-AD02-465A-AB89-026C209087A7}" type="slidenum">
              <a:rPr lang="en-US" altLang="en-US"/>
              <a:pPr eaLnBrk="1" hangingPunct="1">
                <a:spcBef>
                  <a:spcPct val="0"/>
                </a:spcBef>
              </a:pPr>
              <a:t>28</a:t>
            </a:fld>
            <a:endParaRPr lang="en-US" altLang="en-US" dirty="0"/>
          </a:p>
        </p:txBody>
      </p:sp>
    </p:spTree>
    <p:extLst>
      <p:ext uri="{BB962C8B-B14F-4D97-AF65-F5344CB8AC3E}">
        <p14:creationId xmlns:p14="http://schemas.microsoft.com/office/powerpoint/2010/main" val="3015707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9179AE8-3A38-45A2-A67F-6CFC0052372E}" type="slidenum">
              <a:rPr lang="en-US" altLang="en-US"/>
              <a:pPr eaLnBrk="1" hangingPunct="1">
                <a:spcBef>
                  <a:spcPct val="0"/>
                </a:spcBef>
              </a:pPr>
              <a:t>29</a:t>
            </a:fld>
            <a:endParaRPr lang="en-US" altLang="en-US" dirty="0"/>
          </a:p>
        </p:txBody>
      </p:sp>
    </p:spTree>
    <p:extLst>
      <p:ext uri="{BB962C8B-B14F-4D97-AF65-F5344CB8AC3E}">
        <p14:creationId xmlns:p14="http://schemas.microsoft.com/office/powerpoint/2010/main" val="20258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4D3E4EE-A00D-4C95-9705-F13AC4E415B8}" type="slidenum">
              <a:rPr lang="en-US" altLang="en-US"/>
              <a:pPr eaLnBrk="1" hangingPunct="1">
                <a:spcBef>
                  <a:spcPct val="0"/>
                </a:spcBef>
              </a:pPr>
              <a:t>30</a:t>
            </a:fld>
            <a:endParaRPr lang="en-US" altLang="en-US" dirty="0"/>
          </a:p>
        </p:txBody>
      </p:sp>
    </p:spTree>
    <p:extLst>
      <p:ext uri="{BB962C8B-B14F-4D97-AF65-F5344CB8AC3E}">
        <p14:creationId xmlns:p14="http://schemas.microsoft.com/office/powerpoint/2010/main" val="526256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31</a:t>
            </a:fld>
            <a:endParaRPr lang="en-US" dirty="0"/>
          </a:p>
        </p:txBody>
      </p:sp>
    </p:spTree>
    <p:extLst>
      <p:ext uri="{BB962C8B-B14F-4D97-AF65-F5344CB8AC3E}">
        <p14:creationId xmlns:p14="http://schemas.microsoft.com/office/powerpoint/2010/main" val="2702002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6E16495-5888-4D96-ABE3-C6447F5E2EC9}" type="slidenum">
              <a:rPr lang="en-US" altLang="en-US"/>
              <a:pPr eaLnBrk="1" hangingPunct="1">
                <a:spcBef>
                  <a:spcPct val="0"/>
                </a:spcBef>
              </a:pPr>
              <a:t>32</a:t>
            </a:fld>
            <a:endParaRPr lang="en-US" altLang="en-US" dirty="0"/>
          </a:p>
        </p:txBody>
      </p:sp>
    </p:spTree>
    <p:extLst>
      <p:ext uri="{BB962C8B-B14F-4D97-AF65-F5344CB8AC3E}">
        <p14:creationId xmlns:p14="http://schemas.microsoft.com/office/powerpoint/2010/main" val="2634933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33</a:t>
            </a:fld>
            <a:endParaRPr lang="en-US" dirty="0"/>
          </a:p>
        </p:txBody>
      </p:sp>
    </p:spTree>
    <p:extLst>
      <p:ext uri="{BB962C8B-B14F-4D97-AF65-F5344CB8AC3E}">
        <p14:creationId xmlns:p14="http://schemas.microsoft.com/office/powerpoint/2010/main" val="2989597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1122" indent="-288893">
              <a:spcBef>
                <a:spcPct val="30000"/>
              </a:spcBef>
              <a:defRPr sz="1200">
                <a:solidFill>
                  <a:schemeClr val="tx1"/>
                </a:solidFill>
                <a:latin typeface="Calibri" panose="020F0502020204030204" pitchFamily="34" charset="0"/>
              </a:defRPr>
            </a:lvl2pPr>
            <a:lvl3pPr marL="1155573" indent="-231115">
              <a:spcBef>
                <a:spcPct val="30000"/>
              </a:spcBef>
              <a:defRPr sz="1200">
                <a:solidFill>
                  <a:schemeClr val="tx1"/>
                </a:solidFill>
                <a:latin typeface="Calibri" panose="020F0502020204030204" pitchFamily="34" charset="0"/>
              </a:defRPr>
            </a:lvl3pPr>
            <a:lvl4pPr marL="1617802" indent="-231115">
              <a:spcBef>
                <a:spcPct val="30000"/>
              </a:spcBef>
              <a:defRPr sz="1200">
                <a:solidFill>
                  <a:schemeClr val="tx1"/>
                </a:solidFill>
                <a:latin typeface="Calibri" panose="020F0502020204030204" pitchFamily="34" charset="0"/>
              </a:defRPr>
            </a:lvl4pPr>
            <a:lvl5pPr marL="2080031" indent="-231115">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7C159A-4CAC-4863-ADD8-4DE47C168FF2}" type="slidenum">
              <a:rPr lang="en-US" altLang="en-US" smtClean="0"/>
              <a:pPr>
                <a:spcBef>
                  <a:spcPct val="0"/>
                </a:spcBef>
              </a:pPr>
              <a:t>37</a:t>
            </a:fld>
            <a:endParaRPr lang="en-US" altLang="en-US" dirty="0"/>
          </a:p>
        </p:txBody>
      </p:sp>
    </p:spTree>
    <p:extLst>
      <p:ext uri="{BB962C8B-B14F-4D97-AF65-F5344CB8AC3E}">
        <p14:creationId xmlns:p14="http://schemas.microsoft.com/office/powerpoint/2010/main" val="1677462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246226E-01A2-4154-88FA-2B9F9A04CDB8}" type="slidenum">
              <a:rPr lang="en-US" altLang="en-US"/>
              <a:pPr eaLnBrk="1" hangingPunct="1">
                <a:spcBef>
                  <a:spcPct val="0"/>
                </a:spcBef>
              </a:pPr>
              <a:t>6</a:t>
            </a:fld>
            <a:endParaRPr lang="en-US" altLang="en-US" dirty="0"/>
          </a:p>
        </p:txBody>
      </p:sp>
    </p:spTree>
    <p:extLst>
      <p:ext uri="{BB962C8B-B14F-4D97-AF65-F5344CB8AC3E}">
        <p14:creationId xmlns:p14="http://schemas.microsoft.com/office/powerpoint/2010/main" val="259685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AAD1037-230C-4B4C-A31A-FF45BDB5DFC6}" type="slidenum">
              <a:rPr lang="en-US" altLang="en-US" smtClean="0"/>
              <a:pPr>
                <a:spcBef>
                  <a:spcPct val="0"/>
                </a:spcBef>
              </a:pPr>
              <a:t>46</a:t>
            </a:fld>
            <a:endParaRPr lang="en-US" altLang="en-US" dirty="0"/>
          </a:p>
        </p:txBody>
      </p:sp>
    </p:spTree>
    <p:extLst>
      <p:ext uri="{BB962C8B-B14F-4D97-AF65-F5344CB8AC3E}">
        <p14:creationId xmlns:p14="http://schemas.microsoft.com/office/powerpoint/2010/main" val="3465885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47</a:t>
            </a:fld>
            <a:endParaRPr lang="en-US" dirty="0"/>
          </a:p>
        </p:txBody>
      </p:sp>
    </p:spTree>
    <p:extLst>
      <p:ext uri="{BB962C8B-B14F-4D97-AF65-F5344CB8AC3E}">
        <p14:creationId xmlns:p14="http://schemas.microsoft.com/office/powerpoint/2010/main" val="662677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Salinger?</a:t>
            </a: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76E91EF-F704-49A4-B0FC-0E12FA85BC9D}" type="slidenum">
              <a:rPr lang="en-US" altLang="en-US" smtClean="0"/>
              <a:pPr>
                <a:spcBef>
                  <a:spcPct val="0"/>
                </a:spcBef>
              </a:pPr>
              <a:t>50</a:t>
            </a:fld>
            <a:endParaRPr lang="en-US" altLang="en-US" dirty="0"/>
          </a:p>
        </p:txBody>
      </p:sp>
    </p:spTree>
    <p:extLst>
      <p:ext uri="{BB962C8B-B14F-4D97-AF65-F5344CB8AC3E}">
        <p14:creationId xmlns:p14="http://schemas.microsoft.com/office/powerpoint/2010/main" val="3659126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a:p>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977E14-7841-4FDC-99F9-BEC4912ABB35}" type="slidenum">
              <a:rPr lang="en-US" altLang="en-US" smtClean="0"/>
              <a:pPr>
                <a:spcBef>
                  <a:spcPct val="0"/>
                </a:spcBef>
              </a:pPr>
              <a:t>51</a:t>
            </a:fld>
            <a:endParaRPr lang="en-US" altLang="en-US" dirty="0"/>
          </a:p>
        </p:txBody>
      </p:sp>
    </p:spTree>
    <p:extLst>
      <p:ext uri="{BB962C8B-B14F-4D97-AF65-F5344CB8AC3E}">
        <p14:creationId xmlns:p14="http://schemas.microsoft.com/office/powerpoint/2010/main" val="2623527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759BBF-1038-4FB3-99E5-B985670E1656}" type="slidenum">
              <a:rPr lang="en-US" altLang="en-US" smtClean="0"/>
              <a:pPr>
                <a:spcBef>
                  <a:spcPct val="0"/>
                </a:spcBef>
              </a:pPr>
              <a:t>53</a:t>
            </a:fld>
            <a:endParaRPr lang="en-US" altLang="en-US" dirty="0"/>
          </a:p>
        </p:txBody>
      </p:sp>
    </p:spTree>
    <p:extLst>
      <p:ext uri="{BB962C8B-B14F-4D97-AF65-F5344CB8AC3E}">
        <p14:creationId xmlns:p14="http://schemas.microsoft.com/office/powerpoint/2010/main" val="34440656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79B4C4-597F-487E-96B9-77E1E59E63B4}" type="slidenum">
              <a:rPr lang="en-US" altLang="en-US" smtClean="0"/>
              <a:pPr>
                <a:spcBef>
                  <a:spcPct val="0"/>
                </a:spcBef>
              </a:pPr>
              <a:t>54</a:t>
            </a:fld>
            <a:endParaRPr lang="en-US" altLang="en-US" dirty="0"/>
          </a:p>
        </p:txBody>
      </p:sp>
    </p:spTree>
    <p:extLst>
      <p:ext uri="{BB962C8B-B14F-4D97-AF65-F5344CB8AC3E}">
        <p14:creationId xmlns:p14="http://schemas.microsoft.com/office/powerpoint/2010/main" val="1132812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340AD4-1995-418B-9EE3-FCED3EE30350}" type="slidenum">
              <a:rPr lang="en-US" altLang="en-US" smtClean="0"/>
              <a:pPr>
                <a:spcBef>
                  <a:spcPct val="0"/>
                </a:spcBef>
              </a:pPr>
              <a:t>55</a:t>
            </a:fld>
            <a:endParaRPr lang="en-US" altLang="en-US" dirty="0"/>
          </a:p>
        </p:txBody>
      </p:sp>
    </p:spTree>
    <p:extLst>
      <p:ext uri="{BB962C8B-B14F-4D97-AF65-F5344CB8AC3E}">
        <p14:creationId xmlns:p14="http://schemas.microsoft.com/office/powerpoint/2010/main" val="4588772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6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A2661ED-E105-46CF-85DE-C2FE1ABE98C6}" type="slidenum">
              <a:rPr lang="en-US" altLang="en-US"/>
              <a:pPr eaLnBrk="1" hangingPunct="1">
                <a:spcBef>
                  <a:spcPct val="0"/>
                </a:spcBef>
              </a:pPr>
              <a:t>57</a:t>
            </a:fld>
            <a:endParaRPr lang="en-US" altLang="en-US" dirty="0"/>
          </a:p>
        </p:txBody>
      </p:sp>
    </p:spTree>
    <p:extLst>
      <p:ext uri="{BB962C8B-B14F-4D97-AF65-F5344CB8AC3E}">
        <p14:creationId xmlns:p14="http://schemas.microsoft.com/office/powerpoint/2010/main" val="2648937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7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51122" indent="-288893" eaLnBrk="0" hangingPunct="0">
              <a:spcBef>
                <a:spcPct val="30000"/>
              </a:spcBef>
              <a:defRPr sz="1200">
                <a:solidFill>
                  <a:schemeClr val="tx1"/>
                </a:solidFill>
                <a:latin typeface="Calibri" panose="020F0502020204030204" pitchFamily="34" charset="0"/>
              </a:defRPr>
            </a:lvl2pPr>
            <a:lvl3pPr marL="1155573" indent="-231115" eaLnBrk="0" hangingPunct="0">
              <a:spcBef>
                <a:spcPct val="30000"/>
              </a:spcBef>
              <a:defRPr sz="1200">
                <a:solidFill>
                  <a:schemeClr val="tx1"/>
                </a:solidFill>
                <a:latin typeface="Calibri" panose="020F0502020204030204" pitchFamily="34" charset="0"/>
              </a:defRPr>
            </a:lvl3pPr>
            <a:lvl4pPr marL="1617802" indent="-231115" eaLnBrk="0" hangingPunct="0">
              <a:spcBef>
                <a:spcPct val="30000"/>
              </a:spcBef>
              <a:defRPr sz="1200">
                <a:solidFill>
                  <a:schemeClr val="tx1"/>
                </a:solidFill>
                <a:latin typeface="Calibri" panose="020F0502020204030204" pitchFamily="34" charset="0"/>
              </a:defRPr>
            </a:lvl4pPr>
            <a:lvl5pPr marL="2080031" indent="-231115" eaLnBrk="0" hangingPunct="0">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F91DD49-018F-4FBC-9F2A-812B2ACB8F48}" type="slidenum">
              <a:rPr lang="en-US" altLang="en-US"/>
              <a:pPr eaLnBrk="1" hangingPunct="1">
                <a:spcBef>
                  <a:spcPct val="0"/>
                </a:spcBef>
              </a:pPr>
              <a:t>58</a:t>
            </a:fld>
            <a:endParaRPr lang="en-US" altLang="en-US" dirty="0"/>
          </a:p>
        </p:txBody>
      </p:sp>
    </p:spTree>
    <p:extLst>
      <p:ext uri="{BB962C8B-B14F-4D97-AF65-F5344CB8AC3E}">
        <p14:creationId xmlns:p14="http://schemas.microsoft.com/office/powerpoint/2010/main" val="3342957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CC73738-71FC-4519-A641-704A40743E80}" type="slidenum">
              <a:rPr lang="en-US" altLang="en-US"/>
              <a:pPr eaLnBrk="1" hangingPunct="1">
                <a:spcBef>
                  <a:spcPct val="0"/>
                </a:spcBef>
              </a:pPr>
              <a:t>77</a:t>
            </a:fld>
            <a:endParaRPr lang="en-US" altLang="en-US" dirty="0"/>
          </a:p>
        </p:txBody>
      </p:sp>
    </p:spTree>
    <p:extLst>
      <p:ext uri="{BB962C8B-B14F-4D97-AF65-F5344CB8AC3E}">
        <p14:creationId xmlns:p14="http://schemas.microsoft.com/office/powerpoint/2010/main" val="206770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7</a:t>
            </a:fld>
            <a:endParaRPr lang="en-US" dirty="0"/>
          </a:p>
        </p:txBody>
      </p:sp>
    </p:spTree>
    <p:extLst>
      <p:ext uri="{BB962C8B-B14F-4D97-AF65-F5344CB8AC3E}">
        <p14:creationId xmlns:p14="http://schemas.microsoft.com/office/powerpoint/2010/main" val="3251185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F29ECC-2E2F-4A33-A948-FF81B6C605C3}" type="slidenum">
              <a:rPr lang="en-US" altLang="en-US" smtClean="0"/>
              <a:pPr>
                <a:spcBef>
                  <a:spcPct val="0"/>
                </a:spcBef>
              </a:pPr>
              <a:t>78</a:t>
            </a:fld>
            <a:endParaRPr lang="en-US" altLang="en-US" dirty="0"/>
          </a:p>
        </p:txBody>
      </p:sp>
    </p:spTree>
    <p:extLst>
      <p:ext uri="{BB962C8B-B14F-4D97-AF65-F5344CB8AC3E}">
        <p14:creationId xmlns:p14="http://schemas.microsoft.com/office/powerpoint/2010/main" val="10507850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79</a:t>
            </a:fld>
            <a:endParaRPr lang="en-US" altLang="en-US" dirty="0"/>
          </a:p>
        </p:txBody>
      </p:sp>
    </p:spTree>
    <p:extLst>
      <p:ext uri="{BB962C8B-B14F-4D97-AF65-F5344CB8AC3E}">
        <p14:creationId xmlns:p14="http://schemas.microsoft.com/office/powerpoint/2010/main" val="6192203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ACE135-2471-4767-9750-8A518C8C2876}" type="slidenum">
              <a:rPr lang="en-US" altLang="en-US" smtClean="0"/>
              <a:pPr>
                <a:spcBef>
                  <a:spcPct val="0"/>
                </a:spcBef>
              </a:pPr>
              <a:t>80</a:t>
            </a:fld>
            <a:endParaRPr lang="en-US" altLang="en-US" dirty="0"/>
          </a:p>
        </p:txBody>
      </p:sp>
    </p:spTree>
    <p:extLst>
      <p:ext uri="{BB962C8B-B14F-4D97-AF65-F5344CB8AC3E}">
        <p14:creationId xmlns:p14="http://schemas.microsoft.com/office/powerpoint/2010/main" val="37914965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0582B24-9953-49BC-95E9-7FB2D5E4A402}" type="slidenum">
              <a:rPr lang="en-US" altLang="en-US" smtClean="0"/>
              <a:pPr>
                <a:spcBef>
                  <a:spcPct val="0"/>
                </a:spcBef>
              </a:pPr>
              <a:t>81</a:t>
            </a:fld>
            <a:endParaRPr lang="en-US" altLang="en-US" dirty="0"/>
          </a:p>
        </p:txBody>
      </p:sp>
    </p:spTree>
    <p:extLst>
      <p:ext uri="{BB962C8B-B14F-4D97-AF65-F5344CB8AC3E}">
        <p14:creationId xmlns:p14="http://schemas.microsoft.com/office/powerpoint/2010/main" val="40726198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4E4590-2013-443D-A8A7-91367D905DBC}" type="slidenum">
              <a:rPr lang="en-US" altLang="en-US" smtClean="0"/>
              <a:pPr>
                <a:spcBef>
                  <a:spcPct val="0"/>
                </a:spcBef>
              </a:pPr>
              <a:t>82</a:t>
            </a:fld>
            <a:endParaRPr lang="en-US" altLang="en-US" dirty="0"/>
          </a:p>
        </p:txBody>
      </p:sp>
    </p:spTree>
    <p:extLst>
      <p:ext uri="{BB962C8B-B14F-4D97-AF65-F5344CB8AC3E}">
        <p14:creationId xmlns:p14="http://schemas.microsoft.com/office/powerpoint/2010/main" val="34125714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EEE5C3-FCA5-434D-96A4-974A8FA42E11}" type="slidenum">
              <a:rPr lang="en-US" altLang="en-US" smtClean="0"/>
              <a:pPr>
                <a:spcBef>
                  <a:spcPct val="0"/>
                </a:spcBef>
              </a:pPr>
              <a:t>84</a:t>
            </a:fld>
            <a:endParaRPr lang="en-US" altLang="en-US" dirty="0"/>
          </a:p>
        </p:txBody>
      </p:sp>
    </p:spTree>
    <p:extLst>
      <p:ext uri="{BB962C8B-B14F-4D97-AF65-F5344CB8AC3E}">
        <p14:creationId xmlns:p14="http://schemas.microsoft.com/office/powerpoint/2010/main" val="26743618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5D279A-2726-4839-A3A3-C90694242258}" type="slidenum">
              <a:rPr lang="en-US" altLang="en-US" smtClean="0"/>
              <a:pPr>
                <a:spcBef>
                  <a:spcPct val="0"/>
                </a:spcBef>
              </a:pPr>
              <a:t>85</a:t>
            </a:fld>
            <a:endParaRPr lang="en-US" altLang="en-US" dirty="0"/>
          </a:p>
        </p:txBody>
      </p:sp>
    </p:spTree>
    <p:extLst>
      <p:ext uri="{BB962C8B-B14F-4D97-AF65-F5344CB8AC3E}">
        <p14:creationId xmlns:p14="http://schemas.microsoft.com/office/powerpoint/2010/main" val="10634367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9728830-1B65-4E02-A364-DC68AA519E1E}" type="slidenum">
              <a:rPr lang="en-US" altLang="en-US" smtClean="0"/>
              <a:pPr>
                <a:spcBef>
                  <a:spcPct val="0"/>
                </a:spcBef>
              </a:pPr>
              <a:t>86</a:t>
            </a:fld>
            <a:endParaRPr lang="en-US" altLang="en-US" dirty="0"/>
          </a:p>
        </p:txBody>
      </p:sp>
    </p:spTree>
    <p:extLst>
      <p:ext uri="{BB962C8B-B14F-4D97-AF65-F5344CB8AC3E}">
        <p14:creationId xmlns:p14="http://schemas.microsoft.com/office/powerpoint/2010/main" val="842746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F01796-C326-4695-BE4F-7B08D2F2862F}" type="slidenum">
              <a:rPr lang="en-US" altLang="en-US" smtClean="0"/>
              <a:pPr>
                <a:spcBef>
                  <a:spcPct val="0"/>
                </a:spcBef>
              </a:pPr>
              <a:t>87</a:t>
            </a:fld>
            <a:endParaRPr lang="en-US" altLang="en-US" dirty="0"/>
          </a:p>
        </p:txBody>
      </p:sp>
    </p:spTree>
    <p:extLst>
      <p:ext uri="{BB962C8B-B14F-4D97-AF65-F5344CB8AC3E}">
        <p14:creationId xmlns:p14="http://schemas.microsoft.com/office/powerpoint/2010/main" val="7110043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D9C7D39-B460-478C-A0B6-E66BC1AA0948}" type="slidenum">
              <a:rPr lang="en-US" altLang="en-US" smtClean="0"/>
              <a:pPr>
                <a:spcBef>
                  <a:spcPct val="0"/>
                </a:spcBef>
              </a:pPr>
              <a:t>88</a:t>
            </a:fld>
            <a:endParaRPr lang="en-US" altLang="en-US" dirty="0"/>
          </a:p>
        </p:txBody>
      </p:sp>
    </p:spTree>
    <p:extLst>
      <p:ext uri="{BB962C8B-B14F-4D97-AF65-F5344CB8AC3E}">
        <p14:creationId xmlns:p14="http://schemas.microsoft.com/office/powerpoint/2010/main" val="159980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3A5F26F-93AB-403B-BC53-21FCE1E59A9C}" type="slidenum">
              <a:rPr lang="en-US" altLang="en-US"/>
              <a:pPr eaLnBrk="1" hangingPunct="1">
                <a:spcBef>
                  <a:spcPct val="0"/>
                </a:spcBef>
              </a:pPr>
              <a:t>8</a:t>
            </a:fld>
            <a:endParaRPr lang="en-US" altLang="en-US" dirty="0"/>
          </a:p>
        </p:txBody>
      </p:sp>
    </p:spTree>
    <p:extLst>
      <p:ext uri="{BB962C8B-B14F-4D97-AF65-F5344CB8AC3E}">
        <p14:creationId xmlns:p14="http://schemas.microsoft.com/office/powerpoint/2010/main" val="23302853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A610175-A538-49E2-A490-9B7AD5A7C43D}" type="slidenum">
              <a:rPr lang="en-US" altLang="en-US"/>
              <a:pPr>
                <a:spcBef>
                  <a:spcPct val="0"/>
                </a:spcBef>
              </a:pPr>
              <a:t>96</a:t>
            </a:fld>
            <a:endParaRPr lang="en-US" altLang="en-US" dirty="0"/>
          </a:p>
        </p:txBody>
      </p:sp>
    </p:spTree>
    <p:extLst>
      <p:ext uri="{BB962C8B-B14F-4D97-AF65-F5344CB8AC3E}">
        <p14:creationId xmlns:p14="http://schemas.microsoft.com/office/powerpoint/2010/main" val="1369865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48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854F64-5662-4D38-ACBD-7050A83C96DE}" type="slidenum">
              <a:rPr lang="en-US" altLang="en-US" smtClean="0"/>
              <a:pPr>
                <a:spcBef>
                  <a:spcPct val="0"/>
                </a:spcBef>
              </a:pPr>
              <a:t>118</a:t>
            </a:fld>
            <a:endParaRPr lang="en-US" altLang="en-US" dirty="0"/>
          </a:p>
        </p:txBody>
      </p:sp>
    </p:spTree>
    <p:extLst>
      <p:ext uri="{BB962C8B-B14F-4D97-AF65-F5344CB8AC3E}">
        <p14:creationId xmlns:p14="http://schemas.microsoft.com/office/powerpoint/2010/main" val="953983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13</a:t>
            </a:fld>
            <a:endParaRPr lang="en-US" altLang="en-US" dirty="0"/>
          </a:p>
        </p:txBody>
      </p:sp>
    </p:spTree>
    <p:extLst>
      <p:ext uri="{BB962C8B-B14F-4D97-AF65-F5344CB8AC3E}">
        <p14:creationId xmlns:p14="http://schemas.microsoft.com/office/powerpoint/2010/main" val="3830447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14</a:t>
            </a:fld>
            <a:endParaRPr lang="en-US" altLang="en-US" dirty="0"/>
          </a:p>
        </p:txBody>
      </p:sp>
    </p:spTree>
    <p:extLst>
      <p:ext uri="{BB962C8B-B14F-4D97-AF65-F5344CB8AC3E}">
        <p14:creationId xmlns:p14="http://schemas.microsoft.com/office/powerpoint/2010/main" val="197818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15</a:t>
            </a:fld>
            <a:endParaRPr lang="en-US" dirty="0"/>
          </a:p>
        </p:txBody>
      </p:sp>
    </p:spTree>
    <p:extLst>
      <p:ext uri="{BB962C8B-B14F-4D97-AF65-F5344CB8AC3E}">
        <p14:creationId xmlns:p14="http://schemas.microsoft.com/office/powerpoint/2010/main" val="3448127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16</a:t>
            </a:fld>
            <a:endParaRPr lang="en-US" dirty="0"/>
          </a:p>
        </p:txBody>
      </p:sp>
    </p:spTree>
    <p:extLst>
      <p:ext uri="{BB962C8B-B14F-4D97-AF65-F5344CB8AC3E}">
        <p14:creationId xmlns:p14="http://schemas.microsoft.com/office/powerpoint/2010/main" val="1963662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17</a:t>
            </a:fld>
            <a:endParaRPr lang="en-US" dirty="0"/>
          </a:p>
        </p:txBody>
      </p:sp>
    </p:spTree>
    <p:extLst>
      <p:ext uri="{BB962C8B-B14F-4D97-AF65-F5344CB8AC3E}">
        <p14:creationId xmlns:p14="http://schemas.microsoft.com/office/powerpoint/2010/main" val="3204172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4" name="Picture 3">
            <a:extLst>
              <a:ext uri="{FF2B5EF4-FFF2-40B4-BE49-F238E27FC236}">
                <a16:creationId xmlns:a16="http://schemas.microsoft.com/office/drawing/2014/main" id="{4DE91299-3CC3-4A14-831C-CC51074D226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7310" r="23343"/>
          <a:stretch/>
        </p:blipFill>
        <p:spPr>
          <a:xfrm>
            <a:off x="0" y="0"/>
            <a:ext cx="9144000" cy="5135880"/>
          </a:xfrm>
          <a:prstGeom prst="rect">
            <a:avLst/>
          </a:prstGeom>
        </p:spPr>
      </p:pic>
      <p:sp>
        <p:nvSpPr>
          <p:cNvPr id="11" name="Flowchart: Manual Input 10"/>
          <p:cNvSpPr/>
          <p:nvPr userDrawn="1"/>
        </p:nvSpPr>
        <p:spPr>
          <a:xfrm flipH="1">
            <a:off x="0" y="4633594"/>
            <a:ext cx="9144000" cy="2239645"/>
          </a:xfrm>
          <a:prstGeom prst="flowChartManualInpu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0"/>
            <a:ext cx="43434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D419CF80-68AD-458D-9E77-1FD140B31F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57665" y="0"/>
            <a:ext cx="4386335" cy="6858000"/>
          </a:xfrm>
          <a:prstGeom prst="rect">
            <a:avLst/>
          </a:prstGeom>
        </p:spPr>
      </p:pic>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ection Header">
    <p:bg>
      <p:bgPr>
        <a:solidFill>
          <a:srgbClr val="C810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505200"/>
            <a:ext cx="7772400" cy="2263775"/>
          </a:xfrm>
        </p:spPr>
        <p:txBody>
          <a:bodyPr anchor="t"/>
          <a:lstStyle>
            <a:lvl1pPr algn="l">
              <a:defRPr sz="4000" b="1" cap="all">
                <a:solidFill>
                  <a:schemeClr val="bg1"/>
                </a:solidFill>
              </a:defRPr>
            </a:lvl1pPr>
          </a:lstStyle>
          <a:p>
            <a:r>
              <a:rPr lang="en-US" dirty="0"/>
              <a:t>Click to edit Master title style</a:t>
            </a:r>
          </a:p>
        </p:txBody>
      </p:sp>
      <p:sp>
        <p:nvSpPr>
          <p:cNvPr id="7" name="Rectangle 6"/>
          <p:cNvSpPr/>
          <p:nvPr userDrawn="1"/>
        </p:nvSpPr>
        <p:spPr>
          <a:xfrm>
            <a:off x="0" y="6019800"/>
            <a:ext cx="9144000" cy="457200"/>
          </a:xfrm>
          <a:prstGeom prst="rect">
            <a:avLst/>
          </a:prstGeom>
          <a:pattFill prst="wdUpDiag">
            <a:fgClr>
              <a:srgbClr val="C8102E"/>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197468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1/23/2018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2" Type="http://schemas.openxmlformats.org/officeDocument/2006/relationships/hyperlink" Target="http://www.ala.org/offices/sites/ala.org.offices/files/content/3D%20Printer%20Warning%20Notice%20for%20Libraries_TLEDITED.pdf" TargetMode="Externa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ww.copyright.gov/eco/"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https://exchange.uccs.edu/owa/redir.aspx?C=yqMCwfVLtU2tmPDCJu7WCp6FBeZOsdEI2TimomcqqGgO8DaIaWOBg1UXHlHBHHRnejaGK4VT6UU.&amp;URL=http://docs.law.gwu.edu/facweb/claw/levalfrustd.htm"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http://librarycopyright.net/fairuse/" TargetMode="External"/><Relationship Id="rId2" Type="http://schemas.openxmlformats.org/officeDocument/2006/relationships/hyperlink" Target="http://copyright.columbia.edu/copyright/fair-use/fair-use-checklist/" TargetMode="External"/><Relationship Id="rId1" Type="http://schemas.openxmlformats.org/officeDocument/2006/relationships/slideLayout" Target="../slideLayouts/slideLayout6.xml"/><Relationship Id="rId4" Type="http://schemas.openxmlformats.org/officeDocument/2006/relationships/hyperlink" Target="http://www.lib.umn.edu/copyright/fairthough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copyright.gov/title17/"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oOlDewpCfZQ" TargetMode="Externa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724400"/>
            <a:ext cx="8839200" cy="1981200"/>
          </a:xfrm>
        </p:spPr>
        <p:txBody>
          <a:bodyPr>
            <a:normAutofit/>
          </a:bodyPr>
          <a:lstStyle/>
          <a:p>
            <a:pPr algn="l"/>
            <a:r>
              <a:rPr lang="en-US" sz="5300" dirty="0">
                <a:solidFill>
                  <a:schemeClr val="bg1"/>
                </a:solidFill>
                <a:latin typeface="Arial" pitchFamily="34" charset="0"/>
                <a:cs typeface="Arial" pitchFamily="34" charset="0"/>
              </a:rPr>
              <a:t>Copyright Boot Camp</a:t>
            </a:r>
            <a:br>
              <a:rPr lang="en-US" dirty="0">
                <a:solidFill>
                  <a:schemeClr val="bg1"/>
                </a:solidFill>
                <a:latin typeface="Arial" pitchFamily="34" charset="0"/>
                <a:cs typeface="Arial" pitchFamily="34" charset="0"/>
              </a:rPr>
            </a:br>
            <a:r>
              <a:rPr lang="en-US" sz="3100" dirty="0">
                <a:solidFill>
                  <a:schemeClr val="bg1"/>
                </a:solidFill>
                <a:latin typeface="Arial" pitchFamily="34" charset="0"/>
                <a:cs typeface="Arial" pitchFamily="34" charset="0"/>
              </a:rPr>
              <a:t>Miami University Libraries Copyright Conference</a:t>
            </a:r>
            <a:br>
              <a:rPr lang="en-US" sz="3100" dirty="0">
                <a:solidFill>
                  <a:schemeClr val="bg1"/>
                </a:solidFill>
                <a:latin typeface="Arial" pitchFamily="34" charset="0"/>
                <a:cs typeface="Arial" pitchFamily="34" charset="0"/>
              </a:rPr>
            </a:br>
            <a:r>
              <a:rPr lang="en-US" sz="3100" dirty="0">
                <a:solidFill>
                  <a:schemeClr val="bg1"/>
                </a:solidFill>
                <a:latin typeface="Arial" pitchFamily="34" charset="0"/>
                <a:cs typeface="Arial" pitchFamily="34" charset="0"/>
              </a:rPr>
              <a:t>September 20, 2017</a:t>
            </a:r>
            <a:endParaRPr lang="en-US" sz="3100" dirty="0">
              <a:solidFill>
                <a:schemeClr val="bg1"/>
              </a:solidFill>
            </a:endParaRPr>
          </a:p>
        </p:txBody>
      </p:sp>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B104B-BEF1-4FEE-905B-F83E91299688}"/>
              </a:ext>
            </a:extLst>
          </p:cNvPr>
          <p:cNvSpPr>
            <a:spLocks noGrp="1"/>
          </p:cNvSpPr>
          <p:nvPr>
            <p:ph type="title"/>
          </p:nvPr>
        </p:nvSpPr>
        <p:spPr/>
        <p:txBody>
          <a:bodyPr/>
          <a:lstStyle/>
          <a:p>
            <a:r>
              <a:rPr lang="en-US" dirty="0"/>
              <a:t>Fixation</a:t>
            </a:r>
          </a:p>
        </p:txBody>
      </p:sp>
      <p:sp>
        <p:nvSpPr>
          <p:cNvPr id="3" name="Content Placeholder 2">
            <a:extLst>
              <a:ext uri="{FF2B5EF4-FFF2-40B4-BE49-F238E27FC236}">
                <a16:creationId xmlns:a16="http://schemas.microsoft.com/office/drawing/2014/main" id="{D410C2CF-DC3C-4E6E-8B9C-D8AE1CE7AC74}"/>
              </a:ext>
            </a:extLst>
          </p:cNvPr>
          <p:cNvSpPr>
            <a:spLocks noGrp="1"/>
          </p:cNvSpPr>
          <p:nvPr>
            <p:ph idx="1"/>
          </p:nvPr>
        </p:nvSpPr>
        <p:spPr/>
        <p:txBody>
          <a:bodyPr/>
          <a:lstStyle/>
          <a:p>
            <a:pPr marL="0" indent="0">
              <a:buNone/>
            </a:pPr>
            <a:r>
              <a:rPr lang="en-US" dirty="0"/>
              <a:t>A work is “fixed” in a tangible medium of expression when its embodiment in a copy or phonorecord…is sufficiently permanent or stable to permit it to be perceived, reproduced, or otherwise communicated for a period of more than transitory duration.”</a:t>
            </a:r>
          </a:p>
          <a:p>
            <a:pPr marL="0" indent="0" algn="r">
              <a:buNone/>
            </a:pPr>
            <a:r>
              <a:rPr lang="en-US" dirty="0"/>
              <a:t>17 U.S.C. § 101</a:t>
            </a:r>
          </a:p>
          <a:p>
            <a:pPr marL="0" indent="0" algn="r">
              <a:buNone/>
            </a:pPr>
            <a:endParaRPr lang="en-US" dirty="0"/>
          </a:p>
        </p:txBody>
      </p:sp>
    </p:spTree>
    <p:extLst>
      <p:ext uri="{BB962C8B-B14F-4D97-AF65-F5344CB8AC3E}">
        <p14:creationId xmlns:p14="http://schemas.microsoft.com/office/powerpoint/2010/main" val="232275072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2"/>
          <p:cNvSpPr>
            <a:spLocks noGrp="1"/>
          </p:cNvSpPr>
          <p:nvPr>
            <p:ph type="title"/>
          </p:nvPr>
        </p:nvSpPr>
        <p:spPr/>
        <p:txBody>
          <a:bodyPr/>
          <a:lstStyle/>
          <a:p>
            <a:r>
              <a:rPr lang="en-US" altLang="en-US" dirty="0"/>
              <a:t>Copyright Policies</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sz="2800" dirty="0"/>
              <a:t>Having intuitional copyright policies can provide guidance for staff when using copyrighted works</a:t>
            </a:r>
          </a:p>
          <a:p>
            <a:pPr>
              <a:defRPr/>
            </a:pPr>
            <a:r>
              <a:rPr lang="en-US" sz="2800" dirty="0"/>
              <a:t>Should be written in plain language so that it’s easily understandable</a:t>
            </a:r>
          </a:p>
          <a:p>
            <a:pPr>
              <a:defRPr/>
            </a:pPr>
            <a:r>
              <a:rPr lang="en-US" sz="2800" dirty="0"/>
              <a:t>Work with your institution’s attorney</a:t>
            </a:r>
          </a:p>
          <a:p>
            <a:pPr>
              <a:defRPr/>
            </a:pPr>
            <a:r>
              <a:rPr lang="en-US" sz="2800" dirty="0"/>
              <a:t>Update often!</a:t>
            </a:r>
          </a:p>
        </p:txBody>
      </p:sp>
    </p:spTree>
    <p:extLst>
      <p:ext uri="{BB962C8B-B14F-4D97-AF65-F5344CB8AC3E}">
        <p14:creationId xmlns:p14="http://schemas.microsoft.com/office/powerpoint/2010/main" val="11051412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dirty="0"/>
              <a:t>Have Policies for..</a:t>
            </a:r>
          </a:p>
        </p:txBody>
      </p:sp>
      <p:sp>
        <p:nvSpPr>
          <p:cNvPr id="3" name="Content Placeholder 2"/>
          <p:cNvSpPr>
            <a:spLocks noGrp="1"/>
          </p:cNvSpPr>
          <p:nvPr>
            <p:ph idx="1"/>
          </p:nvPr>
        </p:nvSpPr>
        <p:spPr/>
        <p:txBody>
          <a:bodyPr/>
          <a:lstStyle/>
          <a:p>
            <a:pPr>
              <a:defRPr/>
            </a:pPr>
            <a:r>
              <a:rPr lang="en-US" dirty="0"/>
              <a:t>Library copying for preservation and private study</a:t>
            </a:r>
          </a:p>
          <a:p>
            <a:pPr>
              <a:defRPr/>
            </a:pPr>
            <a:r>
              <a:rPr lang="en-US" dirty="0"/>
              <a:t>InterlibraryLoan</a:t>
            </a:r>
          </a:p>
          <a:p>
            <a:pPr>
              <a:defRPr/>
            </a:pPr>
            <a:r>
              <a:rPr lang="en-US" dirty="0"/>
              <a:t>Use of orphan works-those works for which the rightsholder cannot be identified</a:t>
            </a:r>
          </a:p>
          <a:p>
            <a:pPr>
              <a:defRPr/>
            </a:pPr>
            <a:r>
              <a:rPr lang="en-US" dirty="0"/>
              <a:t>Licensing materials</a:t>
            </a:r>
          </a:p>
          <a:p>
            <a:pPr>
              <a:defRPr/>
            </a:pPr>
            <a:r>
              <a:rPr lang="en-US" dirty="0"/>
              <a:t>Digitization projects</a:t>
            </a:r>
          </a:p>
          <a:p>
            <a:pPr>
              <a:defRPr/>
            </a:pPr>
            <a:r>
              <a:rPr lang="en-US" dirty="0"/>
              <a:t>Accepting archival donations</a:t>
            </a:r>
          </a:p>
          <a:p>
            <a:pPr>
              <a:buSzPct val="100000"/>
              <a:defRPr/>
            </a:pPr>
            <a:endParaRPr lang="en-US" dirty="0"/>
          </a:p>
          <a:p>
            <a:pPr>
              <a:buSzPct val="100000"/>
              <a:defRPr/>
            </a:pPr>
            <a:endParaRPr lang="en-US" dirty="0"/>
          </a:p>
        </p:txBody>
      </p:sp>
    </p:spTree>
    <p:extLst>
      <p:ext uri="{BB962C8B-B14F-4D97-AF65-F5344CB8AC3E}">
        <p14:creationId xmlns:p14="http://schemas.microsoft.com/office/powerpoint/2010/main" val="93194948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Making Copies for Preservation &amp; Private Study</a:t>
            </a:r>
          </a:p>
        </p:txBody>
      </p:sp>
      <p:sp>
        <p:nvSpPr>
          <p:cNvPr id="3" name="Content Placeholder 2"/>
          <p:cNvSpPr>
            <a:spLocks noGrp="1"/>
          </p:cNvSpPr>
          <p:nvPr>
            <p:ph idx="1"/>
          </p:nvPr>
        </p:nvSpPr>
        <p:spPr>
          <a:xfrm>
            <a:off x="628650" y="2438400"/>
            <a:ext cx="7886700" cy="3738563"/>
          </a:xfrm>
        </p:spPr>
        <p:txBody>
          <a:bodyPr/>
          <a:lstStyle/>
          <a:p>
            <a:r>
              <a:rPr lang="en-US" altLang="en-US" dirty="0"/>
              <a:t>Reproduction by Libraries and Archives (17 U.S.C § 108)</a:t>
            </a:r>
          </a:p>
          <a:p>
            <a:r>
              <a:rPr lang="en-US" dirty="0"/>
              <a:t>Fair Use (</a:t>
            </a:r>
            <a:r>
              <a:rPr lang="en-US" altLang="en-US" dirty="0"/>
              <a:t>17 U.S.C § 107)</a:t>
            </a:r>
          </a:p>
        </p:txBody>
      </p:sp>
    </p:spTree>
    <p:extLst>
      <p:ext uri="{BB962C8B-B14F-4D97-AF65-F5344CB8AC3E}">
        <p14:creationId xmlns:p14="http://schemas.microsoft.com/office/powerpoint/2010/main" val="148968242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Policies for Interlibrary Loan</a:t>
            </a:r>
          </a:p>
        </p:txBody>
      </p:sp>
      <p:sp>
        <p:nvSpPr>
          <p:cNvPr id="3" name="Content Placeholder 2"/>
          <p:cNvSpPr>
            <a:spLocks noGrp="1"/>
          </p:cNvSpPr>
          <p:nvPr>
            <p:ph idx="1"/>
          </p:nvPr>
        </p:nvSpPr>
        <p:spPr>
          <a:xfrm>
            <a:off x="457200" y="1905000"/>
            <a:ext cx="8229600" cy="4495800"/>
          </a:xfrm>
        </p:spPr>
        <p:txBody>
          <a:bodyPr/>
          <a:lstStyle/>
          <a:p>
            <a:r>
              <a:rPr lang="en-US" dirty="0"/>
              <a:t>First Sale Doctrine</a:t>
            </a:r>
          </a:p>
          <a:p>
            <a:r>
              <a:rPr lang="en-US" dirty="0"/>
              <a:t>Rule of 5 vs. </a:t>
            </a:r>
            <a:r>
              <a:rPr lang="en-US" altLang="en-US" dirty="0"/>
              <a:t>17 U.S.C § 108</a:t>
            </a:r>
          </a:p>
          <a:p>
            <a:r>
              <a:rPr lang="en-US" dirty="0"/>
              <a:t>Make sure you are not signing away your ability to lend through ILL in your license agreements!</a:t>
            </a:r>
          </a:p>
        </p:txBody>
      </p:sp>
    </p:spTree>
    <p:extLst>
      <p:ext uri="{BB962C8B-B14F-4D97-AF65-F5344CB8AC3E}">
        <p14:creationId xmlns:p14="http://schemas.microsoft.com/office/powerpoint/2010/main" val="428386149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Copyright Policies for Orphan Works</a:t>
            </a:r>
          </a:p>
        </p:txBody>
      </p:sp>
      <p:sp>
        <p:nvSpPr>
          <p:cNvPr id="3" name="Content Placeholder 2"/>
          <p:cNvSpPr>
            <a:spLocks noGrp="1"/>
          </p:cNvSpPr>
          <p:nvPr>
            <p:ph idx="1"/>
          </p:nvPr>
        </p:nvSpPr>
        <p:spPr>
          <a:xfrm>
            <a:off x="457200" y="1905000"/>
            <a:ext cx="8229600" cy="4343400"/>
          </a:xfrm>
        </p:spPr>
        <p:txBody>
          <a:bodyPr/>
          <a:lstStyle/>
          <a:p>
            <a:pPr marL="0" indent="0">
              <a:buSzPct val="100000"/>
              <a:buNone/>
            </a:pPr>
            <a:r>
              <a:rPr lang="en-US" dirty="0"/>
              <a:t>Works for which the rightsholder cannot be identified</a:t>
            </a:r>
          </a:p>
          <a:p>
            <a:r>
              <a:rPr lang="en-US" dirty="0"/>
              <a:t>Look to legal exceptions to make use of work</a:t>
            </a:r>
          </a:p>
          <a:p>
            <a:r>
              <a:rPr lang="en-US" dirty="0"/>
              <a:t>No pending legislation regarding orphan works</a:t>
            </a:r>
          </a:p>
          <a:p>
            <a:pPr>
              <a:buSzPct val="100000"/>
              <a:buFont typeface="Wingdings" pitchFamily="2" charset="2"/>
              <a:buChar char="§"/>
            </a:pPr>
            <a:endParaRPr lang="en-US" dirty="0"/>
          </a:p>
          <a:p>
            <a:pPr>
              <a:buSzPct val="100000"/>
              <a:buFont typeface="Wingdings" pitchFamily="2" charset="2"/>
              <a:buChar char="§"/>
            </a:pPr>
            <a:endParaRPr lang="en-US" dirty="0"/>
          </a:p>
        </p:txBody>
      </p:sp>
    </p:spTree>
    <p:extLst>
      <p:ext uri="{BB962C8B-B14F-4D97-AF65-F5344CB8AC3E}">
        <p14:creationId xmlns:p14="http://schemas.microsoft.com/office/powerpoint/2010/main" val="381658248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Licensing Materials</a:t>
            </a:r>
          </a:p>
        </p:txBody>
      </p:sp>
      <p:sp>
        <p:nvSpPr>
          <p:cNvPr id="3" name="Content Placeholder 2"/>
          <p:cNvSpPr>
            <a:spLocks noGrp="1"/>
          </p:cNvSpPr>
          <p:nvPr>
            <p:ph idx="1"/>
          </p:nvPr>
        </p:nvSpPr>
        <p:spPr>
          <a:xfrm>
            <a:off x="457200" y="1828800"/>
            <a:ext cx="8229600" cy="4648200"/>
          </a:xfrm>
        </p:spPr>
        <p:txBody>
          <a:bodyPr>
            <a:normAutofit lnSpcReduction="10000"/>
          </a:bodyPr>
          <a:lstStyle/>
          <a:p>
            <a:pPr marL="0" indent="0">
              <a:buNone/>
            </a:pPr>
            <a:r>
              <a:rPr lang="en-US" sz="3200" dirty="0"/>
              <a:t>It is critically important that you negotiate license agreements, especially for electronic works.</a:t>
            </a:r>
          </a:p>
          <a:p>
            <a:pPr>
              <a:buFont typeface="Wingdings" pitchFamily="2" charset="2"/>
              <a:buChar char="§"/>
            </a:pPr>
            <a:r>
              <a:rPr lang="en-US" sz="3200" dirty="0"/>
              <a:t>Negotiate, negotiate, negotiate!</a:t>
            </a:r>
          </a:p>
          <a:p>
            <a:pPr>
              <a:buFont typeface="Wingdings" pitchFamily="2" charset="2"/>
              <a:buChar char="§"/>
            </a:pPr>
            <a:r>
              <a:rPr lang="en-US" sz="3200" dirty="0"/>
              <a:t>License will trump rights afforded under the law! </a:t>
            </a:r>
          </a:p>
          <a:p>
            <a:pPr>
              <a:buFont typeface="Wingdings" pitchFamily="2" charset="2"/>
              <a:buChar char="§"/>
            </a:pPr>
            <a:r>
              <a:rPr lang="en-US" sz="3200" dirty="0"/>
              <a:t>Read, negotiate, track.</a:t>
            </a:r>
          </a:p>
          <a:p>
            <a:pPr>
              <a:buSzPct val="100000"/>
              <a:buNone/>
            </a:pPr>
            <a:endParaRPr lang="en-US" dirty="0"/>
          </a:p>
          <a:p>
            <a:pPr>
              <a:buSzPct val="100000"/>
              <a:buNone/>
            </a:pPr>
            <a:r>
              <a:rPr lang="en-US" dirty="0"/>
              <a:t> </a:t>
            </a:r>
          </a:p>
          <a:p>
            <a:pPr>
              <a:buSzPct val="100000"/>
              <a:buFont typeface="Wingdings" pitchFamily="2" charset="2"/>
              <a:buChar char="§"/>
            </a:pPr>
            <a:endParaRPr lang="en-US" dirty="0"/>
          </a:p>
        </p:txBody>
      </p:sp>
    </p:spTree>
    <p:extLst>
      <p:ext uri="{BB962C8B-B14F-4D97-AF65-F5344CB8AC3E}">
        <p14:creationId xmlns:p14="http://schemas.microsoft.com/office/powerpoint/2010/main" val="46385968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Library Digitization Projects</a:t>
            </a:r>
          </a:p>
        </p:txBody>
      </p:sp>
      <p:sp>
        <p:nvSpPr>
          <p:cNvPr id="3" name="Content Placeholder 2"/>
          <p:cNvSpPr>
            <a:spLocks noGrp="1"/>
          </p:cNvSpPr>
          <p:nvPr>
            <p:ph idx="1"/>
          </p:nvPr>
        </p:nvSpPr>
        <p:spPr>
          <a:xfrm>
            <a:off x="628650" y="1828800"/>
            <a:ext cx="7886700" cy="4348163"/>
          </a:xfrm>
        </p:spPr>
        <p:txBody>
          <a:bodyPr/>
          <a:lstStyle/>
          <a:p>
            <a:pPr marL="0" indent="0">
              <a:buNone/>
            </a:pPr>
            <a:r>
              <a:rPr lang="en-US" dirty="0"/>
              <a:t>You may need to write a new policy for each project!</a:t>
            </a:r>
          </a:p>
        </p:txBody>
      </p:sp>
    </p:spTree>
    <p:extLst>
      <p:ext uri="{BB962C8B-B14F-4D97-AF65-F5344CB8AC3E}">
        <p14:creationId xmlns:p14="http://schemas.microsoft.com/office/powerpoint/2010/main" val="24873212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Copyright Policies for Donor Agreements for Archives</a:t>
            </a:r>
            <a:br>
              <a:rPr lang="en-US" dirty="0"/>
            </a:br>
            <a:endParaRPr lang="en-US" dirty="0"/>
          </a:p>
        </p:txBody>
      </p:sp>
      <p:sp>
        <p:nvSpPr>
          <p:cNvPr id="3" name="Content Placeholder 2"/>
          <p:cNvSpPr>
            <a:spLocks noGrp="1"/>
          </p:cNvSpPr>
          <p:nvPr>
            <p:ph idx="1"/>
          </p:nvPr>
        </p:nvSpPr>
        <p:spPr>
          <a:xfrm>
            <a:off x="457200" y="1828800"/>
            <a:ext cx="8229600" cy="4572000"/>
          </a:xfrm>
        </p:spPr>
        <p:txBody>
          <a:bodyPr/>
          <a:lstStyle/>
          <a:p>
            <a:pPr marL="338138" indent="-338138"/>
            <a:r>
              <a:rPr lang="en-US" dirty="0"/>
              <a:t>Donations of rare/unique/historical items to your archives can be very exciting</a:t>
            </a:r>
          </a:p>
          <a:p>
            <a:pPr marL="338138" indent="-338138"/>
            <a:r>
              <a:rPr lang="en-US" dirty="0"/>
              <a:t>Does the person donating the items also own the copyright?</a:t>
            </a:r>
          </a:p>
          <a:p>
            <a:pPr marL="338138" indent="-338138"/>
            <a:r>
              <a:rPr lang="en-US" dirty="0"/>
              <a:t>If not, who does?</a:t>
            </a:r>
          </a:p>
          <a:p>
            <a:pPr marL="338138" indent="-338138"/>
            <a:r>
              <a:rPr lang="en-US" dirty="0"/>
              <a:t>If so, are they willing to transfer it to you?</a:t>
            </a:r>
          </a:p>
        </p:txBody>
      </p:sp>
    </p:spTree>
    <p:extLst>
      <p:ext uri="{BB962C8B-B14F-4D97-AF65-F5344CB8AC3E}">
        <p14:creationId xmlns:p14="http://schemas.microsoft.com/office/powerpoint/2010/main" val="137662853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C2D55-DF65-4AC7-A1A3-F9CA5B1B5A8B}"/>
              </a:ext>
            </a:extLst>
          </p:cNvPr>
          <p:cNvSpPr>
            <a:spLocks noGrp="1"/>
          </p:cNvSpPr>
          <p:nvPr>
            <p:ph type="title"/>
          </p:nvPr>
        </p:nvSpPr>
        <p:spPr/>
        <p:txBody>
          <a:bodyPr/>
          <a:lstStyle/>
          <a:p>
            <a:r>
              <a:rPr lang="en-US" dirty="0"/>
              <a:t>Copyright &amp; Accessibility</a:t>
            </a:r>
          </a:p>
        </p:txBody>
      </p:sp>
      <p:sp>
        <p:nvSpPr>
          <p:cNvPr id="3" name="Content Placeholder 2">
            <a:extLst>
              <a:ext uri="{FF2B5EF4-FFF2-40B4-BE49-F238E27FC236}">
                <a16:creationId xmlns:a16="http://schemas.microsoft.com/office/drawing/2014/main" id="{9E3315A0-3F8B-469A-A9CB-11285A06503B}"/>
              </a:ext>
            </a:extLst>
          </p:cNvPr>
          <p:cNvSpPr>
            <a:spLocks noGrp="1"/>
          </p:cNvSpPr>
          <p:nvPr>
            <p:ph idx="1"/>
          </p:nvPr>
        </p:nvSpPr>
        <p:spPr/>
        <p:txBody>
          <a:bodyPr/>
          <a:lstStyle/>
          <a:p>
            <a:pPr marL="0" indent="0">
              <a:buNone/>
            </a:pPr>
            <a:r>
              <a:rPr lang="en-US" dirty="0"/>
              <a:t>Making alternate copies of works for patrons who have disabilities</a:t>
            </a:r>
          </a:p>
          <a:p>
            <a:r>
              <a:rPr lang="en-US" dirty="0"/>
              <a:t>Fair Use</a:t>
            </a:r>
          </a:p>
          <a:p>
            <a:r>
              <a:rPr lang="en-US" dirty="0"/>
              <a:t>110(8)</a:t>
            </a:r>
          </a:p>
          <a:p>
            <a:r>
              <a:rPr lang="en-US" dirty="0"/>
              <a:t>Section 121</a:t>
            </a:r>
          </a:p>
        </p:txBody>
      </p:sp>
    </p:spTree>
    <p:extLst>
      <p:ext uri="{BB962C8B-B14F-4D97-AF65-F5344CB8AC3E}">
        <p14:creationId xmlns:p14="http://schemas.microsoft.com/office/powerpoint/2010/main" val="23025213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953000"/>
            <a:ext cx="4343400" cy="1325563"/>
          </a:xfrm>
        </p:spPr>
        <p:txBody>
          <a:bodyPr/>
          <a:lstStyle/>
          <a:p>
            <a:r>
              <a:rPr lang="en-US" sz="4000" dirty="0"/>
              <a:t>Other Library Copyright Issues</a:t>
            </a:r>
          </a:p>
        </p:txBody>
      </p:sp>
    </p:spTree>
    <p:extLst>
      <p:ext uri="{BB962C8B-B14F-4D97-AF65-F5344CB8AC3E}">
        <p14:creationId xmlns:p14="http://schemas.microsoft.com/office/powerpoint/2010/main" val="2196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a:t>This means…</a:t>
            </a:r>
          </a:p>
        </p:txBody>
      </p:sp>
      <p:sp>
        <p:nvSpPr>
          <p:cNvPr id="3" name="Content Placeholder 2"/>
          <p:cNvSpPr>
            <a:spLocks noGrp="1"/>
          </p:cNvSpPr>
          <p:nvPr>
            <p:ph idx="1"/>
          </p:nvPr>
        </p:nvSpPr>
        <p:spPr/>
        <p:txBody>
          <a:bodyPr/>
          <a:lstStyle/>
          <a:p>
            <a:pPr>
              <a:defRPr/>
            </a:pPr>
            <a:r>
              <a:rPr lang="en-US" sz="3200" dirty="0"/>
              <a:t>We all own thousands of copyrights.</a:t>
            </a:r>
          </a:p>
          <a:p>
            <a:pPr>
              <a:defRPr/>
            </a:pPr>
            <a:r>
              <a:rPr lang="en-US" sz="3200" dirty="0"/>
              <a:t>Much of what we encounter in our daily lives is protected by copyright.</a:t>
            </a:r>
          </a:p>
          <a:p>
            <a:pPr>
              <a:defRPr/>
            </a:pPr>
            <a:r>
              <a:rPr lang="en-US" sz="3200" dirty="0"/>
              <a:t>Copyright notice (e.g. © 2017 by Carla Myers) is no longer required!</a:t>
            </a:r>
          </a:p>
          <a:p>
            <a:pPr>
              <a:defRPr/>
            </a:pPr>
            <a:endParaRPr lang="en-US" dirty="0"/>
          </a:p>
        </p:txBody>
      </p:sp>
    </p:spTree>
    <p:extLst>
      <p:ext uri="{BB962C8B-B14F-4D97-AF65-F5344CB8AC3E}">
        <p14:creationId xmlns:p14="http://schemas.microsoft.com/office/powerpoint/2010/main" val="62686730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Screenings</a:t>
            </a:r>
          </a:p>
        </p:txBody>
      </p:sp>
      <p:sp>
        <p:nvSpPr>
          <p:cNvPr id="3" name="Content Placeholder 2"/>
          <p:cNvSpPr>
            <a:spLocks noGrp="1"/>
          </p:cNvSpPr>
          <p:nvPr>
            <p:ph idx="1"/>
          </p:nvPr>
        </p:nvSpPr>
        <p:spPr/>
        <p:txBody>
          <a:bodyPr/>
          <a:lstStyle/>
          <a:p>
            <a:r>
              <a:rPr lang="en-US" sz="2600" dirty="0"/>
              <a:t>Any film screening where the public is invited is considered a public performance. As such, you must…</a:t>
            </a:r>
          </a:p>
          <a:p>
            <a:pPr lvl="1"/>
            <a:r>
              <a:rPr lang="en-US" sz="2600" dirty="0"/>
              <a:t>Purchase the film with public performance rights.</a:t>
            </a:r>
          </a:p>
          <a:p>
            <a:pPr lvl="1"/>
            <a:r>
              <a:rPr lang="en-US" sz="2600" dirty="0"/>
              <a:t>Obtain a license for the screening.</a:t>
            </a:r>
          </a:p>
          <a:p>
            <a:r>
              <a:rPr lang="en-US" sz="2600" dirty="0"/>
              <a:t>Are you charging a fee?</a:t>
            </a:r>
          </a:p>
          <a:p>
            <a:pPr lvl="1"/>
            <a:r>
              <a:rPr lang="en-US" sz="2600" dirty="0"/>
              <a:t>Monetary fee vs. food or clothing donation</a:t>
            </a:r>
          </a:p>
          <a:p>
            <a:pPr lvl="1"/>
            <a:r>
              <a:rPr lang="en-US" sz="2600" dirty="0"/>
              <a:t>You cannot skip getting a public performance license simply because you are not charging an entrance fee! </a:t>
            </a:r>
          </a:p>
        </p:txBody>
      </p:sp>
    </p:spTree>
    <p:extLst>
      <p:ext uri="{BB962C8B-B14F-4D97-AF65-F5344CB8AC3E}">
        <p14:creationId xmlns:p14="http://schemas.microsoft.com/office/powerpoint/2010/main" val="401623423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Story Time</a:t>
            </a:r>
          </a:p>
        </p:txBody>
      </p:sp>
      <p:sp>
        <p:nvSpPr>
          <p:cNvPr id="3" name="Content Placeholder 2"/>
          <p:cNvSpPr>
            <a:spLocks noGrp="1"/>
          </p:cNvSpPr>
          <p:nvPr>
            <p:ph idx="1"/>
          </p:nvPr>
        </p:nvSpPr>
        <p:spPr/>
        <p:txBody>
          <a:bodyPr/>
          <a:lstStyle/>
          <a:p>
            <a:r>
              <a:rPr lang="en-US" dirty="0"/>
              <a:t>This can also be considered a public performance</a:t>
            </a:r>
          </a:p>
          <a:p>
            <a:r>
              <a:rPr lang="en-US" dirty="0"/>
              <a:t>Consider fair use!</a:t>
            </a:r>
          </a:p>
          <a:p>
            <a:r>
              <a:rPr lang="en-US" dirty="0"/>
              <a:t>Are there kits with puppets, recordings with sound effects, coloring pages, etc. that can be purchased?</a:t>
            </a:r>
          </a:p>
        </p:txBody>
      </p:sp>
    </p:spTree>
    <p:extLst>
      <p:ext uri="{BB962C8B-B14F-4D97-AF65-F5344CB8AC3E}">
        <p14:creationId xmlns:p14="http://schemas.microsoft.com/office/powerpoint/2010/main" val="93185024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Printers</a:t>
            </a:r>
          </a:p>
        </p:txBody>
      </p:sp>
      <p:sp>
        <p:nvSpPr>
          <p:cNvPr id="3" name="Content Placeholder 2"/>
          <p:cNvSpPr>
            <a:spLocks noGrp="1"/>
          </p:cNvSpPr>
          <p:nvPr>
            <p:ph idx="1"/>
          </p:nvPr>
        </p:nvSpPr>
        <p:spPr/>
        <p:txBody>
          <a:bodyPr/>
          <a:lstStyle/>
          <a:p>
            <a:r>
              <a:rPr lang="en-US" dirty="0"/>
              <a:t>Objects created using a 3D printer could infringe on copyright, patent, and trademark law.</a:t>
            </a:r>
          </a:p>
          <a:p>
            <a:r>
              <a:rPr lang="en-US" dirty="0"/>
              <a:t>Have a policy in place to help guide the use of your 3D printer.</a:t>
            </a:r>
          </a:p>
          <a:p>
            <a:r>
              <a:rPr lang="en-US" dirty="0"/>
              <a:t>Warning Notice for 3D Printers</a:t>
            </a:r>
          </a:p>
          <a:p>
            <a:pPr marL="0" indent="0">
              <a:buNone/>
            </a:pPr>
            <a:r>
              <a:rPr lang="en-US" dirty="0">
                <a:hlinkClick r:id="rId2"/>
              </a:rPr>
              <a:t>http://www.ala.org/offices/sites/ala.org.offices/files/content/3D%20Printer%20Warning%20Notice%20for%20Libraries_TLEDITED.pdf</a:t>
            </a:r>
            <a:endParaRPr lang="en-US" dirty="0"/>
          </a:p>
          <a:p>
            <a:endParaRPr lang="en-US" dirty="0"/>
          </a:p>
        </p:txBody>
      </p:sp>
    </p:spTree>
    <p:extLst>
      <p:ext uri="{BB962C8B-B14F-4D97-AF65-F5344CB8AC3E}">
        <p14:creationId xmlns:p14="http://schemas.microsoft.com/office/powerpoint/2010/main" val="394466218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Answering Copyright Questions</a:t>
            </a:r>
          </a:p>
        </p:txBody>
      </p:sp>
    </p:spTree>
    <p:extLst>
      <p:ext uri="{BB962C8B-B14F-4D97-AF65-F5344CB8AC3E}">
        <p14:creationId xmlns:p14="http://schemas.microsoft.com/office/powerpoint/2010/main" val="198219532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50C54A-24D8-41D0-B003-344C7AFC5790}"/>
              </a:ext>
            </a:extLst>
          </p:cNvPr>
          <p:cNvPicPr>
            <a:picLocks noChangeAspect="1"/>
          </p:cNvPicPr>
          <p:nvPr/>
        </p:nvPicPr>
        <p:blipFill>
          <a:blip r:embed="rId2"/>
          <a:stretch>
            <a:fillRect/>
          </a:stretch>
        </p:blipFill>
        <p:spPr>
          <a:xfrm>
            <a:off x="248164" y="533399"/>
            <a:ext cx="8362435" cy="5600183"/>
          </a:xfrm>
          <a:prstGeom prst="rect">
            <a:avLst/>
          </a:prstGeom>
        </p:spPr>
      </p:pic>
    </p:spTree>
    <p:extLst>
      <p:ext uri="{BB962C8B-B14F-4D97-AF65-F5344CB8AC3E}">
        <p14:creationId xmlns:p14="http://schemas.microsoft.com/office/powerpoint/2010/main" val="345126266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a:bodyPr>
          <a:lstStyle/>
          <a:p>
            <a:pPr marL="287338" indent="-287338"/>
            <a:r>
              <a:rPr lang="en-US" dirty="0"/>
              <a:t>Be careful to provide information rather than legal advice!</a:t>
            </a:r>
          </a:p>
          <a:p>
            <a:pPr marL="287338" indent="-287338"/>
            <a:r>
              <a:rPr lang="en-US" dirty="0"/>
              <a:t>Have quality resources (print, online) available that you can refer patrons/staff to.</a:t>
            </a:r>
          </a:p>
          <a:p>
            <a:pPr marL="287338" indent="-287338"/>
            <a:r>
              <a:rPr lang="en-US" dirty="0"/>
              <a:t>Have policies in place that dictate the use of library equipment.</a:t>
            </a:r>
          </a:p>
          <a:p>
            <a:endParaRPr lang="en-US" dirty="0"/>
          </a:p>
        </p:txBody>
      </p:sp>
    </p:spTree>
    <p:extLst>
      <p:ext uri="{BB962C8B-B14F-4D97-AF65-F5344CB8AC3E}">
        <p14:creationId xmlns:p14="http://schemas.microsoft.com/office/powerpoint/2010/main" val="179035020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a:xfrm>
            <a:off x="0" y="762000"/>
            <a:ext cx="9144000" cy="1325563"/>
          </a:xfrm>
        </p:spPr>
        <p:txBody>
          <a:bodyPr/>
          <a:lstStyle/>
          <a:p>
            <a:r>
              <a:rPr lang="en-US" altLang="en-US" dirty="0"/>
              <a:t>Putting it all Together</a:t>
            </a:r>
          </a:p>
        </p:txBody>
      </p:sp>
    </p:spTree>
    <p:extLst>
      <p:ext uri="{BB962C8B-B14F-4D97-AF65-F5344CB8AC3E}">
        <p14:creationId xmlns:p14="http://schemas.microsoft.com/office/powerpoint/2010/main" val="36392353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r>
              <a:rPr lang="en-US" altLang="en-US" dirty="0"/>
              <a:t>Why is this all important?</a:t>
            </a:r>
          </a:p>
        </p:txBody>
      </p:sp>
      <p:sp>
        <p:nvSpPr>
          <p:cNvPr id="3" name="Content Placeholder 2"/>
          <p:cNvSpPr>
            <a:spLocks noGrp="1"/>
          </p:cNvSpPr>
          <p:nvPr>
            <p:ph idx="1"/>
          </p:nvPr>
        </p:nvSpPr>
        <p:spPr/>
        <p:txBody>
          <a:bodyPr/>
          <a:lstStyle/>
          <a:p>
            <a:pPr>
              <a:defRPr/>
            </a:pPr>
            <a:r>
              <a:rPr lang="en-US" dirty="0"/>
              <a:t>Having a basic knowledge of the law will help you better understand your rights and responsibilities in using protected works</a:t>
            </a:r>
          </a:p>
          <a:p>
            <a:pPr>
              <a:defRPr/>
            </a:pPr>
            <a:r>
              <a:rPr lang="en-US" dirty="0"/>
              <a:t>It is especially important in academia where we come are constantly having to deal with protected works as part of our regular job duties</a:t>
            </a:r>
          </a:p>
        </p:txBody>
      </p:sp>
      <p:sp>
        <p:nvSpPr>
          <p:cNvPr id="144388" name="Slide Number Placeholder 3"/>
          <p:cNvSpPr>
            <a:spLocks noGrp="1"/>
          </p:cNvSpPr>
          <p:nvPr>
            <p:ph type="sldNum" sz="quarter" idx="4294967295"/>
          </p:nvPr>
        </p:nvSpPr>
        <p:spPr bwMode="auto">
          <a:xfrm>
            <a:off x="8305800" y="5791200"/>
            <a:ext cx="381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7396A32-6347-4028-A3DD-D39FE89A79A8}" type="slidenum">
              <a:rPr lang="en-US" altLang="en-US" sz="1200" smtClean="0">
                <a:solidFill>
                  <a:srgbClr val="898989"/>
                </a:solidFill>
              </a:rPr>
              <a:pPr>
                <a:spcBef>
                  <a:spcPct val="0"/>
                </a:spcBef>
                <a:buFontTx/>
                <a:buNone/>
              </a:pPr>
              <a:t>117</a:t>
            </a:fld>
            <a:endParaRPr lang="en-US" altLang="en-US" sz="1200" dirty="0">
              <a:solidFill>
                <a:srgbClr val="898989"/>
              </a:solidFill>
            </a:endParaRPr>
          </a:p>
        </p:txBody>
      </p:sp>
    </p:spTree>
    <p:extLst>
      <p:ext uri="{BB962C8B-B14F-4D97-AF65-F5344CB8AC3E}">
        <p14:creationId xmlns:p14="http://schemas.microsoft.com/office/powerpoint/2010/main" val="327659504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US" altLang="en-US" dirty="0"/>
              <a:t>We’ve Got it Good</a:t>
            </a:r>
          </a:p>
        </p:txBody>
      </p:sp>
      <p:sp>
        <p:nvSpPr>
          <p:cNvPr id="3" name="Content Placeholder 2"/>
          <p:cNvSpPr>
            <a:spLocks noGrp="1"/>
          </p:cNvSpPr>
          <p:nvPr>
            <p:ph idx="1"/>
          </p:nvPr>
        </p:nvSpPr>
        <p:spPr/>
        <p:txBody>
          <a:bodyPr/>
          <a:lstStyle/>
          <a:p>
            <a:pPr marL="0" indent="0">
              <a:buFont typeface="Wingdings" pitchFamily="2" charset="2"/>
              <a:buNone/>
              <a:defRPr/>
            </a:pPr>
            <a:r>
              <a:rPr lang="en-US" dirty="0"/>
              <a:t>There are many exceptions written into the law which allow us to use protected works for educational purposes</a:t>
            </a:r>
          </a:p>
          <a:p>
            <a:pPr>
              <a:defRPr/>
            </a:pPr>
            <a:r>
              <a:rPr lang="en-US" dirty="0"/>
              <a:t>Your part is to understand your rights and responsibilities under the law</a:t>
            </a:r>
          </a:p>
          <a:p>
            <a:pPr>
              <a:defRPr/>
            </a:pPr>
            <a:endParaRPr lang="en-US" dirty="0"/>
          </a:p>
          <a:p>
            <a:pPr marL="0" indent="0">
              <a:buFont typeface="Wingdings" pitchFamily="2" charset="2"/>
              <a:buNone/>
              <a:defRPr/>
            </a:pPr>
            <a:endParaRPr lang="en-US" dirty="0"/>
          </a:p>
        </p:txBody>
      </p:sp>
    </p:spTree>
    <p:extLst>
      <p:ext uri="{BB962C8B-B14F-4D97-AF65-F5344CB8AC3E}">
        <p14:creationId xmlns:p14="http://schemas.microsoft.com/office/powerpoint/2010/main" val="3813113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grpSp>
        <p:nvGrpSpPr>
          <p:cNvPr id="4" name="Group 3">
            <a:extLst>
              <a:ext uri="{FF2B5EF4-FFF2-40B4-BE49-F238E27FC236}">
                <a16:creationId xmlns:a16="http://schemas.microsoft.com/office/drawing/2014/main" id="{6D46DE6D-A7D8-4EE7-9F97-7D9020C5D473}"/>
              </a:ext>
            </a:extLst>
          </p:cNvPr>
          <p:cNvGrpSpPr/>
          <p:nvPr/>
        </p:nvGrpSpPr>
        <p:grpSpPr>
          <a:xfrm>
            <a:off x="306847" y="1535797"/>
            <a:ext cx="8837153" cy="646331"/>
            <a:chOff x="306847" y="1535797"/>
            <a:chExt cx="8837153" cy="646331"/>
          </a:xfrm>
        </p:grpSpPr>
        <p:sp>
          <p:nvSpPr>
            <p:cNvPr id="3" name="Rectangle 2">
              <a:extLst>
                <a:ext uri="{FF2B5EF4-FFF2-40B4-BE49-F238E27FC236}">
                  <a16:creationId xmlns:a16="http://schemas.microsoft.com/office/drawing/2014/main" id="{709E66F4-64DE-4F8C-8AB8-F00E19B89375}"/>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2206619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defRPr/>
            </a:pPr>
            <a:r>
              <a:rPr lang="en-US" sz="3800" dirty="0"/>
              <a:t>Registering with the Copyright Office</a:t>
            </a:r>
          </a:p>
        </p:txBody>
      </p:sp>
      <p:sp>
        <p:nvSpPr>
          <p:cNvPr id="3" name="Content Placeholder 2"/>
          <p:cNvSpPr>
            <a:spLocks noGrp="1"/>
          </p:cNvSpPr>
          <p:nvPr>
            <p:ph idx="1"/>
          </p:nvPr>
        </p:nvSpPr>
        <p:spPr/>
        <p:txBody>
          <a:bodyPr>
            <a:normAutofit/>
          </a:bodyPr>
          <a:lstStyle/>
          <a:p>
            <a:pPr marL="0" indent="0">
              <a:spcBef>
                <a:spcPts val="0"/>
              </a:spcBef>
              <a:spcAft>
                <a:spcPts val="0"/>
              </a:spcAft>
              <a:buNone/>
              <a:defRPr/>
            </a:pPr>
            <a:r>
              <a:rPr lang="en-US" sz="3000" dirty="0"/>
              <a:t>Registration and the inclusion of a copyright notice is no longer necessary, but does have some benefits</a:t>
            </a:r>
          </a:p>
          <a:p>
            <a:pPr>
              <a:spcBef>
                <a:spcPts val="0"/>
              </a:spcBef>
              <a:spcAft>
                <a:spcPts val="0"/>
              </a:spcAft>
              <a:defRPr/>
            </a:pPr>
            <a:r>
              <a:rPr lang="en-US" sz="3000" dirty="0"/>
              <a:t>Documents your ownership in the copyright of the work</a:t>
            </a:r>
          </a:p>
          <a:p>
            <a:pPr>
              <a:spcBef>
                <a:spcPts val="0"/>
              </a:spcBef>
              <a:spcAft>
                <a:spcPts val="0"/>
              </a:spcAft>
              <a:defRPr/>
            </a:pPr>
            <a:r>
              <a:rPr lang="en-US" sz="3000" dirty="0"/>
              <a:t>Allows you to recover statutory damages if suing someone for copyright infringement.</a:t>
            </a:r>
          </a:p>
          <a:p>
            <a:pPr algn="ctr">
              <a:buFont typeface="Wingdings" pitchFamily="2" charset="2"/>
              <a:buNone/>
              <a:defRPr/>
            </a:pPr>
            <a:endParaRPr lang="en-US" sz="3000" dirty="0"/>
          </a:p>
          <a:p>
            <a:pPr algn="ctr">
              <a:buFont typeface="Wingdings" pitchFamily="2" charset="2"/>
              <a:buNone/>
              <a:defRPr/>
            </a:pPr>
            <a:r>
              <a:rPr lang="en-US" sz="3000" dirty="0">
                <a:hlinkClick r:id="rId2"/>
              </a:rPr>
              <a:t>http://www.copyright.gov/eco/</a:t>
            </a:r>
            <a:r>
              <a:rPr lang="en-US" sz="30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41CE46A-1BFD-4FF9-B074-902DC485DE71}" type="slidenum">
              <a:rPr lang="en-US" altLang="en-US">
                <a:solidFill>
                  <a:srgbClr val="898989"/>
                </a:solidFill>
              </a:rPr>
              <a:pPr eaLnBrk="1" hangingPunct="1"/>
              <a:t>12</a:t>
            </a:fld>
            <a:endParaRPr lang="en-US" altLang="en-US" dirty="0">
              <a:solidFill>
                <a:srgbClr val="898989"/>
              </a:solidFill>
            </a:endParaRPr>
          </a:p>
        </p:txBody>
      </p:sp>
    </p:spTree>
    <p:extLst>
      <p:ext uri="{BB962C8B-B14F-4D97-AF65-F5344CB8AC3E}">
        <p14:creationId xmlns:p14="http://schemas.microsoft.com/office/powerpoint/2010/main" val="3883637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Literary works (fiction/nonfiction, poetry, textbooks, reference works, directories, catalogs, advertising copy, compilations of information, computer programs and databases)</a:t>
            </a:r>
          </a:p>
          <a:p>
            <a:pPr>
              <a:spcBef>
                <a:spcPts val="0"/>
              </a:spcBef>
              <a:defRPr/>
            </a:pPr>
            <a:r>
              <a:rPr lang="en-US" sz="3000" dirty="0"/>
              <a:t>Musical works (this generally refers to music scores &amp; accompanying words)</a:t>
            </a:r>
          </a:p>
          <a:p>
            <a:pPr>
              <a:spcBef>
                <a:spcPts val="0"/>
              </a:spcBef>
              <a:defRPr/>
            </a:pPr>
            <a:r>
              <a:rPr lang="en-US" sz="3000" dirty="0"/>
              <a:t>Dramatic works (plays, film, radio, and television scripts)</a:t>
            </a:r>
          </a:p>
          <a:p>
            <a:pPr>
              <a:spcBef>
                <a:spcPts val="0"/>
              </a:spcBef>
              <a:defRPr/>
            </a:pPr>
            <a:r>
              <a:rPr lang="en-US" sz="3000" dirty="0"/>
              <a:t>Pantomimes and choreography </a:t>
            </a:r>
          </a:p>
        </p:txBody>
      </p:sp>
      <p:sp>
        <p:nvSpPr>
          <p:cNvPr id="4" name="Slide Number Placeholder 3"/>
          <p:cNvSpPr>
            <a:spLocks noGrp="1"/>
          </p:cNvSpPr>
          <p:nvPr>
            <p:ph type="sldNum" sz="quarter" idx="4294967295"/>
          </p:nvPr>
        </p:nvSpPr>
        <p:spPr>
          <a:xfrm>
            <a:off x="7425344" y="6459786"/>
            <a:ext cx="984019"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13</a:t>
            </a:fld>
            <a:endParaRPr lang="en-US" altLang="en-US" dirty="0">
              <a:solidFill>
                <a:srgbClr val="898989"/>
              </a:solidFill>
            </a:endParaRPr>
          </a:p>
        </p:txBody>
      </p:sp>
    </p:spTree>
    <p:extLst>
      <p:ext uri="{BB962C8B-B14F-4D97-AF65-F5344CB8AC3E}">
        <p14:creationId xmlns:p14="http://schemas.microsoft.com/office/powerpoint/2010/main" val="320298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a:spcBef>
                <a:spcPts val="0"/>
              </a:spcBef>
              <a:defRPr/>
            </a:pPr>
            <a:r>
              <a:rPr lang="en-US" sz="3000" dirty="0"/>
              <a:t>Pictorial, graphic, and sculptural works (art)</a:t>
            </a:r>
          </a:p>
          <a:p>
            <a:pPr>
              <a:spcBef>
                <a:spcPts val="0"/>
              </a:spcBef>
              <a:defRPr/>
            </a:pPr>
            <a:r>
              <a:rPr lang="en-US" sz="3000" dirty="0"/>
              <a:t>Motion pictures and other audiovisual works (film, television show, videogame, etc.)</a:t>
            </a:r>
          </a:p>
          <a:p>
            <a:pPr>
              <a:spcBef>
                <a:spcPts val="0"/>
              </a:spcBef>
              <a:defRPr/>
            </a:pPr>
            <a:r>
              <a:rPr lang="en-US" sz="3000" dirty="0"/>
              <a:t>Sound recording (performances of musical works, audio recordings of literary works)</a:t>
            </a:r>
          </a:p>
          <a:p>
            <a:pPr>
              <a:spcBef>
                <a:spcPts val="0"/>
              </a:spcBef>
              <a:defRPr/>
            </a:pPr>
            <a:r>
              <a:rPr lang="en-US" sz="3000" dirty="0"/>
              <a:t>Architectural works (just the designs, not the building its self!)</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14</a:t>
            </a:fld>
            <a:endParaRPr lang="en-US" altLang="en-US" dirty="0">
              <a:solidFill>
                <a:srgbClr val="898989"/>
              </a:solidFill>
            </a:endParaRPr>
          </a:p>
        </p:txBody>
      </p:sp>
    </p:spTree>
    <p:extLst>
      <p:ext uri="{BB962C8B-B14F-4D97-AF65-F5344CB8AC3E}">
        <p14:creationId xmlns:p14="http://schemas.microsoft.com/office/powerpoint/2010/main" val="597112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Ideas—no one can copyright an idea, however your expression of an idea may be protectable.</a:t>
            </a:r>
          </a:p>
          <a:p>
            <a:pPr marL="0" indent="0">
              <a:spcBef>
                <a:spcPts val="0"/>
              </a:spcBef>
              <a:spcAft>
                <a:spcPts val="0"/>
              </a:spcAft>
              <a:buNone/>
            </a:pPr>
            <a:endParaRPr lang="en-US" sz="3200" dirty="0"/>
          </a:p>
          <a:p>
            <a:pPr marL="0" indent="0" algn="ctr">
              <a:spcBef>
                <a:spcPts val="0"/>
              </a:spcBef>
              <a:spcAft>
                <a:spcPts val="0"/>
              </a:spcAft>
              <a:buNone/>
            </a:pPr>
            <a:r>
              <a:rPr lang="en-US" sz="3200" dirty="0"/>
              <a:t>Making ideas freely available for anyone to pursue </a:t>
            </a:r>
            <a:r>
              <a:rPr lang="en-US" sz="3200" dirty="0">
                <a:solidFill>
                  <a:schemeClr val="tx1"/>
                </a:solidFill>
              </a:rPr>
              <a:t>“promotes the progress of…useful arts”</a:t>
            </a:r>
          </a:p>
        </p:txBody>
      </p:sp>
    </p:spTree>
    <p:extLst>
      <p:ext uri="{BB962C8B-B14F-4D97-AF65-F5344CB8AC3E}">
        <p14:creationId xmlns:p14="http://schemas.microsoft.com/office/powerpoint/2010/main" val="404313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buNone/>
            </a:pPr>
            <a:r>
              <a:rPr lang="en-US" sz="2600" dirty="0"/>
              <a:t>Facts-No one may claim originality as to facts. This is because facts do not owe their origin to an act of authorship. The distinction is one between creation and discovery. The first person to find and report a fact has not created it, they have merely discovered its existence.					–Fiest v. Rural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6" name="Picture 5"/>
          <p:cNvPicPr>
            <a:picLocks noChangeAspect="1"/>
          </p:cNvPicPr>
          <p:nvPr/>
        </p:nvPicPr>
        <p:blipFill>
          <a:blip r:embed="rId3"/>
          <a:stretch>
            <a:fillRect/>
          </a:stretch>
        </p:blipFill>
        <p:spPr>
          <a:xfrm>
            <a:off x="822959" y="4036821"/>
            <a:ext cx="2910841" cy="2074906"/>
          </a:xfrm>
          <a:prstGeom prst="rect">
            <a:avLst/>
          </a:prstGeom>
        </p:spPr>
      </p:pic>
    </p:spTree>
    <p:extLst>
      <p:ext uri="{BB962C8B-B14F-4D97-AF65-F5344CB8AC3E}">
        <p14:creationId xmlns:p14="http://schemas.microsoft.com/office/powerpoint/2010/main" val="544087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000" dirty="0"/>
              <a:t>Works in the public domain, which include…</a:t>
            </a:r>
          </a:p>
          <a:p>
            <a:pPr marL="346075" indent="-346075">
              <a:spcBef>
                <a:spcPts val="0"/>
              </a:spcBef>
              <a:spcAft>
                <a:spcPts val="0"/>
              </a:spcAft>
              <a:buFont typeface="Wingdings" panose="05000000000000000000" pitchFamily="2" charset="2"/>
              <a:buChar char="§"/>
            </a:pPr>
            <a:r>
              <a:rPr lang="en-US" sz="3000" dirty="0"/>
              <a:t>Works whose copyright has expired</a:t>
            </a:r>
          </a:p>
          <a:p>
            <a:pPr marL="346075" indent="-346075">
              <a:spcBef>
                <a:spcPts val="0"/>
              </a:spcBef>
              <a:spcAft>
                <a:spcPts val="0"/>
              </a:spcAft>
              <a:buFont typeface="Wingdings" panose="05000000000000000000" pitchFamily="2" charset="2"/>
              <a:buChar char="§"/>
            </a:pPr>
            <a:r>
              <a:rPr lang="en-US" sz="3000" dirty="0"/>
              <a:t>Works created by the U.S. Government</a:t>
            </a:r>
          </a:p>
        </p:txBody>
      </p:sp>
    </p:spTree>
    <p:extLst>
      <p:ext uri="{BB962C8B-B14F-4D97-AF65-F5344CB8AC3E}">
        <p14:creationId xmlns:p14="http://schemas.microsoft.com/office/powerpoint/2010/main" val="2839745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Not Copyrightable?</a:t>
            </a:r>
          </a:p>
        </p:txBody>
      </p:sp>
      <p:sp>
        <p:nvSpPr>
          <p:cNvPr id="3" name="Content Placeholder 2"/>
          <p:cNvSpPr>
            <a:spLocks noGrp="1"/>
          </p:cNvSpPr>
          <p:nvPr>
            <p:ph idx="1"/>
          </p:nvPr>
        </p:nvSpPr>
        <p:spPr/>
        <p:txBody>
          <a:bodyPr>
            <a:normAutofit fontScale="92500"/>
          </a:bodyPr>
          <a:lstStyle/>
          <a:p>
            <a:pPr>
              <a:spcBef>
                <a:spcPts val="0"/>
              </a:spcBef>
              <a:spcAft>
                <a:spcPts val="0"/>
              </a:spcAft>
            </a:pPr>
            <a:r>
              <a:rPr lang="en-US" sz="2800" dirty="0"/>
              <a:t>Works that are not fixed in a tangible medium of expression do not have copyright protection.</a:t>
            </a:r>
          </a:p>
          <a:p>
            <a:pPr>
              <a:spcBef>
                <a:spcPts val="0"/>
              </a:spcBef>
              <a:spcAft>
                <a:spcPts val="0"/>
              </a:spcAft>
            </a:pPr>
            <a:r>
              <a:rPr lang="en-US" sz="2800" dirty="0"/>
              <a:t>Names, phrases, slogans, titles, symbols (though these could be protected under trademark).</a:t>
            </a:r>
          </a:p>
          <a:p>
            <a:pPr>
              <a:spcBef>
                <a:spcPts val="0"/>
              </a:spcBef>
              <a:spcAft>
                <a:spcPts val="0"/>
              </a:spcAft>
            </a:pPr>
            <a:r>
              <a:rPr lang="en-US" sz="2800" dirty="0"/>
              <a:t>Mere variation of typographic ornamentation, lettering, or coloring.</a:t>
            </a:r>
          </a:p>
          <a:p>
            <a:pPr>
              <a:spcBef>
                <a:spcPts val="0"/>
              </a:spcBef>
              <a:spcAft>
                <a:spcPts val="0"/>
              </a:spcAft>
            </a:pPr>
            <a:r>
              <a:rPr lang="en-US" sz="2800" dirty="0"/>
              <a:t>Simple listings, e.g. table of contents, recipe ingredients (think facts!)</a:t>
            </a:r>
          </a:p>
          <a:p>
            <a:pPr>
              <a:spcBef>
                <a:spcPts val="0"/>
              </a:spcBef>
              <a:spcAft>
                <a:spcPts val="0"/>
              </a:spcAft>
            </a:pPr>
            <a:r>
              <a:rPr lang="en-US" sz="2800" dirty="0"/>
              <a:t>Procedures, methods, processes (though these could be protected under patent or trade secret law).</a:t>
            </a:r>
          </a:p>
          <a:p>
            <a:pPr>
              <a:spcBef>
                <a:spcPts val="0"/>
              </a:spcBef>
              <a:spcAft>
                <a:spcPts val="0"/>
              </a:spcAft>
            </a:pPr>
            <a:r>
              <a:rPr lang="en-US" sz="2800" dirty="0"/>
              <a:t>Works consisting of common facts, e.g. calendar, height/weight chart, ruler.</a:t>
            </a:r>
          </a:p>
          <a:p>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616857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0"/>
            <a:ext cx="4343400" cy="1325563"/>
          </a:xfrm>
        </p:spPr>
        <p:txBody>
          <a:bodyPr>
            <a:noAutofit/>
          </a:bodyPr>
          <a:lstStyle/>
          <a:p>
            <a:r>
              <a:rPr lang="en-US" sz="6000" dirty="0"/>
              <a:t>Exceptions!</a:t>
            </a:r>
          </a:p>
        </p:txBody>
      </p:sp>
    </p:spTree>
    <p:extLst>
      <p:ext uri="{BB962C8B-B14F-4D97-AF65-F5344CB8AC3E}">
        <p14:creationId xmlns:p14="http://schemas.microsoft.com/office/powerpoint/2010/main" val="635328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br>
              <a:rPr lang="en-US" sz="3200" dirty="0"/>
            </a:br>
            <a:br>
              <a:rPr lang="en-US" sz="3200" dirty="0"/>
            </a:br>
            <a:r>
              <a:rPr lang="en-US" sz="4000" dirty="0"/>
              <a:t>Carla Myers </a:t>
            </a:r>
            <a:br>
              <a:rPr lang="en-US" sz="4000" dirty="0"/>
            </a:br>
            <a:r>
              <a:rPr lang="en-US" sz="4000" dirty="0"/>
              <a:t>Assistant Librarian &amp; Coordinator of Scholarly Communications</a:t>
            </a:r>
            <a:br>
              <a:rPr lang="en-US" sz="4000" dirty="0"/>
            </a:br>
            <a:r>
              <a:rPr lang="en-US" sz="4000" dirty="0"/>
              <a:t>Miami University Libraries (Ohio)</a:t>
            </a:r>
            <a:br>
              <a:rPr lang="en-US" sz="4000" dirty="0"/>
            </a:br>
            <a:r>
              <a:rPr lang="en-US" sz="4000" dirty="0">
                <a:solidFill>
                  <a:srgbClr val="002060"/>
                </a:solidFill>
              </a:rPr>
              <a:t>myersc2@miamioh.edu</a:t>
            </a:r>
          </a:p>
        </p:txBody>
      </p:sp>
    </p:spTree>
    <p:extLst>
      <p:ext uri="{BB962C8B-B14F-4D97-AF65-F5344CB8AC3E}">
        <p14:creationId xmlns:p14="http://schemas.microsoft.com/office/powerpoint/2010/main" val="2035199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dirty="0"/>
              <a:t>Copyright &amp; Facts</a:t>
            </a:r>
            <a:endParaRPr lang="en-US" altLang="en-US" sz="3600" dirty="0"/>
          </a:p>
        </p:txBody>
      </p:sp>
      <p:sp>
        <p:nvSpPr>
          <p:cNvPr id="3" name="Content Placeholder 2"/>
          <p:cNvSpPr>
            <a:spLocks noGrp="1"/>
          </p:cNvSpPr>
          <p:nvPr>
            <p:ph idx="1"/>
          </p:nvPr>
        </p:nvSpPr>
        <p:spPr/>
        <p:txBody>
          <a:bodyPr>
            <a:normAutofit fontScale="92500" lnSpcReduction="10000"/>
          </a:bodyPr>
          <a:lstStyle/>
          <a:p>
            <a:pPr>
              <a:defRPr/>
            </a:pPr>
            <a:r>
              <a:rPr lang="en-US" sz="2800" dirty="0"/>
              <a:t>You could have copyright for your writings about facts</a:t>
            </a:r>
          </a:p>
          <a:p>
            <a:pPr lvl="1">
              <a:defRPr/>
            </a:pPr>
            <a:r>
              <a:rPr lang="en-US" sz="2800" dirty="0"/>
              <a:t>Textbook</a:t>
            </a:r>
          </a:p>
          <a:p>
            <a:pPr lvl="1">
              <a:defRPr/>
            </a:pPr>
            <a:r>
              <a:rPr lang="en-US" sz="2800" dirty="0"/>
              <a:t>Nonfiction</a:t>
            </a:r>
          </a:p>
          <a:p>
            <a:pPr lvl="1">
              <a:defRPr/>
            </a:pPr>
            <a:r>
              <a:rPr lang="en-US" sz="2800" dirty="0"/>
              <a:t>Scholarly article</a:t>
            </a:r>
          </a:p>
          <a:p>
            <a:pPr lvl="1">
              <a:defRPr/>
            </a:pPr>
            <a:r>
              <a:rPr lang="en-US" sz="2800" dirty="0"/>
              <a:t>Additions to factual lists such as recopies</a:t>
            </a:r>
          </a:p>
          <a:p>
            <a:pPr>
              <a:defRPr/>
            </a:pPr>
            <a:r>
              <a:rPr lang="en-US" sz="2800" dirty="0"/>
              <a:t> Could secure copyright for your arrangement of facts/data</a:t>
            </a:r>
          </a:p>
          <a:p>
            <a:pPr lvl="1">
              <a:defRPr/>
            </a:pPr>
            <a:r>
              <a:rPr lang="en-US" sz="2800" dirty="0"/>
              <a:t>Section of facts and data used in an annotated bibliography</a:t>
            </a:r>
          </a:p>
          <a:p>
            <a:pPr lvl="1">
              <a:defRPr/>
            </a:pPr>
            <a:r>
              <a:rPr lang="en-US" sz="2800" dirty="0"/>
              <a:t>Arrangement and layout of a pie chart or graph</a:t>
            </a:r>
          </a:p>
          <a:p>
            <a:pPr lvl="1">
              <a:defRPr/>
            </a:pPr>
            <a:endParaRPr lang="en-US" dirty="0"/>
          </a:p>
        </p:txBody>
      </p:sp>
    </p:spTree>
    <p:extLst>
      <p:ext uri="{BB962C8B-B14F-4D97-AF65-F5344CB8AC3E}">
        <p14:creationId xmlns:p14="http://schemas.microsoft.com/office/powerpoint/2010/main" val="131559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oAutofit/>
          </a:bodyPr>
          <a:lstStyle/>
          <a:p>
            <a:r>
              <a:rPr lang="en-US" sz="3200" dirty="0"/>
              <a:t>Copyright in new Expressions of or Components added to Public Domain Works</a:t>
            </a:r>
          </a:p>
        </p:txBody>
      </p:sp>
      <p:sp>
        <p:nvSpPr>
          <p:cNvPr id="5" name="Content Placeholder 2">
            <a:extLst>
              <a:ext uri="{FF2B5EF4-FFF2-40B4-BE49-F238E27FC236}">
                <a16:creationId xmlns:a16="http://schemas.microsoft.com/office/drawing/2014/main" id="{D8EE3025-8D0D-44BE-AD17-BDAC8ACA9E29}"/>
              </a:ext>
            </a:extLst>
          </p:cNvPr>
          <p:cNvSpPr>
            <a:spLocks noGrp="1"/>
          </p:cNvSpPr>
          <p:nvPr>
            <p:ph idx="1"/>
          </p:nvPr>
        </p:nvSpPr>
        <p:spPr>
          <a:xfrm>
            <a:off x="457200" y="1600200"/>
            <a:ext cx="8229600" cy="4800600"/>
          </a:xfrm>
        </p:spPr>
        <p:txBody>
          <a:bodyPr>
            <a:normAutofit/>
          </a:bodyPr>
          <a:lstStyle/>
          <a:p>
            <a:pPr>
              <a:defRPr/>
            </a:pPr>
            <a:r>
              <a:rPr lang="en-US" sz="2800" dirty="0"/>
              <a:t>Illustrations</a:t>
            </a:r>
          </a:p>
          <a:p>
            <a:pPr>
              <a:defRPr/>
            </a:pPr>
            <a:r>
              <a:rPr lang="en-US" sz="2800" dirty="0"/>
              <a:t>Footnotes</a:t>
            </a:r>
          </a:p>
          <a:p>
            <a:pPr>
              <a:defRPr/>
            </a:pPr>
            <a:r>
              <a:rPr lang="en-US" sz="2800" dirty="0"/>
              <a:t>Introductions</a:t>
            </a:r>
          </a:p>
          <a:p>
            <a:pPr lvl="1">
              <a:defRPr/>
            </a:pPr>
            <a:endParaRPr lang="en-US" dirty="0"/>
          </a:p>
        </p:txBody>
      </p:sp>
    </p:spTree>
    <p:extLst>
      <p:ext uri="{BB962C8B-B14F-4D97-AF65-F5344CB8AC3E}">
        <p14:creationId xmlns:p14="http://schemas.microsoft.com/office/powerpoint/2010/main" val="3286966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Works Created by Employees of the U.S. Government Could have Copyrightable Components</a:t>
            </a:r>
            <a:br>
              <a:rPr lang="en-US" dirty="0"/>
            </a:br>
            <a:endParaRPr lang="en-US" dirty="0"/>
          </a:p>
        </p:txBody>
      </p:sp>
      <p:pic>
        <p:nvPicPr>
          <p:cNvPr id="1026" name="Picture 2" descr="http://www.nps.gov/features/yell/slidefile/graphics/signs/Images/145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2285999"/>
            <a:ext cx="5346063" cy="3352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082827" y="5846076"/>
            <a:ext cx="2057400" cy="323165"/>
          </a:xfrm>
          <a:prstGeom prst="rect">
            <a:avLst/>
          </a:prstGeom>
          <a:noFill/>
        </p:spPr>
        <p:txBody>
          <a:bodyPr wrap="square" rtlCol="0">
            <a:spAutoFit/>
          </a:bodyPr>
          <a:lstStyle/>
          <a:p>
            <a:r>
              <a:rPr lang="en-US" sz="1500" dirty="0"/>
              <a:t>Photo Credit: nps.gov</a:t>
            </a:r>
          </a:p>
        </p:txBody>
      </p:sp>
    </p:spTree>
    <p:extLst>
      <p:ext uri="{BB962C8B-B14F-4D97-AF65-F5344CB8AC3E}">
        <p14:creationId xmlns:p14="http://schemas.microsoft.com/office/powerpoint/2010/main" val="3613447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in Graphic Design</a:t>
            </a:r>
          </a:p>
        </p:txBody>
      </p:sp>
      <p:sp>
        <p:nvSpPr>
          <p:cNvPr id="3" name="Content Placeholder 2"/>
          <p:cNvSpPr>
            <a:spLocks noGrp="1"/>
          </p:cNvSpPr>
          <p:nvPr>
            <p:ph idx="1"/>
          </p:nvPr>
        </p:nvSpPr>
        <p:spPr/>
        <p:txBody>
          <a:bodyPr/>
          <a:lstStyle/>
          <a:p>
            <a:pPr marL="0" indent="0">
              <a:buNone/>
            </a:pPr>
            <a:r>
              <a:rPr lang="en-US" sz="2800" dirty="0"/>
              <a:t>Bringing shapes, lettering, and coloring together in a way that is protectable. </a:t>
            </a:r>
          </a:p>
          <a:p>
            <a:pPr marL="0" indent="0">
              <a:buNone/>
            </a:pPr>
            <a:endParaRPr lang="en-US" dirty="0"/>
          </a:p>
        </p:txBody>
      </p:sp>
      <p:grpSp>
        <p:nvGrpSpPr>
          <p:cNvPr id="7" name="Group 6"/>
          <p:cNvGrpSpPr/>
          <p:nvPr/>
        </p:nvGrpSpPr>
        <p:grpSpPr>
          <a:xfrm>
            <a:off x="1676400" y="3048000"/>
            <a:ext cx="2133600" cy="2579132"/>
            <a:chOff x="1676400" y="3048000"/>
            <a:chExt cx="2133600" cy="2579132"/>
          </a:xfrm>
        </p:grpSpPr>
        <p:sp>
          <p:nvSpPr>
            <p:cNvPr id="4" name="Isosceles Triangle 3"/>
            <p:cNvSpPr/>
            <p:nvPr/>
          </p:nvSpPr>
          <p:spPr>
            <a:xfrm>
              <a:off x="1676400" y="3048000"/>
              <a:ext cx="2133600" cy="2057400"/>
            </a:xfrm>
            <a:prstGeom prst="triangle">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6" name="TextBox 5"/>
            <p:cNvSpPr txBox="1"/>
            <p:nvPr/>
          </p:nvSpPr>
          <p:spPr>
            <a:xfrm>
              <a:off x="1676400" y="5257800"/>
              <a:ext cx="2133600" cy="369332"/>
            </a:xfrm>
            <a:prstGeom prst="rect">
              <a:avLst/>
            </a:prstGeom>
            <a:noFill/>
            <a:ln>
              <a:solidFill>
                <a:srgbClr val="00B050"/>
              </a:solidFill>
            </a:ln>
          </p:spPr>
          <p:txBody>
            <a:bodyPr wrap="square" rtlCol="0">
              <a:spAutoFit/>
            </a:bodyPr>
            <a:lstStyle/>
            <a:p>
              <a:pPr algn="ctr"/>
              <a:r>
                <a:rPr lang="en-US" dirty="0"/>
                <a:t>Not Protectable</a:t>
              </a:r>
            </a:p>
          </p:txBody>
        </p:sp>
      </p:grpSp>
      <p:grpSp>
        <p:nvGrpSpPr>
          <p:cNvPr id="9" name="Group 8"/>
          <p:cNvGrpSpPr/>
          <p:nvPr/>
        </p:nvGrpSpPr>
        <p:grpSpPr>
          <a:xfrm>
            <a:off x="5029200" y="2590800"/>
            <a:ext cx="2922332" cy="3036332"/>
            <a:chOff x="5029200" y="2590800"/>
            <a:chExt cx="2922332" cy="3036332"/>
          </a:xfrm>
        </p:grpSpPr>
        <p:pic>
          <p:nvPicPr>
            <p:cNvPr id="5" name="Picture 4"/>
            <p:cNvPicPr>
              <a:picLocks noChangeAspect="1"/>
            </p:cNvPicPr>
            <p:nvPr/>
          </p:nvPicPr>
          <p:blipFill>
            <a:blip r:embed="rId2"/>
            <a:stretch>
              <a:fillRect/>
            </a:stretch>
          </p:blipFill>
          <p:spPr>
            <a:xfrm>
              <a:off x="5029200" y="2590800"/>
              <a:ext cx="2922332" cy="2886075"/>
            </a:xfrm>
            <a:prstGeom prst="rect">
              <a:avLst/>
            </a:prstGeom>
          </p:spPr>
        </p:pic>
        <p:sp>
          <p:nvSpPr>
            <p:cNvPr id="8" name="TextBox 7"/>
            <p:cNvSpPr txBox="1"/>
            <p:nvPr/>
          </p:nvSpPr>
          <p:spPr>
            <a:xfrm>
              <a:off x="5242925" y="5257800"/>
              <a:ext cx="2590800" cy="369332"/>
            </a:xfrm>
            <a:prstGeom prst="rect">
              <a:avLst/>
            </a:prstGeom>
            <a:noFill/>
          </p:spPr>
          <p:txBody>
            <a:bodyPr wrap="square" rtlCol="0">
              <a:spAutoFit/>
            </a:bodyPr>
            <a:lstStyle/>
            <a:p>
              <a:pPr algn="ctr"/>
              <a:r>
                <a:rPr lang="en-US" dirty="0"/>
                <a:t>Protectable!</a:t>
              </a:r>
            </a:p>
          </p:txBody>
        </p:sp>
      </p:grpSp>
    </p:spTree>
    <p:extLst>
      <p:ext uri="{BB962C8B-B14F-4D97-AF65-F5344CB8AC3E}">
        <p14:creationId xmlns:p14="http://schemas.microsoft.com/office/powerpoint/2010/main" val="16693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9"/>
          <p:cNvSpPr>
            <a:spLocks noGrp="1"/>
          </p:cNvSpPr>
          <p:nvPr>
            <p:ph type="title"/>
          </p:nvPr>
        </p:nvSpPr>
        <p:spPr/>
        <p:txBody>
          <a:bodyPr>
            <a:normAutofit fontScale="90000"/>
          </a:bodyPr>
          <a:lstStyle/>
          <a:p>
            <a:r>
              <a:rPr lang="en-US" sz="6000" dirty="0"/>
              <a:t>Copyright Ownership</a:t>
            </a:r>
          </a:p>
        </p:txBody>
      </p:sp>
    </p:spTree>
    <p:extLst>
      <p:ext uri="{BB962C8B-B14F-4D97-AF65-F5344CB8AC3E}">
        <p14:creationId xmlns:p14="http://schemas.microsoft.com/office/powerpoint/2010/main" val="2208053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Rightsholder is…</a:t>
            </a:r>
          </a:p>
        </p:txBody>
      </p:sp>
      <p:sp>
        <p:nvSpPr>
          <p:cNvPr id="3" name="Content Placeholder 2"/>
          <p:cNvSpPr>
            <a:spLocks noGrp="1"/>
          </p:cNvSpPr>
          <p:nvPr>
            <p:ph idx="1"/>
          </p:nvPr>
        </p:nvSpPr>
        <p:spPr/>
        <p:txBody>
          <a:bodyPr>
            <a:normAutofit fontScale="92500"/>
          </a:bodyPr>
          <a:lstStyle/>
          <a:p>
            <a:pPr>
              <a:spcBef>
                <a:spcPts val="0"/>
              </a:spcBef>
              <a:spcAft>
                <a:spcPts val="0"/>
              </a:spcAft>
              <a:buNone/>
            </a:pPr>
            <a:r>
              <a:rPr lang="en-US" sz="3200" dirty="0"/>
              <a:t>Generally, the person who creates the work.</a:t>
            </a:r>
          </a:p>
          <a:p>
            <a:pPr>
              <a:spcBef>
                <a:spcPts val="0"/>
              </a:spcBef>
              <a:spcAft>
                <a:spcPts val="0"/>
              </a:spcAft>
              <a:buNone/>
            </a:pPr>
            <a:endParaRPr lang="en-US" sz="3200" dirty="0"/>
          </a:p>
          <a:p>
            <a:pPr marL="0" indent="0">
              <a:spcBef>
                <a:spcPts val="0"/>
              </a:spcBef>
              <a:spcAft>
                <a:spcPts val="0"/>
              </a:spcAft>
              <a:buNone/>
            </a:pPr>
            <a:r>
              <a:rPr lang="en-US" sz="3200" dirty="0"/>
              <a:t>Joint Authorship-When two or more authors work together to create a work the copyright is shared between them.</a:t>
            </a:r>
          </a:p>
          <a:p>
            <a:pPr>
              <a:spcBef>
                <a:spcPts val="0"/>
              </a:spcBef>
              <a:spcAft>
                <a:spcPts val="0"/>
              </a:spcAft>
            </a:pPr>
            <a:r>
              <a:rPr lang="en-US" sz="3200" dirty="0"/>
              <a:t>Authors must decide to work collaboratively</a:t>
            </a:r>
          </a:p>
          <a:p>
            <a:pPr>
              <a:spcBef>
                <a:spcPts val="0"/>
              </a:spcBef>
              <a:spcAft>
                <a:spcPts val="0"/>
              </a:spcAft>
            </a:pPr>
            <a:r>
              <a:rPr lang="en-US" sz="3200" dirty="0"/>
              <a:t>Each author must contribute </a:t>
            </a:r>
            <a:r>
              <a:rPr lang="en-US" sz="3200" i="1" dirty="0"/>
              <a:t>significantly </a:t>
            </a:r>
            <a:r>
              <a:rPr lang="en-US" sz="3200" dirty="0"/>
              <a:t>to the copyrightable expression to the work</a:t>
            </a:r>
          </a:p>
          <a:p>
            <a:pPr>
              <a:spcBef>
                <a:spcPts val="0"/>
              </a:spcBef>
              <a:spcAft>
                <a:spcPts val="0"/>
              </a:spcAft>
            </a:pPr>
            <a:r>
              <a:rPr lang="en-US" sz="3200" dirty="0"/>
              <a:t>“Merged into inseparable or interdependent parts of a unitary whole”</a:t>
            </a:r>
          </a:p>
          <a:p>
            <a:pPr>
              <a:buNone/>
            </a:pPr>
            <a:endParaRPr lang="en-US" sz="3200" dirty="0"/>
          </a:p>
          <a:p>
            <a:pPr marL="231775" indent="-231775"/>
            <a:endParaRPr lang="en-US" dirty="0"/>
          </a:p>
        </p:txBody>
      </p:sp>
    </p:spTree>
    <p:extLst>
      <p:ext uri="{BB962C8B-B14F-4D97-AF65-F5344CB8AC3E}">
        <p14:creationId xmlns:p14="http://schemas.microsoft.com/office/powerpoint/2010/main" val="411639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Works Made for Hire</a:t>
            </a:r>
          </a:p>
        </p:txBody>
      </p:sp>
      <p:sp>
        <p:nvSpPr>
          <p:cNvPr id="3" name="Content Placeholder 2"/>
          <p:cNvSpPr>
            <a:spLocks noGrp="1"/>
          </p:cNvSpPr>
          <p:nvPr>
            <p:ph idx="1"/>
          </p:nvPr>
        </p:nvSpPr>
        <p:spPr/>
        <p:txBody>
          <a:bodyPr>
            <a:normAutofit/>
          </a:bodyPr>
          <a:lstStyle/>
          <a:p>
            <a:pPr>
              <a:defRPr/>
            </a:pPr>
            <a:r>
              <a:rPr lang="en-US" sz="3000" dirty="0"/>
              <a:t>Works created by the employee in the scope of their employment</a:t>
            </a:r>
          </a:p>
          <a:p>
            <a:pPr lvl="1">
              <a:defRPr/>
            </a:pPr>
            <a:r>
              <a:rPr lang="en-US" sz="3000" dirty="0"/>
              <a:t>Generally, the copyright will rest with the employer</a:t>
            </a:r>
          </a:p>
          <a:p>
            <a:pPr>
              <a:defRPr/>
            </a:pPr>
            <a:r>
              <a:rPr lang="en-US" sz="3000" dirty="0"/>
              <a:t>Works created by independent contractors</a:t>
            </a:r>
          </a:p>
          <a:p>
            <a:pPr lvl="1">
              <a:defRPr/>
            </a:pPr>
            <a:r>
              <a:rPr lang="en-US" sz="3000" dirty="0"/>
              <a:t>Even with commissioned works, the parties must agree in writing ahead of time who will hold the rights to the work</a:t>
            </a:r>
          </a:p>
          <a:p>
            <a:pPr marL="914400" lvl="1" indent="-568325">
              <a:buSzPct val="100000"/>
              <a:buFont typeface="Arial" charset="0"/>
              <a:buChar char="–"/>
              <a:defRPr/>
            </a:pPr>
            <a:endParaRPr lang="en-US" sz="2200" i="1" dirty="0"/>
          </a:p>
          <a:p>
            <a:pPr>
              <a:buSzPct val="100000"/>
              <a:buFont typeface="Wingdings" pitchFamily="2" charset="2"/>
              <a:buNone/>
              <a:defRPr/>
            </a:pPr>
            <a:endParaRPr lang="en-US" sz="1800" i="1" dirty="0"/>
          </a:p>
        </p:txBody>
      </p:sp>
    </p:spTree>
    <p:extLst>
      <p:ext uri="{BB962C8B-B14F-4D97-AF65-F5344CB8AC3E}">
        <p14:creationId xmlns:p14="http://schemas.microsoft.com/office/powerpoint/2010/main" val="2858756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6000" dirty="0"/>
              <a:t>Duration of Copyright</a:t>
            </a:r>
          </a:p>
        </p:txBody>
      </p:sp>
    </p:spTree>
    <p:extLst>
      <p:ext uri="{BB962C8B-B14F-4D97-AF65-F5344CB8AC3E}">
        <p14:creationId xmlns:p14="http://schemas.microsoft.com/office/powerpoint/2010/main" val="40261339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altLang="en-US" dirty="0"/>
              <a:t>How Long Does Copyright Last?</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000" dirty="0"/>
              <a:t>Works created after Jan. 1, 1978 are protected for the life of the author plus 70 years</a:t>
            </a:r>
          </a:p>
          <a:p>
            <a:pPr>
              <a:spcBef>
                <a:spcPts val="0"/>
              </a:spcBef>
              <a:spcAft>
                <a:spcPts val="0"/>
              </a:spcAft>
              <a:defRPr/>
            </a:pPr>
            <a:r>
              <a:rPr lang="en-US" sz="3000" dirty="0"/>
              <a:t>Join authorship-life of last surviving author +70 years</a:t>
            </a:r>
          </a:p>
          <a:p>
            <a:pPr>
              <a:spcBef>
                <a:spcPts val="0"/>
              </a:spcBef>
              <a:spcAft>
                <a:spcPts val="0"/>
              </a:spcAft>
              <a:defRPr/>
            </a:pPr>
            <a:r>
              <a:rPr lang="en-US" sz="3000" dirty="0"/>
              <a:t>Works for Hire-95 years from publication or 120 years from creation, whichever is shorter</a:t>
            </a:r>
          </a:p>
          <a:p>
            <a:pPr marL="341313" indent="-341313">
              <a:spcBef>
                <a:spcPts val="0"/>
              </a:spcBef>
              <a:spcAft>
                <a:spcPts val="0"/>
              </a:spcAft>
              <a:buFont typeface="Wingdings" pitchFamily="2" charset="2"/>
              <a:buNone/>
              <a:defRPr/>
            </a:pPr>
            <a:endParaRPr lang="en-US" sz="3000" dirty="0"/>
          </a:p>
          <a:p>
            <a:pPr marL="0" indent="0">
              <a:spcBef>
                <a:spcPts val="0"/>
              </a:spcBef>
              <a:spcAft>
                <a:spcPts val="0"/>
              </a:spcAft>
              <a:buFont typeface="Wingdings" pitchFamily="2" charset="2"/>
              <a:buNone/>
              <a:defRPr/>
            </a:pPr>
            <a:r>
              <a:rPr lang="en-US" sz="3000" dirty="0"/>
              <a:t>For older works, it depends…</a:t>
            </a:r>
          </a:p>
          <a:p>
            <a:pPr marL="341313" indent="-341313">
              <a:buFont typeface="Wingdings" pitchFamily="2" charset="2"/>
              <a:buNone/>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2242150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Works Created Before 1923</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000" dirty="0"/>
              <a:t>Works published before 1923 are in the public domain. Use them anyway you like!</a:t>
            </a:r>
          </a:p>
          <a:p>
            <a:pPr>
              <a:defRPr/>
            </a:pPr>
            <a:r>
              <a:rPr lang="en-US" sz="3000" dirty="0"/>
              <a:t>Republish, make a movie or play, add commentary</a:t>
            </a:r>
          </a:p>
          <a:p>
            <a:pPr>
              <a:defRPr/>
            </a:pPr>
            <a:r>
              <a:rPr lang="en-US" sz="3000" dirty="0"/>
              <a:t>Original work is still not protected, but your expression of it is</a:t>
            </a:r>
          </a:p>
          <a:p>
            <a:pPr>
              <a:defRPr/>
            </a:pPr>
            <a:r>
              <a:rPr lang="en-US" sz="3000" dirty="0"/>
              <a:t>Always, always give proper attribution!</a:t>
            </a:r>
          </a:p>
          <a:p>
            <a:pPr>
              <a:buSzPct val="100000"/>
              <a:buFont typeface="Wingdings" pitchFamily="2" charset="2"/>
              <a:buNone/>
              <a:defRPr/>
            </a:pPr>
            <a:endParaRPr lang="en-US" sz="3600" dirty="0"/>
          </a:p>
        </p:txBody>
      </p:sp>
    </p:spTree>
    <p:extLst>
      <p:ext uri="{BB962C8B-B14F-4D97-AF65-F5344CB8AC3E}">
        <p14:creationId xmlns:p14="http://schemas.microsoft.com/office/powerpoint/2010/main" val="107606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066800"/>
            <a:ext cx="8229600" cy="944563"/>
          </a:xfrm>
        </p:spPr>
        <p:txBody>
          <a:bodyPr/>
          <a:lstStyle/>
          <a:p>
            <a:pPr algn="ctr"/>
            <a:r>
              <a:rPr lang="en-US" altLang="en-US" dirty="0"/>
              <a:t>Please Note:</a:t>
            </a:r>
          </a:p>
        </p:txBody>
      </p:sp>
      <p:sp>
        <p:nvSpPr>
          <p:cNvPr id="3" name="Content Placeholder 2"/>
          <p:cNvSpPr>
            <a:spLocks noGrp="1"/>
          </p:cNvSpPr>
          <p:nvPr>
            <p:ph idx="1"/>
          </p:nvPr>
        </p:nvSpPr>
        <p:spPr>
          <a:xfrm>
            <a:off x="457200" y="1905000"/>
            <a:ext cx="8229600" cy="4221163"/>
          </a:xfrm>
        </p:spPr>
        <p:txBody>
          <a:bodyPr/>
          <a:lstStyle/>
          <a:p>
            <a:pPr marL="0" indent="0" algn="ctr">
              <a:buFont typeface="Wingdings" pitchFamily="2" charset="2"/>
              <a:buNone/>
              <a:defRPr/>
            </a:pPr>
            <a:r>
              <a:rPr lang="en-US" dirty="0"/>
              <a:t>The information provided in this presentation should not be construed as legal advice. If you have a legal question you should speak with an attorney.</a:t>
            </a:r>
          </a:p>
        </p:txBody>
      </p:sp>
    </p:spTree>
    <p:extLst>
      <p:ext uri="{BB962C8B-B14F-4D97-AF65-F5344CB8AC3E}">
        <p14:creationId xmlns:p14="http://schemas.microsoft.com/office/powerpoint/2010/main" val="1686802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t>In Limbo</a:t>
            </a:r>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sz="3000" dirty="0"/>
              <a:t>Works published between 1923-1978</a:t>
            </a:r>
          </a:p>
          <a:p>
            <a:pPr marL="341313" indent="-341313">
              <a:defRPr/>
            </a:pPr>
            <a:r>
              <a:rPr lang="en-US" sz="3000" dirty="0"/>
              <a:t>It depends!</a:t>
            </a:r>
          </a:p>
          <a:p>
            <a:pPr marL="741363" lvl="1" indent="-341313">
              <a:defRPr/>
            </a:pPr>
            <a:r>
              <a:rPr lang="en-US" sz="3000" dirty="0"/>
              <a:t>Inclusion of copyright notice?</a:t>
            </a:r>
          </a:p>
          <a:p>
            <a:pPr marL="741363" lvl="1" indent="-341313">
              <a:defRPr/>
            </a:pPr>
            <a:r>
              <a:rPr lang="en-US" sz="3000" dirty="0"/>
              <a:t>Was it registered?</a:t>
            </a:r>
          </a:p>
          <a:p>
            <a:pPr marL="741363" lvl="1" indent="-341313">
              <a:defRPr/>
            </a:pPr>
            <a:r>
              <a:rPr lang="en-US" sz="3000" dirty="0"/>
              <a:t>Was the copyright renewed?</a:t>
            </a:r>
          </a:p>
          <a:p>
            <a:pPr marL="0" indent="0">
              <a:defRPr/>
            </a:pPr>
            <a:r>
              <a:rPr lang="en-US" sz="3000" dirty="0"/>
              <a:t>If in doubt, treat as a protected work</a:t>
            </a:r>
          </a:p>
          <a:p>
            <a:pPr marL="0" indent="0" algn="ctr">
              <a:buNone/>
              <a:defRPr/>
            </a:pPr>
            <a:r>
              <a:rPr lang="en-US" sz="2800" dirty="0">
                <a:hlinkClick r:id="rId3"/>
              </a:rPr>
              <a:t>http://librarycopyright.net/resources/digitalslider/</a:t>
            </a:r>
            <a:r>
              <a:rPr lang="en-US" sz="28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8B8531B-34EE-4E34-BCFD-470CE4322E57}" type="slidenum">
              <a:rPr lang="en-US" altLang="en-US">
                <a:solidFill>
                  <a:srgbClr val="898989"/>
                </a:solidFill>
              </a:rPr>
              <a:pPr eaLnBrk="1" hangingPunct="1"/>
              <a:t>30</a:t>
            </a:fld>
            <a:endParaRPr lang="en-US" altLang="en-US" dirty="0">
              <a:solidFill>
                <a:srgbClr val="898989"/>
              </a:solidFill>
            </a:endParaRPr>
          </a:p>
        </p:txBody>
      </p:sp>
    </p:spTree>
    <p:extLst>
      <p:ext uri="{BB962C8B-B14F-4D97-AF65-F5344CB8AC3E}">
        <p14:creationId xmlns:p14="http://schemas.microsoft.com/office/powerpoint/2010/main" val="3906740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5181600"/>
            <a:ext cx="4343400" cy="1325563"/>
          </a:xfrm>
        </p:spPr>
        <p:txBody>
          <a:bodyPr>
            <a:noAutofit/>
          </a:bodyPr>
          <a:lstStyle/>
          <a:p>
            <a:r>
              <a:rPr lang="en-US" sz="4800" dirty="0"/>
              <a:t>Authors Rights</a:t>
            </a:r>
          </a:p>
        </p:txBody>
      </p:sp>
    </p:spTree>
    <p:extLst>
      <p:ext uri="{BB962C8B-B14F-4D97-AF65-F5344CB8AC3E}">
        <p14:creationId xmlns:p14="http://schemas.microsoft.com/office/powerpoint/2010/main" val="4127280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Authors Rights</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Owner of a protected work is provided with certain right….</a:t>
            </a:r>
          </a:p>
          <a:p>
            <a:pPr>
              <a:spcBef>
                <a:spcPts val="0"/>
              </a:spcBef>
              <a:spcAft>
                <a:spcPts val="0"/>
              </a:spcAft>
              <a:defRPr/>
            </a:pPr>
            <a:r>
              <a:rPr lang="en-US" sz="3200" dirty="0"/>
              <a:t>The right to reproduce (copy) the work </a:t>
            </a:r>
          </a:p>
          <a:p>
            <a:pPr>
              <a:spcBef>
                <a:spcPts val="0"/>
              </a:spcBef>
              <a:spcAft>
                <a:spcPts val="0"/>
              </a:spcAft>
              <a:defRPr/>
            </a:pPr>
            <a:r>
              <a:rPr lang="en-US" sz="3200" dirty="0"/>
              <a:t>The right to distribute the work (share/publish/sell)</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8AFDBE7-292C-4CD2-A44D-602607009951}" type="slidenum">
              <a:rPr lang="en-US" altLang="en-US">
                <a:solidFill>
                  <a:srgbClr val="898989"/>
                </a:solidFill>
              </a:rPr>
              <a:pPr eaLnBrk="1" hangingPunct="1"/>
              <a:t>32</a:t>
            </a:fld>
            <a:endParaRPr lang="en-US" altLang="en-US" dirty="0">
              <a:solidFill>
                <a:srgbClr val="898989"/>
              </a:solidFill>
            </a:endParaRPr>
          </a:p>
        </p:txBody>
      </p:sp>
    </p:spTree>
    <p:extLst>
      <p:ext uri="{BB962C8B-B14F-4D97-AF65-F5344CB8AC3E}">
        <p14:creationId xmlns:p14="http://schemas.microsoft.com/office/powerpoint/2010/main" val="32119714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Derivative Works</a:t>
            </a:r>
          </a:p>
        </p:txBody>
      </p:sp>
      <p:sp>
        <p:nvSpPr>
          <p:cNvPr id="3" name="Content Placeholder 2"/>
          <p:cNvSpPr>
            <a:spLocks noGrp="1"/>
          </p:cNvSpPr>
          <p:nvPr>
            <p:ph idx="1"/>
          </p:nvPr>
        </p:nvSpPr>
        <p:spPr/>
        <p:txBody>
          <a:bodyPr>
            <a:normAutofit/>
          </a:bodyPr>
          <a:lstStyle/>
          <a:p>
            <a:pPr marL="0" indent="0">
              <a:buSzPct val="100000"/>
              <a:buNone/>
            </a:pPr>
            <a:r>
              <a:rPr lang="en-US" sz="2800" dirty="0"/>
              <a:t>Reconstructing an original work to express it in a different way, e.g. </a:t>
            </a:r>
            <a:r>
              <a:rPr lang="en-US" sz="2800" i="1" dirty="0"/>
              <a:t>Eragon, by Christopher Paolini</a:t>
            </a:r>
          </a:p>
          <a:p>
            <a:pPr>
              <a:buSzPct val="100000"/>
            </a:pPr>
            <a:r>
              <a:rPr lang="en-US" sz="2800" dirty="0"/>
              <a:t>Translations</a:t>
            </a:r>
          </a:p>
          <a:p>
            <a:pPr>
              <a:buSzPct val="100000"/>
            </a:pPr>
            <a:r>
              <a:rPr lang="en-US" sz="2800" dirty="0"/>
              <a:t>Graphic novel</a:t>
            </a:r>
          </a:p>
          <a:p>
            <a:pPr>
              <a:buSzPct val="100000"/>
            </a:pPr>
            <a:r>
              <a:rPr lang="en-US" sz="2800" dirty="0"/>
              <a:t>Film</a:t>
            </a:r>
          </a:p>
          <a:p>
            <a:pPr>
              <a:buSzPct val="100000"/>
            </a:pPr>
            <a:r>
              <a:rPr lang="en-US" sz="2800" dirty="0"/>
              <a:t>Merchandising</a:t>
            </a:r>
          </a:p>
          <a:p>
            <a:pPr>
              <a:buSzPct val="100000"/>
              <a:buNone/>
            </a:pPr>
            <a:endParaRPr lang="en-US" i="1" dirty="0"/>
          </a:p>
          <a:p>
            <a:pPr>
              <a:buSzPct val="100000"/>
              <a:buNone/>
            </a:pPr>
            <a:endParaRPr lang="en-US" dirty="0"/>
          </a:p>
        </p:txBody>
      </p:sp>
    </p:spTree>
    <p:extLst>
      <p:ext uri="{BB962C8B-B14F-4D97-AF65-F5344CB8AC3E}">
        <p14:creationId xmlns:p14="http://schemas.microsoft.com/office/powerpoint/2010/main" val="17729410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Display</a:t>
            </a:r>
          </a:p>
        </p:txBody>
      </p:sp>
      <p:sp>
        <p:nvSpPr>
          <p:cNvPr id="3" name="Content Placeholder 2"/>
          <p:cNvSpPr>
            <a:spLocks noGrp="1"/>
          </p:cNvSpPr>
          <p:nvPr>
            <p:ph idx="1"/>
          </p:nvPr>
        </p:nvSpPr>
        <p:spPr/>
        <p:txBody>
          <a:bodyPr>
            <a:noAutofit/>
          </a:bodyPr>
          <a:lstStyle/>
          <a:p>
            <a:pPr marL="0" indent="0">
              <a:spcBef>
                <a:spcPts val="0"/>
              </a:spcBef>
              <a:spcAft>
                <a:spcPts val="0"/>
              </a:spcAft>
              <a:buNone/>
            </a:pPr>
            <a:r>
              <a:rPr lang="en-US" sz="2800" dirty="0"/>
              <a:t>To “display” a work means to show a copy of it, either directly or by means of a film, slide, TV image, or any other device or process.</a:t>
            </a:r>
          </a:p>
          <a:p>
            <a:pPr>
              <a:spcBef>
                <a:spcPts val="0"/>
              </a:spcBef>
              <a:spcAft>
                <a:spcPts val="0"/>
              </a:spcAft>
              <a:buSzPct val="100000"/>
            </a:pPr>
            <a:r>
              <a:rPr lang="en-US" sz="2800" dirty="0"/>
              <a:t>In the case of motion picture or visual work, to show individual images nonsequentially</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Displays</a:t>
            </a:r>
          </a:p>
          <a:p>
            <a:pPr>
              <a:spcBef>
                <a:spcPts val="0"/>
              </a:spcBef>
              <a:spcAft>
                <a:spcPts val="0"/>
              </a:spcAft>
              <a:buSzPct val="100000"/>
            </a:pPr>
            <a:r>
              <a:rPr lang="en-US" sz="2800" dirty="0"/>
              <a:t>Showing images in the classroom</a:t>
            </a:r>
          </a:p>
          <a:p>
            <a:pPr>
              <a:spcBef>
                <a:spcPts val="0"/>
              </a:spcBef>
              <a:spcAft>
                <a:spcPts val="0"/>
              </a:spcAft>
              <a:buSzPct val="100000"/>
            </a:pPr>
            <a:r>
              <a:rPr lang="en-US" sz="2800" dirty="0"/>
              <a:t>Including a film still as part of a movie review posted to a website</a:t>
            </a:r>
          </a:p>
        </p:txBody>
      </p:sp>
    </p:spTree>
    <p:extLst>
      <p:ext uri="{BB962C8B-B14F-4D97-AF65-F5344CB8AC3E}">
        <p14:creationId xmlns:p14="http://schemas.microsoft.com/office/powerpoint/2010/main" val="1786992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Performance</a:t>
            </a:r>
          </a:p>
        </p:txBody>
      </p:sp>
      <p:sp>
        <p:nvSpPr>
          <p:cNvPr id="3" name="Content Placeholder 2"/>
          <p:cNvSpPr>
            <a:spLocks noGrp="1"/>
          </p:cNvSpPr>
          <p:nvPr>
            <p:ph idx="1"/>
          </p:nvPr>
        </p:nvSpPr>
        <p:spPr/>
        <p:txBody>
          <a:bodyPr>
            <a:normAutofit fontScale="92500"/>
          </a:bodyPr>
          <a:lstStyle/>
          <a:p>
            <a:pPr marL="0" indent="0">
              <a:spcBef>
                <a:spcPts val="0"/>
              </a:spcBef>
              <a:spcAft>
                <a:spcPts val="0"/>
              </a:spcAft>
              <a:buNone/>
            </a:pPr>
            <a:r>
              <a:rPr lang="en-US" sz="2800" dirty="0"/>
              <a:t>To “perform” a work means to recite, render, play, dance, or act it, either directly or by means of any device or process</a:t>
            </a:r>
          </a:p>
          <a:p>
            <a:pPr>
              <a:spcBef>
                <a:spcPts val="0"/>
              </a:spcBef>
              <a:spcAft>
                <a:spcPts val="0"/>
              </a:spcAft>
              <a:buSzPct val="100000"/>
            </a:pPr>
            <a:r>
              <a:rPr lang="en-US" sz="2800" dirty="0"/>
              <a:t>In the case of a motion picture or other audiovisual works, to show its images in sequence or to make accompanying sounds audible.</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Performances</a:t>
            </a:r>
          </a:p>
          <a:p>
            <a:pPr>
              <a:spcBef>
                <a:spcPts val="0"/>
              </a:spcBef>
              <a:spcAft>
                <a:spcPts val="0"/>
              </a:spcAft>
              <a:buSzPct val="100000"/>
            </a:pPr>
            <a:r>
              <a:rPr lang="en-US" sz="2800" dirty="0"/>
              <a:t>Acting out a play</a:t>
            </a:r>
          </a:p>
          <a:p>
            <a:pPr>
              <a:spcBef>
                <a:spcPts val="0"/>
              </a:spcBef>
              <a:spcAft>
                <a:spcPts val="0"/>
              </a:spcAft>
              <a:buSzPct val="100000"/>
            </a:pPr>
            <a:r>
              <a:rPr lang="en-US" sz="2800" dirty="0"/>
              <a:t>Hosting a film screening</a:t>
            </a:r>
          </a:p>
          <a:p>
            <a:pPr>
              <a:spcBef>
                <a:spcPts val="0"/>
              </a:spcBef>
              <a:spcAft>
                <a:spcPts val="0"/>
              </a:spcAft>
              <a:buSzPct val="100000"/>
            </a:pPr>
            <a:r>
              <a:rPr lang="en-US" sz="2800" dirty="0"/>
              <a:t>Musical performance</a:t>
            </a:r>
          </a:p>
          <a:p>
            <a:pPr>
              <a:spcBef>
                <a:spcPts val="0"/>
              </a:spcBef>
              <a:spcAft>
                <a:spcPts val="0"/>
              </a:spcAft>
              <a:buSzPct val="100000"/>
            </a:pPr>
            <a:r>
              <a:rPr lang="en-US" sz="2800" dirty="0"/>
              <a:t>Story time!</a:t>
            </a:r>
          </a:p>
          <a:p>
            <a:pPr>
              <a:buSzPct val="100000"/>
            </a:pPr>
            <a:endParaRPr lang="en-US" dirty="0"/>
          </a:p>
        </p:txBody>
      </p:sp>
    </p:spTree>
    <p:extLst>
      <p:ext uri="{BB962C8B-B14F-4D97-AF65-F5344CB8AC3E}">
        <p14:creationId xmlns:p14="http://schemas.microsoft.com/office/powerpoint/2010/main" val="1145558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800" dirty="0"/>
              <a:t>Copyright Infringement</a:t>
            </a:r>
          </a:p>
        </p:txBody>
      </p:sp>
    </p:spTree>
    <p:extLst>
      <p:ext uri="{BB962C8B-B14F-4D97-AF65-F5344CB8AC3E}">
        <p14:creationId xmlns:p14="http://schemas.microsoft.com/office/powerpoint/2010/main" val="34634159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p:txBody>
          <a:bodyPr/>
          <a:lstStyle/>
          <a:p>
            <a:r>
              <a:rPr lang="en-US" altLang="en-US" dirty="0"/>
              <a:t>Common Misconceptions</a:t>
            </a:r>
          </a:p>
        </p:txBody>
      </p:sp>
      <p:sp>
        <p:nvSpPr>
          <p:cNvPr id="4" name="Content Placeholder 3"/>
          <p:cNvSpPr>
            <a:spLocks noGrp="1"/>
          </p:cNvSpPr>
          <p:nvPr>
            <p:ph idx="1"/>
          </p:nvPr>
        </p:nvSpPr>
        <p:spPr/>
        <p:txBody>
          <a:bodyPr>
            <a:noAutofit/>
          </a:bodyPr>
          <a:lstStyle/>
          <a:p>
            <a:pPr>
              <a:spcBef>
                <a:spcPts val="0"/>
              </a:spcBef>
              <a:spcAft>
                <a:spcPts val="0"/>
              </a:spcAft>
              <a:defRPr/>
            </a:pPr>
            <a:r>
              <a:rPr lang="en-US" sz="3200" dirty="0"/>
              <a:t>If it’s on the internet I can use it however I want.</a:t>
            </a:r>
          </a:p>
          <a:p>
            <a:pPr>
              <a:spcBef>
                <a:spcPts val="0"/>
              </a:spcBef>
              <a:spcAft>
                <a:spcPts val="0"/>
              </a:spcAft>
              <a:defRPr/>
            </a:pPr>
            <a:r>
              <a:rPr lang="en-US" sz="3200" dirty="0"/>
              <a:t>If it’s a library/personal/not-for-profit use I can use anything I want, however I want, right?</a:t>
            </a:r>
          </a:p>
          <a:p>
            <a:pPr>
              <a:spcBef>
                <a:spcPts val="0"/>
              </a:spcBef>
              <a:spcAft>
                <a:spcPts val="0"/>
              </a:spcAft>
              <a:defRPr/>
            </a:pPr>
            <a:r>
              <a:rPr lang="en-US" sz="3200" dirty="0"/>
              <a:t>So long as I give credit to the person who created the work I don’t have to worry about copyright infringement. </a:t>
            </a:r>
          </a:p>
          <a:p>
            <a:pPr>
              <a:spcBef>
                <a:spcPts val="0"/>
              </a:spcBef>
              <a:spcAft>
                <a:spcPts val="0"/>
              </a:spcAft>
              <a:defRPr/>
            </a:pPr>
            <a:r>
              <a:rPr lang="en-US" sz="3200" dirty="0"/>
              <a:t>I’ll never get caught!</a:t>
            </a:r>
          </a:p>
        </p:txBody>
      </p:sp>
    </p:spTree>
    <p:extLst>
      <p:ext uri="{BB962C8B-B14F-4D97-AF65-F5344CB8AC3E}">
        <p14:creationId xmlns:p14="http://schemas.microsoft.com/office/powerpoint/2010/main" val="42575127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a:xfrm>
            <a:off x="457200" y="1219201"/>
            <a:ext cx="8381999" cy="5029199"/>
          </a:xfrm>
        </p:spPr>
        <p:txBody>
          <a:bodyPr>
            <a:normAutofit fontScale="92500" lnSpcReduction="20000"/>
          </a:bodyPr>
          <a:lstStyle/>
          <a:p>
            <a:pPr marL="0" indent="0">
              <a:spcBef>
                <a:spcPts val="0"/>
              </a:spcBef>
              <a:spcAft>
                <a:spcPts val="0"/>
              </a:spcAft>
              <a:buNone/>
            </a:pPr>
            <a:r>
              <a:rPr lang="en-US" sz="3200" dirty="0"/>
              <a:t>Copyright infringement occurs when we take advantage of one of the rights granted to creators under the law without their authorization.</a:t>
            </a:r>
          </a:p>
          <a:p>
            <a:pPr marL="514350" indent="-514350">
              <a:spcBef>
                <a:spcPts val="0"/>
              </a:spcBef>
              <a:spcAft>
                <a:spcPts val="0"/>
              </a:spcAft>
              <a:buFont typeface="+mj-lt"/>
              <a:buAutoNum type="arabicPeriod"/>
            </a:pPr>
            <a:r>
              <a:rPr lang="en-US" sz="3200" dirty="0"/>
              <a:t>Reproduce works</a:t>
            </a:r>
          </a:p>
          <a:p>
            <a:pPr marL="514350" indent="-514350">
              <a:spcBef>
                <a:spcPts val="0"/>
              </a:spcBef>
              <a:spcAft>
                <a:spcPts val="0"/>
              </a:spcAft>
              <a:buFont typeface="+mj-lt"/>
              <a:buAutoNum type="arabicPeriod"/>
            </a:pPr>
            <a:r>
              <a:rPr lang="en-US" sz="3200" dirty="0"/>
              <a:t>Make derivatives</a:t>
            </a:r>
          </a:p>
          <a:p>
            <a:pPr marL="514350" indent="-514350">
              <a:spcBef>
                <a:spcPts val="0"/>
              </a:spcBef>
              <a:spcAft>
                <a:spcPts val="0"/>
              </a:spcAft>
              <a:buFont typeface="+mj-lt"/>
              <a:buAutoNum type="arabicPeriod"/>
            </a:pPr>
            <a:r>
              <a:rPr lang="en-US" dirty="0"/>
              <a:t>Distribute copies</a:t>
            </a:r>
          </a:p>
          <a:p>
            <a:pPr marL="514350" indent="-514350">
              <a:spcBef>
                <a:spcPts val="0"/>
              </a:spcBef>
              <a:spcAft>
                <a:spcPts val="0"/>
              </a:spcAft>
              <a:buFont typeface="+mj-lt"/>
              <a:buAutoNum type="arabicPeriod"/>
            </a:pPr>
            <a:r>
              <a:rPr lang="en-US" sz="3200" dirty="0"/>
              <a:t>Perform the work publicly</a:t>
            </a:r>
          </a:p>
          <a:p>
            <a:pPr marL="514350" indent="-514350">
              <a:spcBef>
                <a:spcPts val="0"/>
              </a:spcBef>
              <a:spcAft>
                <a:spcPts val="0"/>
              </a:spcAft>
              <a:buFont typeface="+mj-lt"/>
              <a:buAutoNum type="arabicPeriod"/>
            </a:pPr>
            <a:r>
              <a:rPr lang="en-US" sz="3200" dirty="0"/>
              <a:t>Display the work publicly</a:t>
            </a:r>
          </a:p>
          <a:p>
            <a:pPr marL="514350" indent="-514350">
              <a:spcBef>
                <a:spcPts val="0"/>
              </a:spcBef>
              <a:spcAft>
                <a:spcPts val="0"/>
              </a:spcAft>
              <a:buFont typeface="+mj-lt"/>
              <a:buAutoNum type="arabicPeriod"/>
            </a:pPr>
            <a:r>
              <a:rPr lang="en-US" dirty="0"/>
              <a:t>I</a:t>
            </a:r>
            <a:r>
              <a:rPr lang="en-US" sz="3200" dirty="0"/>
              <a:t>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05400"/>
            <a:ext cx="4343400" cy="1325563"/>
          </a:xfrm>
        </p:spPr>
        <p:txBody>
          <a:bodyPr/>
          <a:lstStyle/>
          <a:p>
            <a:r>
              <a:rPr lang="en-US" sz="5000" dirty="0"/>
              <a:t>Summary</a:t>
            </a:r>
          </a:p>
        </p:txBody>
      </p:sp>
    </p:spTree>
    <p:extLst>
      <p:ext uri="{BB962C8B-B14F-4D97-AF65-F5344CB8AC3E}">
        <p14:creationId xmlns:p14="http://schemas.microsoft.com/office/powerpoint/2010/main" val="2005797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Copyright Basics</a:t>
            </a:r>
          </a:p>
          <a:p>
            <a:r>
              <a:rPr lang="en-US" dirty="0"/>
              <a:t>Copyright Exemptions</a:t>
            </a:r>
          </a:p>
          <a:p>
            <a:r>
              <a:rPr lang="en-US" dirty="0"/>
              <a:t>Putting it all Together</a:t>
            </a:r>
          </a:p>
        </p:txBody>
      </p:sp>
    </p:spTree>
    <p:extLst>
      <p:ext uri="{BB962C8B-B14F-4D97-AF65-F5344CB8AC3E}">
        <p14:creationId xmlns:p14="http://schemas.microsoft.com/office/powerpoint/2010/main" val="37507947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dirty="0"/>
              <a:t>Basics Recap</a:t>
            </a:r>
          </a:p>
        </p:txBody>
      </p:sp>
      <p:sp>
        <p:nvSpPr>
          <p:cNvPr id="3" name="Content Placeholder 2"/>
          <p:cNvSpPr>
            <a:spLocks noGrp="1"/>
          </p:cNvSpPr>
          <p:nvPr>
            <p:ph idx="1"/>
          </p:nvPr>
        </p:nvSpPr>
        <p:spPr/>
        <p:txBody>
          <a:bodyPr>
            <a:normAutofit/>
          </a:bodyPr>
          <a:lstStyle/>
          <a:p>
            <a:pPr>
              <a:spcBef>
                <a:spcPts val="0"/>
              </a:spcBef>
              <a:spcAft>
                <a:spcPts val="0"/>
              </a:spcAft>
              <a:defRPr/>
            </a:pPr>
            <a:r>
              <a:rPr lang="en-US" dirty="0"/>
              <a:t>It’s very easy to secure copyright</a:t>
            </a:r>
          </a:p>
          <a:p>
            <a:pPr>
              <a:spcBef>
                <a:spcPts val="0"/>
              </a:spcBef>
              <a:spcAft>
                <a:spcPts val="0"/>
              </a:spcAft>
              <a:defRPr/>
            </a:pPr>
            <a:r>
              <a:rPr lang="en-US" dirty="0"/>
              <a:t>Many different types of works are protected</a:t>
            </a:r>
          </a:p>
          <a:p>
            <a:pPr>
              <a:spcBef>
                <a:spcPts val="0"/>
              </a:spcBef>
              <a:spcAft>
                <a:spcPts val="0"/>
              </a:spcAft>
              <a:defRPr/>
            </a:pPr>
            <a:r>
              <a:rPr lang="en-US" dirty="0"/>
              <a:t>Work have copyright protection for a long time</a:t>
            </a:r>
          </a:p>
          <a:p>
            <a:pPr>
              <a:spcBef>
                <a:spcPts val="0"/>
              </a:spcBef>
              <a:spcAft>
                <a:spcPts val="0"/>
              </a:spcAft>
              <a:defRPr/>
            </a:pPr>
            <a:r>
              <a:rPr lang="en-US" dirty="0"/>
              <a:t>It’s easy to infringe!</a:t>
            </a:r>
          </a:p>
          <a:p>
            <a:pPr>
              <a:defRPr/>
            </a:pPr>
            <a:endParaRPr lang="en-US" dirty="0"/>
          </a:p>
        </p:txBody>
      </p:sp>
    </p:spTree>
    <p:extLst>
      <p:ext uri="{BB962C8B-B14F-4D97-AF65-F5344CB8AC3E}">
        <p14:creationId xmlns:p14="http://schemas.microsoft.com/office/powerpoint/2010/main" val="3724195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Yikes!</a:t>
            </a:r>
          </a:p>
        </p:txBody>
      </p:sp>
      <p:sp>
        <p:nvSpPr>
          <p:cNvPr id="3" name="Content Placeholder 2"/>
          <p:cNvSpPr>
            <a:spLocks noGrp="1"/>
          </p:cNvSpPr>
          <p:nvPr>
            <p:ph idx="1"/>
          </p:nvPr>
        </p:nvSpPr>
        <p:spPr/>
        <p:txBody>
          <a:bodyPr>
            <a:normAutofit/>
          </a:bodyPr>
          <a:lstStyle/>
          <a:p>
            <a:r>
              <a:rPr lang="en-US" sz="2800" dirty="0"/>
              <a:t>Fortunately there are exceptions written into the law that allow us to reuse the works of others in certain situations</a:t>
            </a:r>
          </a:p>
          <a:p>
            <a:pPr marL="0" indent="0">
              <a:buNone/>
            </a:pPr>
            <a:endParaRPr lang="en-US" sz="2800" dirty="0"/>
          </a:p>
        </p:txBody>
      </p:sp>
    </p:spTree>
    <p:extLst>
      <p:ext uri="{BB962C8B-B14F-4D97-AF65-F5344CB8AC3E}">
        <p14:creationId xmlns:p14="http://schemas.microsoft.com/office/powerpoint/2010/main" val="1594656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86700" cy="1325563"/>
          </a:xfrm>
        </p:spPr>
        <p:txBody>
          <a:bodyPr/>
          <a:lstStyle/>
          <a:p>
            <a:r>
              <a:rPr lang="en-US" sz="7000" b="0" dirty="0"/>
              <a:t>Exemptions!</a:t>
            </a:r>
          </a:p>
        </p:txBody>
      </p:sp>
    </p:spTree>
    <p:extLst>
      <p:ext uri="{BB962C8B-B14F-4D97-AF65-F5344CB8AC3E}">
        <p14:creationId xmlns:p14="http://schemas.microsoft.com/office/powerpoint/2010/main" val="8195484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Legal Exceptions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Many exceptions to copyright, with a few specific to education and libraries</a:t>
            </a:r>
          </a:p>
          <a:p>
            <a:pPr>
              <a:buSzPct val="100000"/>
              <a:buFont typeface="Wingdings" pitchFamily="2" charset="2"/>
              <a:buChar char="§"/>
            </a:pPr>
            <a:r>
              <a:rPr lang="en-US" dirty="0"/>
              <a:t>Fair use</a:t>
            </a:r>
          </a:p>
          <a:p>
            <a:pPr>
              <a:buSzPct val="100000"/>
              <a:buFont typeface="Wingdings" pitchFamily="2" charset="2"/>
              <a:buChar char="§"/>
            </a:pPr>
            <a:r>
              <a:rPr lang="en-US" dirty="0"/>
              <a:t>Library copying</a:t>
            </a:r>
          </a:p>
          <a:p>
            <a:pPr>
              <a:buSzPct val="100000"/>
              <a:buFont typeface="Wingdings" pitchFamily="2" charset="2"/>
              <a:buChar char="§"/>
            </a:pPr>
            <a:r>
              <a:rPr lang="en-US" dirty="0"/>
              <a:t>First sale doctrine</a:t>
            </a:r>
          </a:p>
          <a:p>
            <a:pPr>
              <a:buSzPct val="100000"/>
              <a:buFont typeface="Wingdings" pitchFamily="2" charset="2"/>
              <a:buChar char="§"/>
            </a:pPr>
            <a:r>
              <a:rPr lang="en-US" dirty="0"/>
              <a:t>Face-to-face teaching</a:t>
            </a:r>
          </a:p>
          <a:p>
            <a:pPr>
              <a:buSzPct val="100000"/>
              <a:buFont typeface="Wingdings" pitchFamily="2" charset="2"/>
              <a:buChar char="§"/>
            </a:pPr>
            <a:r>
              <a:rPr lang="en-US" dirty="0"/>
              <a:t>Displays and performances for distance learning (TEACH Act)</a:t>
            </a:r>
          </a:p>
          <a:p>
            <a:pPr>
              <a:buSzPct val="100000"/>
              <a:buFont typeface="Wingdings" pitchFamily="2" charset="2"/>
              <a:buChar char="§"/>
            </a:pPr>
            <a:r>
              <a:rPr lang="en-US" dirty="0"/>
              <a:t>Special formats for those with disabilities</a:t>
            </a:r>
          </a:p>
          <a:p>
            <a:pPr>
              <a:buSzPct val="100000"/>
              <a:buFont typeface="Wingdings" pitchFamily="2" charset="2"/>
              <a:buChar char="§"/>
            </a:pPr>
            <a:r>
              <a:rPr lang="en-US" dirty="0"/>
              <a:t>Digital Millennium Copyright Act</a:t>
            </a:r>
          </a:p>
        </p:txBody>
      </p:sp>
    </p:spTree>
    <p:extLst>
      <p:ext uri="{BB962C8B-B14F-4D97-AF65-F5344CB8AC3E}">
        <p14:creationId xmlns:p14="http://schemas.microsoft.com/office/powerpoint/2010/main" val="11411479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05400"/>
            <a:ext cx="4572000" cy="1325563"/>
          </a:xfrm>
        </p:spPr>
        <p:txBody>
          <a:bodyPr>
            <a:noAutofit/>
          </a:bodyPr>
          <a:lstStyle/>
          <a:p>
            <a:r>
              <a:rPr lang="en-US" altLang="en-US" sz="5000" dirty="0">
                <a:latin typeface="Franklin Gothic Book" panose="020B0503020102020204" pitchFamily="34" charset="0"/>
              </a:rPr>
              <a:t>Fair Use</a:t>
            </a:r>
            <a:br>
              <a:rPr lang="en-US" altLang="en-US" sz="5000" dirty="0">
                <a:latin typeface="Franklin Gothic Book" panose="020B0503020102020204" pitchFamily="34" charset="0"/>
              </a:rPr>
            </a:br>
            <a:r>
              <a:rPr lang="en-US" altLang="en-US" sz="5000" dirty="0">
                <a:latin typeface="Franklin Gothic Book" panose="020B0503020102020204" pitchFamily="34" charset="0"/>
              </a:rPr>
              <a:t>17 U.S.C. § 107</a:t>
            </a:r>
            <a:endParaRPr lang="en-US" sz="5000" dirty="0">
              <a:latin typeface="Franklin Gothic Book" panose="020B0503020102020204" pitchFamily="34" charset="0"/>
            </a:endParaRPr>
          </a:p>
        </p:txBody>
      </p:sp>
    </p:spTree>
    <p:extLst>
      <p:ext uri="{BB962C8B-B14F-4D97-AF65-F5344CB8AC3E}">
        <p14:creationId xmlns:p14="http://schemas.microsoft.com/office/powerpoint/2010/main" val="3191687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altLang="en-US" dirty="0"/>
              <a:t>17 U.S.C. § 107</a:t>
            </a:r>
          </a:p>
        </p:txBody>
      </p:sp>
      <p:sp>
        <p:nvSpPr>
          <p:cNvPr id="3" name="Content Placeholder 2"/>
          <p:cNvSpPr>
            <a:spLocks noGrp="1"/>
          </p:cNvSpPr>
          <p:nvPr>
            <p:ph idx="1"/>
          </p:nvPr>
        </p:nvSpPr>
        <p:spPr/>
        <p:txBody>
          <a:bodyPr>
            <a:normAutofit fontScale="85000" lnSpcReduction="10000"/>
          </a:bodyPr>
          <a:lstStyle/>
          <a:p>
            <a:pPr marL="109538" indent="0">
              <a:buFont typeface="Wingdings" pitchFamily="2" charset="2"/>
              <a:buNone/>
              <a:defRPr/>
            </a:pPr>
            <a:r>
              <a:rPr lang="en-US" dirty="0"/>
              <a:t>In determining whether the use made of a work in a particular case is a fair use the factor to be considered shall include—</a:t>
            </a:r>
          </a:p>
          <a:p>
            <a:pPr marL="695325" indent="-347663">
              <a:buClrTx/>
              <a:buSzPct val="100000"/>
              <a:buFont typeface="+mj-lt"/>
              <a:buAutoNum type="arabicPeriod"/>
              <a:defRPr/>
            </a:pPr>
            <a:r>
              <a:rPr lang="en-US" dirty="0"/>
              <a:t>the purpose and character of the use, including whether such use is of a commercial nature or is for nonprofit educational purposes;</a:t>
            </a:r>
          </a:p>
          <a:p>
            <a:pPr marL="749300" indent="-401638">
              <a:buClrTx/>
              <a:buSzPct val="100000"/>
              <a:buFont typeface="+mj-lt"/>
              <a:buAutoNum type="arabicPeriod"/>
              <a:defRPr/>
            </a:pPr>
            <a:r>
              <a:rPr lang="en-US" dirty="0"/>
              <a:t>the nature of the copyrighted work;</a:t>
            </a:r>
          </a:p>
          <a:p>
            <a:pPr marL="749300" indent="-401638">
              <a:buClrTx/>
              <a:buSzPct val="100000"/>
              <a:buFont typeface="+mj-lt"/>
              <a:buAutoNum type="arabicPeriod"/>
              <a:defRPr/>
            </a:pPr>
            <a:r>
              <a:rPr lang="en-US" dirty="0"/>
              <a:t>the amount and substantiality of the portion used in relations to the copyright work as a whole; and</a:t>
            </a:r>
          </a:p>
          <a:p>
            <a:pPr marL="749300" indent="-401638">
              <a:buClrTx/>
              <a:buSzPct val="100000"/>
              <a:buFont typeface="+mj-lt"/>
              <a:buAutoNum type="arabicPeriod"/>
              <a:defRPr/>
            </a:pPr>
            <a:r>
              <a:rPr lang="en-US" dirty="0"/>
              <a:t>the effect of the use upon the potential market for or value of the copyrighted work</a:t>
            </a:r>
          </a:p>
          <a:p>
            <a:pPr marL="514350" indent="-514350">
              <a:buFont typeface="+mj-lt"/>
              <a:buAutoNum type="arabicPeriod"/>
              <a:defRPr/>
            </a:pPr>
            <a:endParaRPr lang="en-US" dirty="0"/>
          </a:p>
          <a:p>
            <a:pPr marL="514350" indent="-514350">
              <a:buFont typeface="+mj-lt"/>
              <a:buAutoNum type="arabicPeriod"/>
              <a:defRPr/>
            </a:pPr>
            <a:endParaRPr lang="en-US" dirty="0"/>
          </a:p>
        </p:txBody>
      </p:sp>
    </p:spTree>
    <p:extLst>
      <p:ext uri="{BB962C8B-B14F-4D97-AF65-F5344CB8AC3E}">
        <p14:creationId xmlns:p14="http://schemas.microsoft.com/office/powerpoint/2010/main" val="839096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2"/>
          <p:cNvSpPr>
            <a:spLocks noGrp="1"/>
          </p:cNvSpPr>
          <p:nvPr>
            <p:ph type="title"/>
          </p:nvPr>
        </p:nvSpPr>
        <p:spPr/>
        <p:txBody>
          <a:bodyPr>
            <a:normAutofit fontScale="90000"/>
          </a:bodyPr>
          <a:lstStyle/>
          <a:p>
            <a:r>
              <a:rPr lang="en-US" altLang="en-US" dirty="0"/>
              <a:t>Factor 1: Purpose &amp; Character of the Use </a:t>
            </a:r>
          </a:p>
        </p:txBody>
      </p:sp>
      <p:sp>
        <p:nvSpPr>
          <p:cNvPr id="2" name="Content Placeholder 1"/>
          <p:cNvSpPr>
            <a:spLocks noGrp="1"/>
          </p:cNvSpPr>
          <p:nvPr>
            <p:ph idx="1"/>
          </p:nvPr>
        </p:nvSpPr>
        <p:spPr>
          <a:xfrm>
            <a:off x="457200" y="1828800"/>
            <a:ext cx="8229600" cy="4419600"/>
          </a:xfrm>
        </p:spPr>
        <p:txBody>
          <a:bodyPr/>
          <a:lstStyle/>
          <a:p>
            <a:pPr>
              <a:defRPr/>
            </a:pPr>
            <a:r>
              <a:rPr lang="en-US" dirty="0"/>
              <a:t>Nonprofit educational use is heavily favored over a commercial use</a:t>
            </a:r>
          </a:p>
          <a:p>
            <a:pPr>
              <a:defRPr/>
            </a:pPr>
            <a:r>
              <a:rPr lang="en-US" dirty="0"/>
              <a:t>Assigned material vs. being used more for entertainment</a:t>
            </a:r>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3471123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Transformative Use</a:t>
            </a:r>
          </a:p>
        </p:txBody>
      </p:sp>
      <p:sp>
        <p:nvSpPr>
          <p:cNvPr id="2" name="Content Placeholder 1"/>
          <p:cNvSpPr>
            <a:spLocks noGrp="1"/>
          </p:cNvSpPr>
          <p:nvPr>
            <p:ph idx="1"/>
          </p:nvPr>
        </p:nvSpPr>
        <p:spPr/>
        <p:txBody>
          <a:bodyPr>
            <a:normAutofit fontScale="77500" lnSpcReduction="20000"/>
          </a:bodyPr>
          <a:lstStyle/>
          <a:p>
            <a:pPr>
              <a:buNone/>
            </a:pPr>
            <a:r>
              <a:rPr lang="en-US" dirty="0"/>
              <a:t>Have you turned it the original into something new by adding new expression or meaning?</a:t>
            </a:r>
          </a:p>
          <a:p>
            <a:pPr marL="0" indent="0">
              <a:buNone/>
            </a:pPr>
            <a:endParaRPr lang="en-US" dirty="0"/>
          </a:p>
          <a:p>
            <a:pPr marL="0" indent="0">
              <a:buNone/>
            </a:pPr>
            <a:r>
              <a:rPr lang="en-US" dirty="0"/>
              <a:t>Judge Pierre Leval provides a wonderful definition of “transformative use” in his article </a:t>
            </a:r>
            <a:r>
              <a:rPr lang="en-US" i="1" dirty="0"/>
              <a:t>Toward a Fair Use Standard</a:t>
            </a:r>
            <a:r>
              <a:rPr lang="en-US" dirty="0"/>
              <a:t>, which can be found here: </a:t>
            </a:r>
            <a:r>
              <a:rPr lang="en-US" dirty="0">
                <a:hlinkClick r:id="rId3"/>
              </a:rPr>
              <a:t>http://docs.law.gwu.edu/facweb/claw/levalfrustd.htm</a:t>
            </a:r>
            <a:r>
              <a:rPr lang="en-US" dirty="0"/>
              <a:t>. He states that a transformative use…</a:t>
            </a:r>
          </a:p>
          <a:p>
            <a:pPr marL="384048" lvl="2" indent="0">
              <a:buNone/>
            </a:pPr>
            <a:r>
              <a:rPr lang="en-US" dirty="0"/>
              <a:t>“must employ the quoted matter in a different manner or for a different purpose from the original. A quotation of copyrighted material that merely repackages or republishes the original is unlikely to pass the test; in Justice Story's words, it would merely "supersede the objects" of the original. If, on the other hand, the secondary use adds value to the original--if the quoted matter is used as raw material, transformed in the creation of new information, new aesthetics, new insights and understandings-- this is the very type of activity that the fair use doctrine intends to protect for the enrichment of society.”</a:t>
            </a:r>
          </a:p>
          <a:p>
            <a:pPr>
              <a:buNone/>
            </a:pPr>
            <a:endParaRPr lang="en-US" dirty="0"/>
          </a:p>
        </p:txBody>
      </p:sp>
    </p:spTree>
    <p:extLst>
      <p:ext uri="{BB962C8B-B14F-4D97-AF65-F5344CB8AC3E}">
        <p14:creationId xmlns:p14="http://schemas.microsoft.com/office/powerpoint/2010/main" val="11581184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Examples of Transformative Use-Music</a:t>
            </a:r>
          </a:p>
        </p:txBody>
      </p:sp>
      <p:sp>
        <p:nvSpPr>
          <p:cNvPr id="2" name="Content Placeholder 1"/>
          <p:cNvSpPr>
            <a:spLocks noGrp="1"/>
          </p:cNvSpPr>
          <p:nvPr>
            <p:ph idx="1"/>
          </p:nvPr>
        </p:nvSpPr>
        <p:spPr>
          <a:xfrm>
            <a:off x="457200" y="1828800"/>
            <a:ext cx="8229600" cy="4419600"/>
          </a:xfrm>
        </p:spPr>
        <p:txBody>
          <a:bodyPr>
            <a:normAutofit/>
          </a:bodyPr>
          <a:lstStyle/>
          <a:p>
            <a:pPr marL="0" indent="0">
              <a:buNone/>
            </a:pPr>
            <a:r>
              <a:rPr lang="en-US" dirty="0"/>
              <a:t>Musical Mash-up</a:t>
            </a:r>
          </a:p>
          <a:p>
            <a:r>
              <a:rPr lang="en-US" dirty="0"/>
              <a:t>Glee--The Way You Look Tonight / You're Never Fully Dressed Without A Smile (Glee Cast Version)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537144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Examples of Classroom Transformative Use</a:t>
            </a:r>
          </a:p>
        </p:txBody>
      </p:sp>
      <p:sp>
        <p:nvSpPr>
          <p:cNvPr id="3" name="Content Placeholder 2"/>
          <p:cNvSpPr>
            <a:spLocks noGrp="1"/>
          </p:cNvSpPr>
          <p:nvPr>
            <p:ph idx="1"/>
          </p:nvPr>
        </p:nvSpPr>
        <p:spPr>
          <a:xfrm>
            <a:off x="457200" y="1828800"/>
            <a:ext cx="8229600" cy="4648200"/>
          </a:xfrm>
        </p:spPr>
        <p:txBody>
          <a:bodyPr>
            <a:normAutofit/>
          </a:bodyPr>
          <a:lstStyle/>
          <a:p>
            <a:r>
              <a:rPr lang="en-US" dirty="0"/>
              <a:t>Using a popular movie to teach a subject, e.g. using clips from </a:t>
            </a:r>
            <a:r>
              <a:rPr lang="en-US" i="1" dirty="0"/>
              <a:t>World War Z </a:t>
            </a:r>
            <a:r>
              <a:rPr lang="en-US" dirty="0"/>
              <a:t>to discuss disaster response. </a:t>
            </a:r>
          </a:p>
          <a:p>
            <a:pPr marL="0" indent="0">
              <a:buNone/>
            </a:pPr>
            <a:endParaRPr lang="en-US" dirty="0"/>
          </a:p>
        </p:txBody>
      </p:sp>
    </p:spTree>
    <p:extLst>
      <p:ext uri="{BB962C8B-B14F-4D97-AF65-F5344CB8AC3E}">
        <p14:creationId xmlns:p14="http://schemas.microsoft.com/office/powerpoint/2010/main" val="2135068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4267200"/>
            <a:ext cx="4343400" cy="1325563"/>
          </a:xfrm>
        </p:spPr>
        <p:txBody>
          <a:bodyPr>
            <a:noAutofit/>
          </a:bodyPr>
          <a:lstStyle/>
          <a:p>
            <a:r>
              <a:rPr lang="en-US" sz="6000" dirty="0"/>
              <a:t>Copyright Basics</a:t>
            </a:r>
          </a:p>
        </p:txBody>
      </p:sp>
    </p:spTree>
    <p:extLst>
      <p:ext uri="{BB962C8B-B14F-4D97-AF65-F5344CB8AC3E}">
        <p14:creationId xmlns:p14="http://schemas.microsoft.com/office/powerpoint/2010/main" val="2358750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2"/>
          <p:cNvSpPr>
            <a:spLocks noGrp="1"/>
          </p:cNvSpPr>
          <p:nvPr>
            <p:ph type="title"/>
          </p:nvPr>
        </p:nvSpPr>
        <p:spPr/>
        <p:txBody>
          <a:bodyPr/>
          <a:lstStyle/>
          <a:p>
            <a:r>
              <a:rPr lang="en-US" altLang="en-US" dirty="0"/>
              <a:t>Factor 2: The Nature of the Work</a:t>
            </a:r>
          </a:p>
        </p:txBody>
      </p:sp>
      <p:sp>
        <p:nvSpPr>
          <p:cNvPr id="2" name="Content Placeholder 1"/>
          <p:cNvSpPr>
            <a:spLocks noGrp="1"/>
          </p:cNvSpPr>
          <p:nvPr>
            <p:ph idx="1"/>
          </p:nvPr>
        </p:nvSpPr>
        <p:spPr>
          <a:xfrm>
            <a:off x="457200" y="1905000"/>
            <a:ext cx="8229600" cy="4343400"/>
          </a:xfrm>
        </p:spPr>
        <p:txBody>
          <a:bodyPr/>
          <a:lstStyle/>
          <a:p>
            <a:pPr marL="0" indent="0">
              <a:buFont typeface="Wingdings" pitchFamily="2" charset="2"/>
              <a:buNone/>
              <a:defRPr/>
            </a:pPr>
            <a:r>
              <a:rPr lang="en-US" sz="3200" dirty="0"/>
              <a:t>Explores the characteristics of the work being used</a:t>
            </a:r>
          </a:p>
          <a:p>
            <a:pPr>
              <a:defRPr/>
            </a:pPr>
            <a:r>
              <a:rPr lang="en-US" sz="3200" dirty="0"/>
              <a:t>Fiction vs. nonfiction</a:t>
            </a:r>
          </a:p>
          <a:p>
            <a:pPr>
              <a:defRPr/>
            </a:pPr>
            <a:r>
              <a:rPr lang="en-US" sz="3200" dirty="0"/>
              <a:t>Published vs. unpublished</a:t>
            </a:r>
          </a:p>
          <a:p>
            <a:pPr>
              <a:defRPr/>
            </a:pPr>
            <a:r>
              <a:rPr lang="en-US" sz="3200" dirty="0"/>
              <a:t>Consumable?</a:t>
            </a:r>
          </a:p>
          <a:p>
            <a:pPr>
              <a:defRPr/>
            </a:pPr>
            <a:endParaRPr lang="en-US" dirty="0"/>
          </a:p>
          <a:p>
            <a:pPr>
              <a:defRPr/>
            </a:pPr>
            <a:endParaRPr lang="en-US" dirty="0"/>
          </a:p>
        </p:txBody>
      </p:sp>
    </p:spTree>
    <p:extLst>
      <p:ext uri="{BB962C8B-B14F-4D97-AF65-F5344CB8AC3E}">
        <p14:creationId xmlns:p14="http://schemas.microsoft.com/office/powerpoint/2010/main" val="31071216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US" dirty="0"/>
              <a:t>Factor 3: The Amount &amp; Substantiality of the Portion Used</a:t>
            </a:r>
          </a:p>
        </p:txBody>
      </p:sp>
      <p:sp>
        <p:nvSpPr>
          <p:cNvPr id="2" name="Content Placeholder 1"/>
          <p:cNvSpPr>
            <a:spLocks noGrp="1"/>
          </p:cNvSpPr>
          <p:nvPr>
            <p:ph idx="1"/>
          </p:nvPr>
        </p:nvSpPr>
        <p:spPr/>
        <p:txBody>
          <a:bodyPr>
            <a:normAutofit/>
          </a:bodyPr>
          <a:lstStyle/>
          <a:p>
            <a:pPr>
              <a:buSzPct val="100000"/>
              <a:buFont typeface="Wingdings" pitchFamily="2" charset="2"/>
              <a:buNone/>
              <a:defRPr/>
            </a:pPr>
            <a:r>
              <a:rPr lang="en-US" dirty="0"/>
              <a:t>Looks at quantity and quality</a:t>
            </a:r>
          </a:p>
          <a:p>
            <a:pPr marL="0" indent="0">
              <a:buSzPct val="100000"/>
              <a:buFont typeface="Wingdings" pitchFamily="2" charset="2"/>
              <a:buNone/>
              <a:defRPr/>
            </a:pPr>
            <a:r>
              <a:rPr lang="en-US" dirty="0"/>
              <a:t>“There are no absolute rules as to how much of a copyrighted work may be copied and still be considered a fair use”</a:t>
            </a:r>
          </a:p>
          <a:p>
            <a:pPr marL="0" indent="0" algn="r">
              <a:buFont typeface="Wingdings" pitchFamily="2" charset="2"/>
              <a:buNone/>
              <a:defRPr/>
            </a:pPr>
            <a:r>
              <a:rPr lang="en-US" dirty="0"/>
              <a:t>-Maxtone-Graham v. Burchael</a:t>
            </a:r>
          </a:p>
        </p:txBody>
      </p:sp>
    </p:spTree>
    <p:extLst>
      <p:ext uri="{BB962C8B-B14F-4D97-AF65-F5344CB8AC3E}">
        <p14:creationId xmlns:p14="http://schemas.microsoft.com/office/powerpoint/2010/main" val="36808754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Supreme Court Ruling</a:t>
            </a:r>
          </a:p>
        </p:txBody>
      </p:sp>
      <p:sp>
        <p:nvSpPr>
          <p:cNvPr id="3" name="Content Placeholder 2"/>
          <p:cNvSpPr>
            <a:spLocks noGrp="1"/>
          </p:cNvSpPr>
          <p:nvPr>
            <p:ph idx="1"/>
          </p:nvPr>
        </p:nvSpPr>
        <p:spPr>
          <a:xfrm>
            <a:off x="457200" y="1219200"/>
            <a:ext cx="8229600" cy="4876799"/>
          </a:xfrm>
        </p:spPr>
        <p:txBody>
          <a:bodyPr/>
          <a:lstStyle/>
          <a:p>
            <a:pPr marL="514350" lvl="1" indent="-514350">
              <a:buFont typeface="+mj-lt"/>
              <a:buAutoNum type="arabicPeriod"/>
            </a:pPr>
            <a:r>
              <a:rPr lang="en-US" dirty="0"/>
              <a:t>News reporting, but unfair commercial use due to intent to supplant “first publication”</a:t>
            </a:r>
          </a:p>
          <a:p>
            <a:pPr marL="514350" lvl="1" indent="-514350">
              <a:buFont typeface="+mj-lt"/>
              <a:buAutoNum type="arabicPeriod"/>
            </a:pPr>
            <a:r>
              <a:rPr lang="en-US" dirty="0"/>
              <a:t>Informative work</a:t>
            </a:r>
          </a:p>
          <a:p>
            <a:pPr marL="514350" lvl="1" indent="-514350">
              <a:buFont typeface="+mj-lt"/>
              <a:buAutoNum type="arabicPeriod"/>
            </a:pPr>
            <a:r>
              <a:rPr lang="en-US" dirty="0"/>
              <a:t>Small amount, but the heart of the work and…</a:t>
            </a:r>
          </a:p>
          <a:p>
            <a:pPr marL="514350" lvl="1" indent="-514350">
              <a:buFont typeface="+mj-lt"/>
              <a:buAutoNum type="arabicPeriod"/>
            </a:pPr>
            <a:r>
              <a:rPr lang="en-US" dirty="0"/>
              <a:t>Serious market erosion</a:t>
            </a:r>
          </a:p>
        </p:txBody>
      </p:sp>
    </p:spTree>
    <p:extLst>
      <p:ext uri="{BB962C8B-B14F-4D97-AF65-F5344CB8AC3E}">
        <p14:creationId xmlns:p14="http://schemas.microsoft.com/office/powerpoint/2010/main" val="19734623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normAutofit fontScale="90000"/>
          </a:bodyPr>
          <a:lstStyle/>
          <a:p>
            <a:r>
              <a:rPr lang="en-US" altLang="en-US" dirty="0"/>
              <a:t>Best Advice Regarding the “Amount” Used</a:t>
            </a:r>
          </a:p>
        </p:txBody>
      </p:sp>
      <p:sp>
        <p:nvSpPr>
          <p:cNvPr id="3" name="Content Placeholder 2"/>
          <p:cNvSpPr>
            <a:spLocks noGrp="1"/>
          </p:cNvSpPr>
          <p:nvPr>
            <p:ph idx="1"/>
          </p:nvPr>
        </p:nvSpPr>
        <p:spPr>
          <a:xfrm>
            <a:off x="457200" y="1828800"/>
            <a:ext cx="8229600" cy="4572000"/>
          </a:xfrm>
        </p:spPr>
        <p:txBody>
          <a:bodyPr/>
          <a:lstStyle/>
          <a:p>
            <a:pPr marL="0" indent="0">
              <a:buFont typeface="Wingdings" pitchFamily="2" charset="2"/>
              <a:buNone/>
              <a:defRPr/>
            </a:pPr>
            <a:r>
              <a:rPr lang="en-US" dirty="0"/>
              <a:t>Consider the amount needed to serve the purpose of the use in relation to the work being used. This is a judgment call, and one you must be prepared to justify should your use of the work ever come into question!</a:t>
            </a:r>
          </a:p>
          <a:p>
            <a:pPr lvl="1">
              <a:buFont typeface="Arial" charset="0"/>
              <a:buChar char="–"/>
              <a:defRPr/>
            </a:pPr>
            <a:r>
              <a:rPr lang="en-US" dirty="0"/>
              <a:t>If straight copying or quoting, less is better</a:t>
            </a:r>
          </a:p>
          <a:p>
            <a:pPr lvl="1">
              <a:buFont typeface="Arial" charset="0"/>
              <a:buChar char="–"/>
              <a:defRPr/>
            </a:pPr>
            <a:r>
              <a:rPr lang="en-US" dirty="0"/>
              <a:t>If transformative, can usually justify more!</a:t>
            </a:r>
          </a:p>
        </p:txBody>
      </p:sp>
      <p:sp>
        <p:nvSpPr>
          <p:cNvPr id="120836" name="Slide Number Placeholder 3"/>
          <p:cNvSpPr>
            <a:spLocks noGrp="1"/>
          </p:cNvSpPr>
          <p:nvPr>
            <p:ph type="sldNum" sz="quarter" idx="4294967295"/>
          </p:nvPr>
        </p:nvSpPr>
        <p:spPr bwMode="auto">
          <a:xfrm>
            <a:off x="8763000" y="5791200"/>
            <a:ext cx="381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F38F9123-5EB0-4C57-87C2-4CC8816E7B3D}" type="slidenum">
              <a:rPr lang="en-US" altLang="en-US" sz="1200" smtClean="0">
                <a:solidFill>
                  <a:srgbClr val="898989"/>
                </a:solidFill>
              </a:rPr>
              <a:pPr>
                <a:spcBef>
                  <a:spcPct val="0"/>
                </a:spcBef>
                <a:buFontTx/>
                <a:buNone/>
              </a:pPr>
              <a:t>53</a:t>
            </a:fld>
            <a:endParaRPr lang="en-US" altLang="en-US" sz="1200" dirty="0">
              <a:solidFill>
                <a:srgbClr val="898989"/>
              </a:solidFill>
            </a:endParaRPr>
          </a:p>
        </p:txBody>
      </p:sp>
    </p:spTree>
    <p:extLst>
      <p:ext uri="{BB962C8B-B14F-4D97-AF65-F5344CB8AC3E}">
        <p14:creationId xmlns:p14="http://schemas.microsoft.com/office/powerpoint/2010/main" val="11310051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2"/>
          <p:cNvSpPr>
            <a:spLocks noGrp="1"/>
          </p:cNvSpPr>
          <p:nvPr>
            <p:ph type="title"/>
          </p:nvPr>
        </p:nvSpPr>
        <p:spPr/>
        <p:txBody>
          <a:bodyPr/>
          <a:lstStyle/>
          <a:p>
            <a:r>
              <a:rPr lang="en-US" altLang="en-US" dirty="0"/>
              <a:t>Beware of the Guidelines!</a:t>
            </a:r>
          </a:p>
        </p:txBody>
      </p:sp>
      <p:sp>
        <p:nvSpPr>
          <p:cNvPr id="2" name="Content Placeholder 1"/>
          <p:cNvSpPr>
            <a:spLocks noGrp="1"/>
          </p:cNvSpPr>
          <p:nvPr>
            <p:ph idx="1"/>
          </p:nvPr>
        </p:nvSpPr>
        <p:spPr/>
        <p:txBody>
          <a:bodyPr>
            <a:normAutofit fontScale="92500" lnSpcReduction="20000"/>
          </a:bodyPr>
          <a:lstStyle/>
          <a:p>
            <a:pPr marL="0" indent="0">
              <a:buNone/>
              <a:defRPr/>
            </a:pPr>
            <a:r>
              <a:rPr lang="en-US" dirty="0"/>
              <a:t>Classroom Photocopying Guidelines (1976)</a:t>
            </a:r>
          </a:p>
          <a:p>
            <a:pPr lvl="1">
              <a:buFont typeface="Arial" charset="0"/>
              <a:buChar char="–"/>
              <a:defRPr/>
            </a:pPr>
            <a:r>
              <a:rPr lang="en-US" dirty="0"/>
              <a:t>Use must be “spontaneous”</a:t>
            </a:r>
          </a:p>
          <a:p>
            <a:pPr lvl="1">
              <a:buFont typeface="Arial" charset="0"/>
              <a:buChar char="–"/>
              <a:defRPr/>
            </a:pPr>
            <a:r>
              <a:rPr lang="en-US" dirty="0"/>
              <a:t>Brevity…</a:t>
            </a:r>
          </a:p>
          <a:p>
            <a:pPr lvl="2">
              <a:buFont typeface="Arial" charset="0"/>
              <a:buChar char="•"/>
              <a:defRPr/>
            </a:pPr>
            <a:r>
              <a:rPr lang="en-US" dirty="0"/>
              <a:t>Can use 1 chapter or 10% of a work</a:t>
            </a:r>
          </a:p>
          <a:p>
            <a:pPr lvl="2">
              <a:buFont typeface="Arial" charset="0"/>
              <a:buChar char="•"/>
              <a:defRPr/>
            </a:pPr>
            <a:r>
              <a:rPr lang="en-US" dirty="0"/>
              <a:t>No more than 250 words from a poem</a:t>
            </a:r>
          </a:p>
          <a:p>
            <a:pPr lvl="2">
              <a:buFont typeface="Arial" charset="0"/>
              <a:buChar char="•"/>
              <a:defRPr/>
            </a:pPr>
            <a:r>
              <a:rPr lang="en-US" dirty="0"/>
              <a:t>Only 1 chart, picture or diagram from a work</a:t>
            </a:r>
          </a:p>
          <a:p>
            <a:pPr lvl="1">
              <a:buFont typeface="Arial" charset="0"/>
              <a:buChar char="–"/>
              <a:defRPr/>
            </a:pPr>
            <a:r>
              <a:rPr lang="en-US" dirty="0"/>
              <a:t>Must seek permission for subsequent use</a:t>
            </a:r>
          </a:p>
          <a:p>
            <a:pPr marL="0" indent="0">
              <a:buNone/>
              <a:defRPr/>
            </a:pPr>
            <a:r>
              <a:rPr lang="en-US" dirty="0"/>
              <a:t>Off-Air Recording of Broadcast Programming for Educational Purposes (1981)</a:t>
            </a:r>
          </a:p>
          <a:p>
            <a:pPr>
              <a:defRPr/>
            </a:pPr>
            <a:endParaRPr lang="en-US" sz="1800" dirty="0"/>
          </a:p>
          <a:p>
            <a:pPr marL="109538" indent="0" algn="ctr">
              <a:buFont typeface="Wingdings" pitchFamily="2" charset="2"/>
              <a:buNone/>
              <a:defRPr/>
            </a:pPr>
            <a:r>
              <a:rPr lang="en-US" dirty="0"/>
              <a:t>Carry no force of law and provide no safe harbor against infringement!</a:t>
            </a:r>
          </a:p>
        </p:txBody>
      </p:sp>
    </p:spTree>
    <p:extLst>
      <p:ext uri="{BB962C8B-B14F-4D97-AF65-F5344CB8AC3E}">
        <p14:creationId xmlns:p14="http://schemas.microsoft.com/office/powerpoint/2010/main" val="23138103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2"/>
          <p:cNvSpPr>
            <a:spLocks noGrp="1"/>
          </p:cNvSpPr>
          <p:nvPr>
            <p:ph type="title"/>
          </p:nvPr>
        </p:nvSpPr>
        <p:spPr/>
        <p:txBody>
          <a:bodyPr/>
          <a:lstStyle/>
          <a:p>
            <a:r>
              <a:rPr lang="en-US" altLang="en-US" dirty="0"/>
              <a:t>Factor 4: Effect on the Market</a:t>
            </a:r>
          </a:p>
        </p:txBody>
      </p:sp>
      <p:sp>
        <p:nvSpPr>
          <p:cNvPr id="2" name="Content Placeholder 1"/>
          <p:cNvSpPr>
            <a:spLocks noGrp="1"/>
          </p:cNvSpPr>
          <p:nvPr>
            <p:ph idx="1"/>
          </p:nvPr>
        </p:nvSpPr>
        <p:spPr/>
        <p:txBody>
          <a:bodyPr>
            <a:normAutofit fontScale="92500"/>
          </a:bodyPr>
          <a:lstStyle/>
          <a:p>
            <a:pPr marL="109538" indent="0">
              <a:buFont typeface="Wingdings" pitchFamily="2" charset="2"/>
              <a:buNone/>
              <a:defRPr/>
            </a:pPr>
            <a:r>
              <a:rPr lang="en-US" dirty="0"/>
              <a:t>Is your use resulting in lost revenue for the rightsholder?</a:t>
            </a:r>
          </a:p>
          <a:p>
            <a:pPr>
              <a:defRPr/>
            </a:pPr>
            <a:r>
              <a:rPr lang="en-US" dirty="0"/>
              <a:t>Occurs when use replaces sale of the work</a:t>
            </a:r>
          </a:p>
          <a:p>
            <a:pPr>
              <a:defRPr/>
            </a:pPr>
            <a:r>
              <a:rPr lang="en-US" dirty="0"/>
              <a:t>This factor often carries a lot of weight, especially when looking at commercial uses</a:t>
            </a:r>
          </a:p>
          <a:p>
            <a:pPr>
              <a:defRPr/>
            </a:pPr>
            <a:r>
              <a:rPr lang="en-US" dirty="0"/>
              <a:t>Can weigh in favor if use is transformative (parody, mash-up)</a:t>
            </a:r>
          </a:p>
          <a:p>
            <a:pPr>
              <a:defRPr/>
            </a:pPr>
            <a:endParaRPr lang="en-US" sz="2000" dirty="0"/>
          </a:p>
          <a:p>
            <a:pPr marL="109538" indent="0" algn="ctr">
              <a:buFont typeface="Wingdings" pitchFamily="2" charset="2"/>
              <a:buNone/>
              <a:defRPr/>
            </a:pPr>
            <a:r>
              <a:rPr lang="en-US" dirty="0"/>
              <a:t>Consider that your use could actually help the market for the item! (comment, critique) </a:t>
            </a:r>
          </a:p>
        </p:txBody>
      </p:sp>
    </p:spTree>
    <p:extLst>
      <p:ext uri="{BB962C8B-B14F-4D97-AF65-F5344CB8AC3E}">
        <p14:creationId xmlns:p14="http://schemas.microsoft.com/office/powerpoint/2010/main" val="22365879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dirty="0"/>
              <a:t>But it’s so confusing!</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dirty="0"/>
              <a:t>Congress deliberately created fair use to flexible so that it could apply to many different situations. Unfortunately though, this can lead to uncertainty regarding its application.</a:t>
            </a:r>
          </a:p>
        </p:txBody>
      </p:sp>
    </p:spTree>
    <p:extLst>
      <p:ext uri="{BB962C8B-B14F-4D97-AF65-F5344CB8AC3E}">
        <p14:creationId xmlns:p14="http://schemas.microsoft.com/office/powerpoint/2010/main" val="10343430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28600" y="5410200"/>
            <a:ext cx="4343400" cy="1325563"/>
          </a:xfrm>
        </p:spPr>
        <p:txBody>
          <a:bodyPr>
            <a:normAutofit/>
          </a:bodyPr>
          <a:lstStyle/>
          <a:p>
            <a:r>
              <a:rPr lang="en-US" altLang="en-US" dirty="0"/>
              <a:t>Fair Use Tools</a:t>
            </a:r>
          </a:p>
        </p:txBody>
      </p:sp>
    </p:spTree>
    <p:extLst>
      <p:ext uri="{BB962C8B-B14F-4D97-AF65-F5344CB8AC3E}">
        <p14:creationId xmlns:p14="http://schemas.microsoft.com/office/powerpoint/2010/main" val="18179418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Using Fair Use Tools</a:t>
            </a:r>
          </a:p>
        </p:txBody>
      </p:sp>
      <p:sp>
        <p:nvSpPr>
          <p:cNvPr id="3" name="Content Placeholder 2"/>
          <p:cNvSpPr>
            <a:spLocks noGrp="1"/>
          </p:cNvSpPr>
          <p:nvPr>
            <p:ph idx="1"/>
          </p:nvPr>
        </p:nvSpPr>
        <p:spPr/>
        <p:txBody>
          <a:bodyPr/>
          <a:lstStyle/>
          <a:p>
            <a:pPr>
              <a:defRPr/>
            </a:pPr>
            <a:r>
              <a:rPr lang="en-US" dirty="0"/>
              <a:t>These decisions are very subjective and need to be made by the person utilizing the protected work</a:t>
            </a:r>
          </a:p>
          <a:p>
            <a:pPr>
              <a:defRPr/>
            </a:pPr>
            <a:r>
              <a:rPr lang="en-US" dirty="0"/>
              <a:t>Only work if you are completely honest!</a:t>
            </a:r>
          </a:p>
          <a:p>
            <a:pPr>
              <a:defRPr/>
            </a:pPr>
            <a:r>
              <a:rPr lang="en-US" dirty="0"/>
              <a:t>Keep a copy</a:t>
            </a:r>
          </a:p>
          <a:p>
            <a:pPr lvl="1">
              <a:defRPr/>
            </a:pPr>
            <a:r>
              <a:rPr lang="en-US" dirty="0"/>
              <a:t>Record of fair use decision</a:t>
            </a:r>
          </a:p>
          <a:p>
            <a:pPr lvl="1">
              <a:defRPr/>
            </a:pPr>
            <a:r>
              <a:rPr lang="en-US" dirty="0"/>
              <a:t>Can be used as a legal document</a:t>
            </a:r>
          </a:p>
          <a:p>
            <a:pPr>
              <a:defRPr/>
            </a:pPr>
            <a:endParaRPr lang="en-US" dirty="0"/>
          </a:p>
        </p:txBody>
      </p:sp>
    </p:spTree>
    <p:extLst>
      <p:ext uri="{BB962C8B-B14F-4D97-AF65-F5344CB8AC3E}">
        <p14:creationId xmlns:p14="http://schemas.microsoft.com/office/powerpoint/2010/main" val="646288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2"/>
          <p:cNvSpPr>
            <a:spLocks noGrp="1"/>
          </p:cNvSpPr>
          <p:nvPr>
            <p:ph type="title"/>
          </p:nvPr>
        </p:nvSpPr>
        <p:spPr/>
        <p:txBody>
          <a:bodyPr/>
          <a:lstStyle/>
          <a:p>
            <a:r>
              <a:rPr lang="en-US" altLang="en-US" dirty="0"/>
              <a:t>Fair Use Tools</a:t>
            </a:r>
          </a:p>
        </p:txBody>
      </p:sp>
      <p:sp>
        <p:nvSpPr>
          <p:cNvPr id="2" name="Content Placeholder 1"/>
          <p:cNvSpPr>
            <a:spLocks noGrp="1"/>
          </p:cNvSpPr>
          <p:nvPr>
            <p:ph idx="1"/>
          </p:nvPr>
        </p:nvSpPr>
        <p:spPr/>
        <p:txBody>
          <a:bodyPr/>
          <a:lstStyle/>
          <a:p>
            <a:pPr marL="0" indent="0">
              <a:buNone/>
            </a:pPr>
            <a:r>
              <a:rPr lang="en-US" dirty="0"/>
              <a:t>Ken Crews’ Fair Use Checklist: </a:t>
            </a:r>
            <a:r>
              <a:rPr lang="en-US" dirty="0">
                <a:hlinkClick r:id="rId2"/>
              </a:rPr>
              <a:t>http://copyright.columbia.edu/copyright/fair-use/fair-use-checklist/</a:t>
            </a:r>
            <a:r>
              <a:rPr lang="en-US" dirty="0"/>
              <a:t> </a:t>
            </a:r>
          </a:p>
          <a:p>
            <a:pPr marL="0" indent="0">
              <a:buSzPct val="100000"/>
              <a:buNone/>
              <a:defRPr/>
            </a:pPr>
            <a:endParaRPr lang="en-US" dirty="0"/>
          </a:p>
          <a:p>
            <a:pPr marL="0" indent="0">
              <a:buSzPct val="100000"/>
              <a:buNone/>
              <a:defRPr/>
            </a:pPr>
            <a:r>
              <a:rPr lang="en-US" dirty="0"/>
              <a:t>ALA Fair Use Evaluator: </a:t>
            </a:r>
            <a:r>
              <a:rPr lang="en-US" dirty="0">
                <a:hlinkClick r:id="rId3"/>
              </a:rPr>
              <a:t>http://librarycopyright.net/fairuse/</a:t>
            </a:r>
            <a:r>
              <a:rPr lang="en-US" dirty="0"/>
              <a:t> </a:t>
            </a:r>
          </a:p>
          <a:p>
            <a:pPr marL="0" indent="0">
              <a:buSzPct val="100000"/>
              <a:buNone/>
              <a:defRPr/>
            </a:pPr>
            <a:endParaRPr lang="en-US" dirty="0"/>
          </a:p>
          <a:p>
            <a:pPr marL="0" indent="0">
              <a:buSzPct val="100000"/>
              <a:buNone/>
              <a:defRPr/>
            </a:pPr>
            <a:r>
              <a:rPr lang="en-US" dirty="0"/>
              <a:t>Thinking Through Fair Use (U of Minnesota)</a:t>
            </a:r>
          </a:p>
          <a:p>
            <a:pPr marL="0" indent="0">
              <a:buSzPct val="100000"/>
              <a:buNone/>
              <a:defRPr/>
            </a:pPr>
            <a:r>
              <a:rPr lang="en-US" sz="2250" dirty="0">
                <a:hlinkClick r:id="rId4"/>
              </a:rPr>
              <a:t>http://www.lib.umn.edu/copyright/fairthoughts</a:t>
            </a:r>
            <a:r>
              <a:rPr lang="en-US" sz="2250" dirty="0"/>
              <a:t> </a:t>
            </a:r>
          </a:p>
          <a:p>
            <a:pPr marL="0" indent="0">
              <a:buSzPct val="100000"/>
              <a:buNone/>
              <a:defRPr/>
            </a:pPr>
            <a:endParaRPr lang="en-US" dirty="0"/>
          </a:p>
        </p:txBody>
      </p:sp>
    </p:spTree>
    <p:extLst>
      <p:ext uri="{BB962C8B-B14F-4D97-AF65-F5344CB8AC3E}">
        <p14:creationId xmlns:p14="http://schemas.microsoft.com/office/powerpoint/2010/main" val="2538406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tLang="en-US" dirty="0"/>
              <a:t>Origins of U.S. Copyright Law</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Article 1 Section 8 of the U.S. Constitution and represents the founding fathers effort "</a:t>
            </a:r>
            <a:r>
              <a:rPr lang="en-US" sz="3200" i="1" dirty="0"/>
              <a:t>To promote the progress of science and useful arts, by securing for limited times to authors and inventors the exclusive right to their respective writings and discoveries</a:t>
            </a:r>
            <a:r>
              <a:rPr lang="en-US" sz="3200" dirty="0"/>
              <a:t>." </a:t>
            </a:r>
          </a:p>
          <a:p>
            <a:pPr marL="0" indent="0">
              <a:buFont typeface="Wingdings" pitchFamily="2" charset="2"/>
              <a:buNone/>
              <a:defRPr/>
            </a:pPr>
            <a:endParaRPr lang="en-US" dirty="0"/>
          </a:p>
          <a:p>
            <a:pPr marL="0" indent="0">
              <a:buFont typeface="Wingdings" pitchFamily="2" charset="2"/>
              <a:buNone/>
              <a:defRPr/>
            </a:pPr>
            <a:endParaRPr lang="en-US" sz="2800" dirty="0"/>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F5A9185-7BB3-481B-BD78-0D34D19A09AC}" type="slidenum">
              <a:rPr lang="en-US" altLang="en-US">
                <a:solidFill>
                  <a:srgbClr val="898989"/>
                </a:solidFill>
              </a:rPr>
              <a:pPr eaLnBrk="1" hangingPunct="1"/>
              <a:t>6</a:t>
            </a:fld>
            <a:endParaRPr lang="en-US" altLang="en-US" dirty="0">
              <a:solidFill>
                <a:srgbClr val="898989"/>
              </a:solidFill>
            </a:endParaRPr>
          </a:p>
        </p:txBody>
      </p:sp>
    </p:spTree>
    <p:extLst>
      <p:ext uri="{BB962C8B-B14F-4D97-AF65-F5344CB8AC3E}">
        <p14:creationId xmlns:p14="http://schemas.microsoft.com/office/powerpoint/2010/main" val="2799348556"/>
      </p:ext>
    </p:extLst>
  </p:cSld>
  <p:clrMapOvr>
    <a:masterClrMapping/>
  </p:clrMapOvr>
  <p:transition advTm="19267"/>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228600" y="4038600"/>
            <a:ext cx="4343400" cy="1325563"/>
          </a:xfrm>
        </p:spPr>
        <p:txBody>
          <a:bodyPr>
            <a:normAutofit fontScale="90000"/>
          </a:bodyPr>
          <a:lstStyle/>
          <a:p>
            <a:r>
              <a:rPr lang="en-US" altLang="en-US" dirty="0"/>
              <a:t>Library Copying for Research &amp; Preservation</a:t>
            </a:r>
            <a:br>
              <a:rPr lang="en-US" altLang="en-US" dirty="0"/>
            </a:br>
            <a:r>
              <a:rPr lang="en-US" altLang="en-US" dirty="0"/>
              <a:t>17 U.S.C. § 108</a:t>
            </a:r>
            <a:br>
              <a:rPr lang="en-US" altLang="en-US" sz="3600" dirty="0"/>
            </a:br>
            <a:endParaRPr lang="en-US" altLang="en-US" sz="3600" dirty="0"/>
          </a:p>
        </p:txBody>
      </p:sp>
    </p:spTree>
    <p:extLst>
      <p:ext uri="{BB962C8B-B14F-4D97-AF65-F5344CB8AC3E}">
        <p14:creationId xmlns:p14="http://schemas.microsoft.com/office/powerpoint/2010/main" val="4402496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2"/>
          <p:cNvSpPr>
            <a:spLocks noGrp="1"/>
          </p:cNvSpPr>
          <p:nvPr>
            <p:ph type="title"/>
          </p:nvPr>
        </p:nvSpPr>
        <p:spPr/>
        <p:txBody>
          <a:bodyPr/>
          <a:lstStyle/>
          <a:p>
            <a:r>
              <a:rPr lang="en-US" altLang="en-US" dirty="0"/>
              <a:t>What it Allows</a:t>
            </a:r>
          </a:p>
        </p:txBody>
      </p:sp>
      <p:sp>
        <p:nvSpPr>
          <p:cNvPr id="2" name="Content Placeholder 1"/>
          <p:cNvSpPr>
            <a:spLocks noGrp="1"/>
          </p:cNvSpPr>
          <p:nvPr>
            <p:ph idx="1"/>
          </p:nvPr>
        </p:nvSpPr>
        <p:spPr/>
        <p:txBody>
          <a:bodyPr>
            <a:normAutofit fontScale="85000" lnSpcReduction="20000"/>
          </a:bodyPr>
          <a:lstStyle/>
          <a:p>
            <a:pPr marL="0" indent="0">
              <a:buFont typeface="Wingdings" pitchFamily="2" charset="2"/>
              <a:buNone/>
              <a:defRPr/>
            </a:pPr>
            <a:r>
              <a:rPr lang="en-US" dirty="0"/>
              <a:t>Section 108 allows libraries to make copies of protected works for the purpose of</a:t>
            </a:r>
          </a:p>
          <a:p>
            <a:pPr marL="514350" indent="-514350">
              <a:buClr>
                <a:schemeClr val="tx1"/>
              </a:buClr>
              <a:buFont typeface="+mj-lt"/>
              <a:buAutoNum type="arabicPeriod"/>
              <a:defRPr/>
            </a:pPr>
            <a:r>
              <a:rPr lang="en-US" dirty="0"/>
              <a:t>Private study</a:t>
            </a:r>
          </a:p>
          <a:p>
            <a:pPr marL="514350" indent="-514350">
              <a:buClr>
                <a:schemeClr val="tx1"/>
              </a:buClr>
              <a:buFont typeface="+mj-lt"/>
              <a:buAutoNum type="arabicPeriod"/>
              <a:defRPr/>
            </a:pPr>
            <a:r>
              <a:rPr lang="en-US" dirty="0"/>
              <a:t>Preservation</a:t>
            </a:r>
          </a:p>
          <a:p>
            <a:pPr marL="514350" indent="-514350">
              <a:buClr>
                <a:schemeClr val="tx1"/>
              </a:buClr>
              <a:buFont typeface="+mj-lt"/>
              <a:buAutoNum type="arabicPeriod"/>
              <a:defRPr/>
            </a:pPr>
            <a:r>
              <a:rPr lang="en-US" dirty="0"/>
              <a:t>InterLibrary Loan (ILL)</a:t>
            </a:r>
          </a:p>
          <a:p>
            <a:pPr>
              <a:buFont typeface="Wingdings" pitchFamily="2" charset="2"/>
              <a:buNone/>
              <a:defRPr/>
            </a:pPr>
            <a:endParaRPr lang="en-US" sz="2000" dirty="0"/>
          </a:p>
          <a:p>
            <a:pPr>
              <a:buFont typeface="Wingdings" pitchFamily="2" charset="2"/>
              <a:buNone/>
              <a:defRPr/>
            </a:pPr>
            <a:r>
              <a:rPr lang="en-US" dirty="0"/>
              <a:t>A few requirements:</a:t>
            </a:r>
          </a:p>
          <a:p>
            <a:pPr>
              <a:buSzPct val="100000"/>
              <a:defRPr/>
            </a:pPr>
            <a:r>
              <a:rPr lang="en-US" dirty="0"/>
              <a:t>Library must be open to the public</a:t>
            </a:r>
          </a:p>
          <a:p>
            <a:pPr>
              <a:buSzPct val="100000"/>
              <a:defRPr/>
            </a:pPr>
            <a:r>
              <a:rPr lang="en-US" dirty="0"/>
              <a:t>Copies are not made for commercial purposes</a:t>
            </a:r>
          </a:p>
          <a:p>
            <a:pPr>
              <a:buSzPct val="100000"/>
              <a:defRPr/>
            </a:pPr>
            <a:r>
              <a:rPr lang="en-US" dirty="0"/>
              <a:t>Library does not engage in bulk distribution of copies</a:t>
            </a:r>
          </a:p>
          <a:p>
            <a:pPr>
              <a:buSzPct val="100000"/>
              <a:defRPr/>
            </a:pPr>
            <a:r>
              <a:rPr lang="en-US" dirty="0"/>
              <a:t>Each copy includes a copyright notice</a:t>
            </a:r>
          </a:p>
          <a:p>
            <a:pPr>
              <a:defRPr/>
            </a:pPr>
            <a:endParaRPr lang="en-US" dirty="0"/>
          </a:p>
        </p:txBody>
      </p:sp>
    </p:spTree>
    <p:extLst>
      <p:ext uri="{BB962C8B-B14F-4D97-AF65-F5344CB8AC3E}">
        <p14:creationId xmlns:p14="http://schemas.microsoft.com/office/powerpoint/2010/main" val="6981537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p:cNvSpPr>
            <a:spLocks noGrp="1"/>
          </p:cNvSpPr>
          <p:nvPr>
            <p:ph type="title"/>
          </p:nvPr>
        </p:nvSpPr>
        <p:spPr/>
        <p:txBody>
          <a:bodyPr/>
          <a:lstStyle/>
          <a:p>
            <a:r>
              <a:rPr lang="en-US" altLang="en-US" dirty="0"/>
              <a:t>17 U.S.C. § 108 Making Copies for Private Study</a:t>
            </a:r>
          </a:p>
        </p:txBody>
      </p:sp>
    </p:spTree>
    <p:extLst>
      <p:ext uri="{BB962C8B-B14F-4D97-AF65-F5344CB8AC3E}">
        <p14:creationId xmlns:p14="http://schemas.microsoft.com/office/powerpoint/2010/main" val="42730805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z="4000" dirty="0"/>
              <a:t>Types of Works that can be Copied</a:t>
            </a:r>
          </a:p>
        </p:txBody>
      </p:sp>
      <p:sp>
        <p:nvSpPr>
          <p:cNvPr id="3" name="Content Placeholder 2"/>
          <p:cNvSpPr>
            <a:spLocks noGrp="1"/>
          </p:cNvSpPr>
          <p:nvPr>
            <p:ph idx="1"/>
          </p:nvPr>
        </p:nvSpPr>
        <p:spPr/>
        <p:txBody>
          <a:bodyPr/>
          <a:lstStyle/>
          <a:p>
            <a:pPr>
              <a:defRPr/>
            </a:pPr>
            <a:r>
              <a:rPr lang="en-US" dirty="0"/>
              <a:t>Literary works, including magazines, journals, newspapers, and books</a:t>
            </a:r>
          </a:p>
          <a:p>
            <a:pPr>
              <a:defRPr/>
            </a:pPr>
            <a:r>
              <a:rPr lang="en-US" dirty="0"/>
              <a:t>Illustrations, pictures, charts, and graphs that accompany literary works</a:t>
            </a:r>
          </a:p>
          <a:p>
            <a:pPr>
              <a:defRPr/>
            </a:pPr>
            <a:r>
              <a:rPr lang="en-US" dirty="0"/>
              <a:t>Those audiovisual works that deal with the news</a:t>
            </a:r>
          </a:p>
        </p:txBody>
      </p:sp>
    </p:spTree>
    <p:extLst>
      <p:ext uri="{BB962C8B-B14F-4D97-AF65-F5344CB8AC3E}">
        <p14:creationId xmlns:p14="http://schemas.microsoft.com/office/powerpoint/2010/main" val="32588230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r>
              <a:rPr lang="en-US" altLang="en-US" sz="3900" dirty="0"/>
              <a:t>Types of Works that cannot be Copied</a:t>
            </a:r>
          </a:p>
        </p:txBody>
      </p:sp>
      <p:sp>
        <p:nvSpPr>
          <p:cNvPr id="3" name="Content Placeholder 2"/>
          <p:cNvSpPr>
            <a:spLocks noGrp="1"/>
          </p:cNvSpPr>
          <p:nvPr>
            <p:ph idx="1"/>
          </p:nvPr>
        </p:nvSpPr>
        <p:spPr/>
        <p:txBody>
          <a:bodyPr/>
          <a:lstStyle/>
          <a:p>
            <a:pPr>
              <a:defRPr/>
            </a:pPr>
            <a:r>
              <a:rPr lang="en-US" dirty="0"/>
              <a:t>Musical compositions/scores</a:t>
            </a:r>
          </a:p>
          <a:p>
            <a:pPr>
              <a:defRPr/>
            </a:pPr>
            <a:r>
              <a:rPr lang="en-US" dirty="0"/>
              <a:t>Most art</a:t>
            </a:r>
          </a:p>
          <a:p>
            <a:pPr>
              <a:defRPr/>
            </a:pPr>
            <a:r>
              <a:rPr lang="en-US" dirty="0"/>
              <a:t>Most audiovisual works, including movies</a:t>
            </a:r>
          </a:p>
        </p:txBody>
      </p:sp>
    </p:spTree>
    <p:extLst>
      <p:ext uri="{BB962C8B-B14F-4D97-AF65-F5344CB8AC3E}">
        <p14:creationId xmlns:p14="http://schemas.microsoft.com/office/powerpoint/2010/main" val="37676399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2"/>
          <p:cNvSpPr>
            <a:spLocks noGrp="1"/>
          </p:cNvSpPr>
          <p:nvPr>
            <p:ph type="title"/>
          </p:nvPr>
        </p:nvSpPr>
        <p:spPr/>
        <p:txBody>
          <a:bodyPr/>
          <a:lstStyle/>
          <a:p>
            <a:r>
              <a:rPr lang="en-US" altLang="en-US" sz="3600" dirty="0"/>
              <a:t>Making Copies for Private Study</a:t>
            </a:r>
          </a:p>
        </p:txBody>
      </p:sp>
      <p:sp>
        <p:nvSpPr>
          <p:cNvPr id="2" name="Content Placeholder 1"/>
          <p:cNvSpPr>
            <a:spLocks noGrp="1"/>
          </p:cNvSpPr>
          <p:nvPr>
            <p:ph idx="1"/>
          </p:nvPr>
        </p:nvSpPr>
        <p:spPr/>
        <p:txBody>
          <a:bodyPr>
            <a:normAutofit lnSpcReduction="10000"/>
          </a:bodyPr>
          <a:lstStyle/>
          <a:p>
            <a:pPr>
              <a:buSzPct val="100000"/>
              <a:defRPr/>
            </a:pPr>
            <a:r>
              <a:rPr lang="en-US" sz="2800" dirty="0"/>
              <a:t>The copy becomes the property of the user</a:t>
            </a:r>
          </a:p>
          <a:p>
            <a:pPr>
              <a:buSzPct val="100000"/>
              <a:defRPr/>
            </a:pPr>
            <a:r>
              <a:rPr lang="en-US" sz="2800" dirty="0"/>
              <a:t>You have no reason to suspect that the patron will be using the copy for any other purpose besides private study</a:t>
            </a:r>
          </a:p>
          <a:p>
            <a:pPr>
              <a:buSzPct val="100000"/>
              <a:defRPr/>
            </a:pPr>
            <a:r>
              <a:rPr lang="en-US" sz="2800" dirty="0"/>
              <a:t>Your library displays a copyright warning where requests are submitted (online or on paper) and on the work being provided to the patron</a:t>
            </a:r>
          </a:p>
          <a:p>
            <a:pPr>
              <a:buSzPct val="100000"/>
              <a:defRPr/>
            </a:pPr>
            <a:r>
              <a:rPr lang="en-US" sz="2800" dirty="0"/>
              <a:t>After a reasonable investigation the library can conclude that a copy cannot be obtained at a reasonable price (when requesting a substantial portion of the item or a full copy)</a:t>
            </a:r>
          </a:p>
          <a:p>
            <a:pPr>
              <a:defRPr/>
            </a:pPr>
            <a:endParaRPr lang="en-US" dirty="0"/>
          </a:p>
        </p:txBody>
      </p:sp>
    </p:spTree>
    <p:extLst>
      <p:ext uri="{BB962C8B-B14F-4D97-AF65-F5344CB8AC3E}">
        <p14:creationId xmlns:p14="http://schemas.microsoft.com/office/powerpoint/2010/main" val="41527086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dirty="0"/>
              <a:t>17 U.S.C. § 108 Making Copies for Preservation</a:t>
            </a:r>
          </a:p>
        </p:txBody>
      </p:sp>
    </p:spTree>
    <p:extLst>
      <p:ext uri="{BB962C8B-B14F-4D97-AF65-F5344CB8AC3E}">
        <p14:creationId xmlns:p14="http://schemas.microsoft.com/office/powerpoint/2010/main" val="1833571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normAutofit fontScale="90000"/>
          </a:bodyPr>
          <a:lstStyle/>
          <a:p>
            <a:r>
              <a:rPr lang="en-US" altLang="en-US" dirty="0"/>
              <a:t>Types of Works that Can be Copied</a:t>
            </a:r>
          </a:p>
        </p:txBody>
      </p:sp>
      <p:sp>
        <p:nvSpPr>
          <p:cNvPr id="3" name="Content Placeholder 2"/>
          <p:cNvSpPr>
            <a:spLocks noGrp="1"/>
          </p:cNvSpPr>
          <p:nvPr>
            <p:ph idx="1"/>
          </p:nvPr>
        </p:nvSpPr>
        <p:spPr/>
        <p:txBody>
          <a:bodyPr/>
          <a:lstStyle/>
          <a:p>
            <a:pPr>
              <a:defRPr/>
            </a:pPr>
            <a:r>
              <a:rPr lang="en-US" dirty="0"/>
              <a:t>Any type of material including art, audiovisual works, and musical scores</a:t>
            </a:r>
          </a:p>
          <a:p>
            <a:pPr>
              <a:defRPr/>
            </a:pPr>
            <a:r>
              <a:rPr lang="en-US" dirty="0"/>
              <a:t>“Any such copy or phonorecord that is reproduced in digital format is not otherwise distributed in that format and is not made available to the public in that format outside the premises of the library or archives.”</a:t>
            </a:r>
          </a:p>
        </p:txBody>
      </p:sp>
    </p:spTree>
    <p:extLst>
      <p:ext uri="{BB962C8B-B14F-4D97-AF65-F5344CB8AC3E}">
        <p14:creationId xmlns:p14="http://schemas.microsoft.com/office/powerpoint/2010/main" val="19528922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
          <p:cNvSpPr>
            <a:spLocks noGrp="1"/>
          </p:cNvSpPr>
          <p:nvPr>
            <p:ph type="title"/>
          </p:nvPr>
        </p:nvSpPr>
        <p:spPr/>
        <p:txBody>
          <a:bodyPr>
            <a:normAutofit fontScale="90000"/>
          </a:bodyPr>
          <a:lstStyle/>
          <a:p>
            <a:r>
              <a:rPr lang="en-US" altLang="en-US" sz="3600" dirty="0"/>
              <a:t>Making copies for Preservation-Unpublished Works</a:t>
            </a:r>
          </a:p>
        </p:txBody>
      </p:sp>
      <p:sp>
        <p:nvSpPr>
          <p:cNvPr id="2" name="Content Placeholder 1"/>
          <p:cNvSpPr>
            <a:spLocks noGrp="1"/>
          </p:cNvSpPr>
          <p:nvPr>
            <p:ph idx="1"/>
          </p:nvPr>
        </p:nvSpPr>
        <p:spPr/>
        <p:txBody>
          <a:bodyPr>
            <a:normAutofit/>
          </a:bodyPr>
          <a:lstStyle/>
          <a:p>
            <a:pPr>
              <a:buSzPct val="100000"/>
              <a:defRPr/>
            </a:pPr>
            <a:r>
              <a:rPr lang="en-US" dirty="0"/>
              <a:t>The item being reproduced is currently part of the collection of their collection</a:t>
            </a:r>
          </a:p>
          <a:p>
            <a:pPr>
              <a:buSzPct val="100000"/>
              <a:defRPr/>
            </a:pPr>
            <a:r>
              <a:rPr lang="en-US" dirty="0"/>
              <a:t>The copy is for…</a:t>
            </a:r>
          </a:p>
          <a:p>
            <a:pPr lvl="1">
              <a:buSzPct val="100000"/>
              <a:defRPr/>
            </a:pPr>
            <a:r>
              <a:rPr lang="en-US" dirty="0"/>
              <a:t>Preservation (it is, or is on the verge of falling apart)</a:t>
            </a:r>
          </a:p>
          <a:p>
            <a:pPr lvl="1">
              <a:buSzPct val="100000"/>
              <a:defRPr/>
            </a:pPr>
            <a:r>
              <a:rPr lang="en-US" dirty="0"/>
              <a:t>Security (you don’t want a patron handling the original)</a:t>
            </a:r>
          </a:p>
          <a:p>
            <a:pPr lvl="1">
              <a:buSzPct val="100000"/>
              <a:defRPr/>
            </a:pPr>
            <a:r>
              <a:rPr lang="en-US" dirty="0"/>
              <a:t>Deposit in another library or archive who has an interest in the item</a:t>
            </a:r>
          </a:p>
        </p:txBody>
      </p:sp>
    </p:spTree>
    <p:extLst>
      <p:ext uri="{BB962C8B-B14F-4D97-AF65-F5344CB8AC3E}">
        <p14:creationId xmlns:p14="http://schemas.microsoft.com/office/powerpoint/2010/main" val="218016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fontScale="90000"/>
          </a:bodyPr>
          <a:lstStyle/>
          <a:p>
            <a:r>
              <a:rPr lang="en-US" altLang="en-US" sz="3600" dirty="0"/>
              <a:t>Making Copies for Preservation-Published Works</a:t>
            </a:r>
          </a:p>
        </p:txBody>
      </p:sp>
      <p:sp>
        <p:nvSpPr>
          <p:cNvPr id="2" name="Content Placeholder 1"/>
          <p:cNvSpPr>
            <a:spLocks noGrp="1"/>
          </p:cNvSpPr>
          <p:nvPr>
            <p:ph idx="1"/>
          </p:nvPr>
        </p:nvSpPr>
        <p:spPr>
          <a:xfrm>
            <a:off x="457200" y="1600200"/>
            <a:ext cx="8229600" cy="4648200"/>
          </a:xfrm>
        </p:spPr>
        <p:txBody>
          <a:bodyPr>
            <a:noAutofit/>
          </a:bodyPr>
          <a:lstStyle/>
          <a:p>
            <a:pPr>
              <a:buSzPct val="100000"/>
              <a:defRPr/>
            </a:pPr>
            <a:r>
              <a:rPr lang="en-US" sz="2700" dirty="0"/>
              <a:t>It is being used to replace a damaged, deteriorating, lost, or stolen copy</a:t>
            </a:r>
          </a:p>
          <a:p>
            <a:pPr>
              <a:buSzPct val="100000"/>
              <a:defRPr/>
            </a:pPr>
            <a:r>
              <a:rPr lang="en-US" sz="2700" dirty="0"/>
              <a:t>If the work is in a format that has become obsolete which, under the law, means that the technology needed to play or perform the work is no longer manufactured or is not readily available for purchase</a:t>
            </a:r>
          </a:p>
          <a:p>
            <a:pPr>
              <a:buSzPct val="100000"/>
              <a:defRPr/>
            </a:pPr>
            <a:r>
              <a:rPr lang="en-US" sz="2700" dirty="0"/>
              <a:t>They conclude that, after performing a reasonable investigation, an unused replacement copy cannot be obtained at a reasonable price</a:t>
            </a:r>
          </a:p>
        </p:txBody>
      </p:sp>
    </p:spTree>
    <p:extLst>
      <p:ext uri="{BB962C8B-B14F-4D97-AF65-F5344CB8AC3E}">
        <p14:creationId xmlns:p14="http://schemas.microsoft.com/office/powerpoint/2010/main" val="1912761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Law</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Copyright is codified in title 17 of the U. S. Code</a:t>
            </a:r>
          </a:p>
          <a:p>
            <a:pPr>
              <a:spcBef>
                <a:spcPts val="0"/>
              </a:spcBef>
              <a:spcAft>
                <a:spcPts val="0"/>
              </a:spcAft>
              <a:buSzPct val="100000"/>
            </a:pPr>
            <a:r>
              <a:rPr lang="en-US" sz="3200" dirty="0"/>
              <a:t>Definitions</a:t>
            </a:r>
          </a:p>
          <a:p>
            <a:pPr>
              <a:spcBef>
                <a:spcPts val="0"/>
              </a:spcBef>
              <a:spcAft>
                <a:spcPts val="0"/>
              </a:spcAft>
              <a:buSzPct val="100000"/>
            </a:pPr>
            <a:r>
              <a:rPr lang="en-US" sz="3200" dirty="0"/>
              <a:t>Scope</a:t>
            </a:r>
          </a:p>
          <a:p>
            <a:pPr>
              <a:spcBef>
                <a:spcPts val="0"/>
              </a:spcBef>
              <a:spcAft>
                <a:spcPts val="0"/>
              </a:spcAft>
              <a:buSzPct val="100000"/>
            </a:pPr>
            <a:r>
              <a:rPr lang="en-US" sz="3200" dirty="0"/>
              <a:t>Rights &amp; Limitations</a:t>
            </a:r>
          </a:p>
          <a:p>
            <a:pPr>
              <a:spcBef>
                <a:spcPts val="0"/>
              </a:spcBef>
              <a:spcAft>
                <a:spcPts val="0"/>
              </a:spcAft>
              <a:buSzPct val="100000"/>
            </a:pPr>
            <a:r>
              <a:rPr lang="en-US" sz="3200" dirty="0"/>
              <a:t>Exceptions</a:t>
            </a:r>
          </a:p>
          <a:p>
            <a:pPr algn="ctr">
              <a:buNone/>
            </a:pPr>
            <a:r>
              <a:rPr lang="en-US" sz="3200" dirty="0">
                <a:hlinkClick r:id="rId3"/>
              </a:rPr>
              <a:t>http://www.copyright.gov/title17/</a:t>
            </a:r>
            <a:r>
              <a:rPr lang="en-US" sz="3200" dirty="0"/>
              <a:t> </a:t>
            </a:r>
          </a:p>
          <a:p>
            <a:pPr algn="ctr">
              <a:buNone/>
            </a:pPr>
            <a:endParaRPr lang="en-US" i="1" dirty="0"/>
          </a:p>
        </p:txBody>
      </p:sp>
    </p:spTree>
    <p:extLst>
      <p:ext uri="{BB962C8B-B14F-4D97-AF65-F5344CB8AC3E}">
        <p14:creationId xmlns:p14="http://schemas.microsoft.com/office/powerpoint/2010/main" val="22484986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8600" y="3886200"/>
            <a:ext cx="4343400" cy="1325563"/>
          </a:xfrm>
        </p:spPr>
        <p:txBody>
          <a:bodyPr/>
          <a:lstStyle/>
          <a:p>
            <a:r>
              <a:rPr lang="en-US" altLang="en-US" dirty="0"/>
              <a:t>17 U.S.C. § 108 Making Copies for Interlibrary Loan</a:t>
            </a:r>
          </a:p>
        </p:txBody>
      </p:sp>
    </p:spTree>
    <p:extLst>
      <p:ext uri="{BB962C8B-B14F-4D97-AF65-F5344CB8AC3E}">
        <p14:creationId xmlns:p14="http://schemas.microsoft.com/office/powerpoint/2010/main" val="14765476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2"/>
          <p:cNvSpPr>
            <a:spLocks noGrp="1"/>
          </p:cNvSpPr>
          <p:nvPr>
            <p:ph type="title"/>
          </p:nvPr>
        </p:nvSpPr>
        <p:spPr/>
        <p:txBody>
          <a:bodyPr/>
          <a:lstStyle/>
          <a:p>
            <a:r>
              <a:rPr lang="en-US" altLang="en-US" sz="3600" dirty="0"/>
              <a:t>Making Copies for Interlibrary Loan</a:t>
            </a:r>
          </a:p>
        </p:txBody>
      </p:sp>
      <p:sp>
        <p:nvSpPr>
          <p:cNvPr id="2" name="Content Placeholder 1"/>
          <p:cNvSpPr>
            <a:spLocks noGrp="1"/>
          </p:cNvSpPr>
          <p:nvPr>
            <p:ph idx="1"/>
          </p:nvPr>
        </p:nvSpPr>
        <p:spPr/>
        <p:txBody>
          <a:bodyPr>
            <a:normAutofit/>
          </a:bodyPr>
          <a:lstStyle/>
          <a:p>
            <a:pPr marL="341313" indent="-341313">
              <a:buSzPct val="100000"/>
              <a:defRPr/>
            </a:pPr>
            <a:r>
              <a:rPr lang="en-US" i="1" dirty="0"/>
              <a:t>When you’re lending: </a:t>
            </a:r>
            <a:r>
              <a:rPr lang="en-US" dirty="0"/>
              <a:t>the rules are the same as for private study</a:t>
            </a:r>
          </a:p>
          <a:p>
            <a:pPr marL="341313" indent="-341313">
              <a:buSzPct val="100000"/>
              <a:defRPr/>
            </a:pPr>
            <a:r>
              <a:rPr lang="en-US" i="1" dirty="0"/>
              <a:t>When you’re borrowing: </a:t>
            </a:r>
            <a:r>
              <a:rPr lang="en-US" dirty="0"/>
              <a:t>make sure that your practices are not substituting for a subscription to a periodical or purchase of a work</a:t>
            </a:r>
          </a:p>
          <a:p>
            <a:pPr>
              <a:buSzPct val="100000"/>
              <a:defRPr/>
            </a:pPr>
            <a:r>
              <a:rPr lang="en-US" dirty="0"/>
              <a:t>CONTU Guidelines, or ‘Rule of 5:’ Up to 5 copies from the most recent 5 years of a journal title-another guideline, not law!</a:t>
            </a:r>
          </a:p>
        </p:txBody>
      </p:sp>
    </p:spTree>
    <p:extLst>
      <p:ext uri="{BB962C8B-B14F-4D97-AF65-F5344CB8AC3E}">
        <p14:creationId xmlns:p14="http://schemas.microsoft.com/office/powerpoint/2010/main" val="21851193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257800"/>
            <a:ext cx="4572000" cy="1325563"/>
          </a:xfrm>
        </p:spPr>
        <p:txBody>
          <a:bodyPr/>
          <a:lstStyle/>
          <a:p>
            <a:r>
              <a:rPr lang="en-US" altLang="en-US" sz="3800" dirty="0"/>
              <a:t>17 U.S.C. § 108</a:t>
            </a:r>
            <a:br>
              <a:rPr lang="en-US" altLang="en-US" sz="3800" dirty="0"/>
            </a:br>
            <a:r>
              <a:rPr lang="en-US" altLang="en-US" sz="3800" dirty="0"/>
              <a:t>Copying Equipment</a:t>
            </a:r>
            <a:endParaRPr lang="en-US" sz="3800" dirty="0"/>
          </a:p>
        </p:txBody>
      </p:sp>
    </p:spTree>
    <p:extLst>
      <p:ext uri="{BB962C8B-B14F-4D97-AF65-F5344CB8AC3E}">
        <p14:creationId xmlns:p14="http://schemas.microsoft.com/office/powerpoint/2010/main" val="36527772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2"/>
          <p:cNvSpPr>
            <a:spLocks noGrp="1"/>
          </p:cNvSpPr>
          <p:nvPr>
            <p:ph type="title"/>
          </p:nvPr>
        </p:nvSpPr>
        <p:spPr/>
        <p:txBody>
          <a:bodyPr/>
          <a:lstStyle/>
          <a:p>
            <a:r>
              <a:rPr lang="en-US" altLang="en-US" dirty="0"/>
              <a:t>Copying Equipment</a:t>
            </a:r>
          </a:p>
        </p:txBody>
      </p:sp>
      <p:sp>
        <p:nvSpPr>
          <p:cNvPr id="2" name="Content Placeholder 1"/>
          <p:cNvSpPr>
            <a:spLocks noGrp="1"/>
          </p:cNvSpPr>
          <p:nvPr>
            <p:ph idx="1"/>
          </p:nvPr>
        </p:nvSpPr>
        <p:spPr/>
        <p:txBody>
          <a:bodyPr>
            <a:normAutofit/>
          </a:bodyPr>
          <a:lstStyle/>
          <a:p>
            <a:pPr marL="0" indent="0">
              <a:buSzPct val="100000"/>
              <a:buFont typeface="Wingdings" pitchFamily="2" charset="2"/>
              <a:buNone/>
              <a:defRPr/>
            </a:pPr>
            <a:r>
              <a:rPr lang="en-US" dirty="0"/>
              <a:t>Placing a notice regarding copyright on duplication equipment, including printers, photocopiers, scanners, and media duplication equipment can help release your institution from liability.</a:t>
            </a:r>
          </a:p>
          <a:p>
            <a:pPr>
              <a:defRPr/>
            </a:pPr>
            <a:endParaRPr lang="en-US" sz="1900" dirty="0"/>
          </a:p>
        </p:txBody>
      </p:sp>
    </p:spTree>
    <p:extLst>
      <p:ext uri="{BB962C8B-B14F-4D97-AF65-F5344CB8AC3E}">
        <p14:creationId xmlns:p14="http://schemas.microsoft.com/office/powerpoint/2010/main" val="255653464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5105400"/>
            <a:ext cx="4343400" cy="1325563"/>
          </a:xfrm>
        </p:spPr>
        <p:txBody>
          <a:bodyPr>
            <a:normAutofit fontScale="90000"/>
          </a:bodyPr>
          <a:lstStyle/>
          <a:p>
            <a:pPr>
              <a:defRPr/>
            </a:pPr>
            <a:r>
              <a:rPr lang="en-US" sz="4000" dirty="0"/>
              <a:t>17 U.S.C. § 109</a:t>
            </a:r>
            <a:br>
              <a:rPr lang="en-US" sz="4000" dirty="0"/>
            </a:br>
            <a:r>
              <a:rPr lang="en-US" sz="4000" dirty="0"/>
              <a:t>First Sale Doctrine</a:t>
            </a:r>
          </a:p>
        </p:txBody>
      </p:sp>
    </p:spTree>
    <p:extLst>
      <p:ext uri="{BB962C8B-B14F-4D97-AF65-F5344CB8AC3E}">
        <p14:creationId xmlns:p14="http://schemas.microsoft.com/office/powerpoint/2010/main" val="18320847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Sale Doctrine</a:t>
            </a:r>
          </a:p>
        </p:txBody>
      </p:sp>
      <p:sp>
        <p:nvSpPr>
          <p:cNvPr id="3" name="Content Placeholder 2"/>
          <p:cNvSpPr>
            <a:spLocks noGrp="1"/>
          </p:cNvSpPr>
          <p:nvPr>
            <p:ph idx="1"/>
          </p:nvPr>
        </p:nvSpPr>
        <p:spPr/>
        <p:txBody>
          <a:bodyPr/>
          <a:lstStyle/>
          <a:p>
            <a:pPr marL="0" indent="0">
              <a:buNone/>
            </a:pPr>
            <a:r>
              <a:rPr lang="en-US" dirty="0"/>
              <a:t>Notwithstanding the provisions of section 106 (3), the owner of a particular copy or phonorecord lawfully made under this title, or any person authorized by such owner, is entitled, without the authority of the copyright owner, to sell or otherwise dispose of the possession of that copy or phonorecord.</a:t>
            </a:r>
          </a:p>
        </p:txBody>
      </p:sp>
    </p:spTree>
    <p:extLst>
      <p:ext uri="{BB962C8B-B14F-4D97-AF65-F5344CB8AC3E}">
        <p14:creationId xmlns:p14="http://schemas.microsoft.com/office/powerpoint/2010/main" val="12391405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Essentially</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When you own a copyrighted work that is “lawfully made under this title” you can lend, sell, or dispose of it without having to obtain permission from (or pay a fee to) the rightsholder.</a:t>
            </a:r>
          </a:p>
          <a:p>
            <a:pPr marL="0" indent="0">
              <a:buNone/>
            </a:pPr>
            <a:endParaRPr lang="en-US" dirty="0"/>
          </a:p>
          <a:p>
            <a:pPr marL="0" indent="0">
              <a:buNone/>
            </a:pPr>
            <a:r>
              <a:rPr lang="en-US" dirty="0"/>
              <a:t>This provision allows….</a:t>
            </a:r>
          </a:p>
          <a:p>
            <a:pPr marL="287338" indent="-287338"/>
            <a:r>
              <a:rPr lang="en-US" dirty="0"/>
              <a:t>Libraries to lend items</a:t>
            </a:r>
          </a:p>
          <a:p>
            <a:pPr marL="287338" indent="-287338"/>
            <a:r>
              <a:rPr lang="en-US" dirty="0"/>
              <a:t>Folks to sell copyrighted item at garage sales, on eBay</a:t>
            </a:r>
          </a:p>
          <a:p>
            <a:pPr marL="287338" indent="-287338"/>
            <a:r>
              <a:rPr lang="en-US" dirty="0"/>
              <a:t>You to donate copyrighted items</a:t>
            </a:r>
          </a:p>
          <a:p>
            <a:pPr marL="287338" indent="-287338"/>
            <a:r>
              <a:rPr lang="en-US" dirty="0"/>
              <a:t>Remember that owning a copy of a work is not the same as owning the copyright in it!</a:t>
            </a:r>
          </a:p>
          <a:p>
            <a:pPr marL="287338" indent="-287338"/>
            <a:r>
              <a:rPr lang="en-US" dirty="0"/>
              <a:t>You can sign-away this right via a license</a:t>
            </a:r>
          </a:p>
        </p:txBody>
      </p:sp>
    </p:spTree>
    <p:extLst>
      <p:ext uri="{BB962C8B-B14F-4D97-AF65-F5344CB8AC3E}">
        <p14:creationId xmlns:p14="http://schemas.microsoft.com/office/powerpoint/2010/main" val="31146305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0"/>
            <a:ext cx="4495800" cy="1325563"/>
          </a:xfrm>
        </p:spPr>
        <p:txBody>
          <a:bodyPr>
            <a:normAutofit fontScale="90000"/>
          </a:bodyPr>
          <a:lstStyle/>
          <a:p>
            <a:pPr>
              <a:defRPr/>
            </a:pPr>
            <a:r>
              <a:rPr lang="en-US" altLang="en-US" dirty="0"/>
              <a:t>17 U.S.C. § 110(1)</a:t>
            </a:r>
            <a:br>
              <a:rPr lang="en-US" altLang="en-US" dirty="0"/>
            </a:br>
            <a:r>
              <a:rPr lang="en-US" dirty="0"/>
              <a:t>Face-to-Face Instruction</a:t>
            </a:r>
          </a:p>
        </p:txBody>
      </p:sp>
    </p:spTree>
    <p:extLst>
      <p:ext uri="{BB962C8B-B14F-4D97-AF65-F5344CB8AC3E}">
        <p14:creationId xmlns:p14="http://schemas.microsoft.com/office/powerpoint/2010/main" val="29460559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altLang="en-US" dirty="0"/>
              <a:t>Face-to-Face Teaching</a:t>
            </a:r>
          </a:p>
        </p:txBody>
      </p:sp>
      <p:sp>
        <p:nvSpPr>
          <p:cNvPr id="3" name="Content Placeholder 2"/>
          <p:cNvSpPr>
            <a:spLocks noGrp="1"/>
          </p:cNvSpPr>
          <p:nvPr>
            <p:ph idx="1"/>
          </p:nvPr>
        </p:nvSpPr>
        <p:spPr>
          <a:xfrm>
            <a:off x="685800" y="1295400"/>
            <a:ext cx="8001000" cy="4830763"/>
          </a:xfrm>
        </p:spPr>
        <p:txBody>
          <a:bodyPr>
            <a:normAutofit fontScale="85000" lnSpcReduction="10000"/>
          </a:bodyPr>
          <a:lstStyle/>
          <a:p>
            <a:pPr marL="0" indent="0">
              <a:buFont typeface="Wingdings" pitchFamily="2" charset="2"/>
              <a:buNone/>
              <a:defRPr/>
            </a:pPr>
            <a:r>
              <a:rPr lang="en-US" dirty="0"/>
              <a:t>Notwithstanding the provisions of § 106 the following are not infringements of copyright: performance or display of a work by instructors or pupils in the course of face-to-face teaching activities of a nonprofit educational institution, in a classroom or similar place devoted to instruction, unless, in the case of a motion picture or other audiovisual work, the performance, or the display of individual images, is given by means of a copy that was not lawfully made under this title, and that the person responsible for the performance knew or had reason to believe was not lawfully made.</a:t>
            </a:r>
          </a:p>
          <a:p>
            <a:pPr marL="0" indent="0" algn="r">
              <a:buFont typeface="Wingdings" pitchFamily="2" charset="2"/>
              <a:buNone/>
              <a:defRPr/>
            </a:pPr>
            <a:endParaRPr lang="en-US" sz="2100" dirty="0"/>
          </a:p>
        </p:txBody>
      </p:sp>
    </p:spTree>
    <p:extLst>
      <p:ext uri="{BB962C8B-B14F-4D97-AF65-F5344CB8AC3E}">
        <p14:creationId xmlns:p14="http://schemas.microsoft.com/office/powerpoint/2010/main" val="6528150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p:txBody>
          <a:bodyPr/>
          <a:lstStyle/>
          <a:p>
            <a:pPr>
              <a:defRPr/>
            </a:pPr>
            <a:r>
              <a:rPr lang="en-US" dirty="0"/>
              <a:t>The performance or display of a work</a:t>
            </a:r>
          </a:p>
          <a:p>
            <a:pPr>
              <a:defRPr/>
            </a:pPr>
            <a:r>
              <a:rPr lang="en-US" dirty="0"/>
              <a:t>By instructors or pupils</a:t>
            </a:r>
          </a:p>
          <a:p>
            <a:pPr>
              <a:defRPr/>
            </a:pPr>
            <a:r>
              <a:rPr lang="en-US" dirty="0"/>
              <a:t>In the course of face-to-face teaching activities</a:t>
            </a:r>
          </a:p>
          <a:p>
            <a:pPr>
              <a:defRPr/>
            </a:pPr>
            <a:r>
              <a:rPr lang="en-US" dirty="0"/>
              <a:t>Of a nonprofit educational institution</a:t>
            </a:r>
          </a:p>
          <a:p>
            <a:pPr>
              <a:defRPr/>
            </a:pPr>
            <a:r>
              <a:rPr lang="en-US" dirty="0"/>
              <a:t>In a classroom or similar place devoted to instruction</a:t>
            </a:r>
          </a:p>
          <a:p>
            <a:pPr>
              <a:defRPr/>
            </a:pPr>
            <a:r>
              <a:rPr lang="en-US" dirty="0"/>
              <a:t>Are not infringements of copyright</a:t>
            </a:r>
          </a:p>
          <a:p>
            <a:pPr>
              <a:defRPr/>
            </a:pPr>
            <a:endParaRPr lang="en-US" dirty="0"/>
          </a:p>
          <a:p>
            <a:pPr>
              <a:defRPr/>
            </a:pPr>
            <a:endParaRPr lang="en-US" dirty="0"/>
          </a:p>
        </p:txBody>
      </p:sp>
    </p:spTree>
    <p:extLst>
      <p:ext uri="{BB962C8B-B14F-4D97-AF65-F5344CB8AC3E}">
        <p14:creationId xmlns:p14="http://schemas.microsoft.com/office/powerpoint/2010/main" val="346805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l"/>
            <a:r>
              <a:rPr lang="en-US" altLang="en-US" sz="4200" dirty="0"/>
              <a:t>Securing Copyright</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500" dirty="0"/>
              <a:t>Copyright protection subsists in </a:t>
            </a:r>
            <a:r>
              <a:rPr lang="en-US" sz="3500" dirty="0">
                <a:solidFill>
                  <a:srgbClr val="996600"/>
                </a:solidFill>
              </a:rPr>
              <a:t>“in original works of authorship” </a:t>
            </a:r>
            <a:r>
              <a:rPr lang="en-US" sz="3500" dirty="0"/>
              <a:t>(not copied) which are </a:t>
            </a:r>
            <a:r>
              <a:rPr lang="en-US" sz="3500" dirty="0">
                <a:solidFill>
                  <a:srgbClr val="996600"/>
                </a:solidFill>
              </a:rPr>
              <a:t>“fixed in any tangible medium of expression.” </a:t>
            </a:r>
            <a:endParaRPr lang="en-US" sz="3500" dirty="0"/>
          </a:p>
          <a:p>
            <a:pPr marL="0" indent="0">
              <a:buFont typeface="Wingdings" pitchFamily="2" charset="2"/>
              <a:buNone/>
              <a:defRPr/>
            </a:pPr>
            <a:endParaRPr lang="en-US" sz="2800" dirty="0"/>
          </a:p>
          <a:p>
            <a:pPr marL="0" indent="0" algn="r">
              <a:buFont typeface="Wingdings" pitchFamily="2" charset="2"/>
              <a:buNone/>
              <a:defRPr/>
            </a:pPr>
            <a:r>
              <a:rPr lang="en-US" sz="2800" dirty="0"/>
              <a:t>17 U.S.C. § 102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CD0096D-9591-455F-9F4E-E16E3C80FDA9}" type="slidenum">
              <a:rPr lang="en-US" altLang="en-US">
                <a:solidFill>
                  <a:srgbClr val="898989"/>
                </a:solidFill>
              </a:rPr>
              <a:pPr eaLnBrk="1" hangingPunct="1"/>
              <a:t>8</a:t>
            </a:fld>
            <a:endParaRPr lang="en-US" altLang="en-US" dirty="0">
              <a:solidFill>
                <a:srgbClr val="898989"/>
              </a:solidFill>
            </a:endParaRPr>
          </a:p>
        </p:txBody>
      </p:sp>
    </p:spTree>
    <p:extLst>
      <p:ext uri="{BB962C8B-B14F-4D97-AF65-F5344CB8AC3E}">
        <p14:creationId xmlns:p14="http://schemas.microsoft.com/office/powerpoint/2010/main" val="123451374"/>
      </p:ext>
    </p:extLst>
  </p:cSld>
  <p:clrMapOvr>
    <a:masterClrMapping/>
  </p:clrMapOvr>
  <p:transition advTm="11997"/>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dirty="0"/>
              <a:t>Breaking it Down</a:t>
            </a:r>
          </a:p>
        </p:txBody>
      </p:sp>
      <p:sp>
        <p:nvSpPr>
          <p:cNvPr id="3" name="Content Placeholder 2"/>
          <p:cNvSpPr>
            <a:spLocks noGrp="1"/>
          </p:cNvSpPr>
          <p:nvPr>
            <p:ph idx="1"/>
          </p:nvPr>
        </p:nvSpPr>
        <p:spPr>
          <a:xfrm>
            <a:off x="838200" y="1295400"/>
            <a:ext cx="8077200" cy="4830763"/>
          </a:xfrm>
        </p:spPr>
        <p:txBody>
          <a:bodyPr>
            <a:normAutofit fontScale="85000" lnSpcReduction="10000"/>
          </a:bodyPr>
          <a:lstStyle/>
          <a:p>
            <a:pPr>
              <a:defRPr/>
            </a:pPr>
            <a:r>
              <a:rPr lang="en-US" b="1" u="sng" dirty="0"/>
              <a:t>Unless!</a:t>
            </a:r>
          </a:p>
          <a:p>
            <a:pPr>
              <a:defRPr/>
            </a:pPr>
            <a:r>
              <a:rPr lang="en-US" dirty="0"/>
              <a:t>In the case of a </a:t>
            </a:r>
            <a:r>
              <a:rPr lang="en-US" u="sng" dirty="0"/>
              <a:t>motion picture </a:t>
            </a:r>
            <a:r>
              <a:rPr lang="en-US" dirty="0"/>
              <a:t>or other </a:t>
            </a:r>
            <a:r>
              <a:rPr lang="en-US" u="sng" dirty="0"/>
              <a:t>audiovisual work</a:t>
            </a:r>
          </a:p>
          <a:p>
            <a:pPr>
              <a:defRPr/>
            </a:pPr>
            <a:r>
              <a:rPr lang="en-US" dirty="0"/>
              <a:t>The performance of the work, (e.g. “playing it”)</a:t>
            </a:r>
          </a:p>
          <a:p>
            <a:pPr>
              <a:defRPr/>
            </a:pPr>
            <a:r>
              <a:rPr lang="en-US" dirty="0"/>
              <a:t>Or the display of individual images </a:t>
            </a:r>
          </a:p>
          <a:p>
            <a:pPr>
              <a:defRPr/>
            </a:pPr>
            <a:r>
              <a:rPr lang="en-US" dirty="0"/>
              <a:t>Is given by means of a copy that was not lawfully made under this title (U.S. Copyright Law, Title 17 United States Code) and that the person responsible for the performance knew or had reason to believe was not lawfully made.</a:t>
            </a:r>
          </a:p>
          <a:p>
            <a:pPr>
              <a:defRPr/>
            </a:pPr>
            <a:endParaRPr lang="en-US" dirty="0"/>
          </a:p>
        </p:txBody>
      </p:sp>
    </p:spTree>
    <p:extLst>
      <p:ext uri="{BB962C8B-B14F-4D97-AF65-F5344CB8AC3E}">
        <p14:creationId xmlns:p14="http://schemas.microsoft.com/office/powerpoint/2010/main" val="314838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altLang="en-US" sz="3400" dirty="0"/>
              <a:t>What Does ‘Lawfully Acquired’ Mean Here?</a:t>
            </a:r>
          </a:p>
        </p:txBody>
      </p:sp>
      <p:sp>
        <p:nvSpPr>
          <p:cNvPr id="3" name="Content Placeholder 2"/>
          <p:cNvSpPr>
            <a:spLocks noGrp="1"/>
          </p:cNvSpPr>
          <p:nvPr>
            <p:ph idx="1"/>
          </p:nvPr>
        </p:nvSpPr>
        <p:spPr/>
        <p:txBody>
          <a:bodyPr/>
          <a:lstStyle/>
          <a:p>
            <a:pPr>
              <a:defRPr/>
            </a:pPr>
            <a:r>
              <a:rPr lang="en-US" sz="2800" dirty="0"/>
              <a:t>A copy you have purchased</a:t>
            </a:r>
          </a:p>
          <a:p>
            <a:pPr>
              <a:defRPr/>
            </a:pPr>
            <a:r>
              <a:rPr lang="en-US" sz="2800" dirty="0"/>
              <a:t>A copy owned by the library or borrowed through a legitimate library lending service such as another Prospector or Interlibrary Loan</a:t>
            </a:r>
          </a:p>
          <a:p>
            <a:pPr>
              <a:defRPr/>
            </a:pPr>
            <a:r>
              <a:rPr lang="en-US" sz="2800" dirty="0"/>
              <a:t>A copy the you have borrowed from a colleague</a:t>
            </a:r>
          </a:p>
          <a:p>
            <a:pPr>
              <a:defRPr/>
            </a:pPr>
            <a:r>
              <a:rPr lang="en-US" sz="2800" dirty="0"/>
              <a:t> A copy you have acquired lawfully for your own personal research (conference materials, etc.)</a:t>
            </a:r>
          </a:p>
          <a:p>
            <a:pPr>
              <a:defRPr/>
            </a:pPr>
            <a:endParaRPr lang="en-US" dirty="0"/>
          </a:p>
        </p:txBody>
      </p:sp>
    </p:spTree>
    <p:extLst>
      <p:ext uri="{BB962C8B-B14F-4D97-AF65-F5344CB8AC3E}">
        <p14:creationId xmlns:p14="http://schemas.microsoft.com/office/powerpoint/2010/main" val="8344336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p:txBody>
          <a:bodyPr/>
          <a:lstStyle/>
          <a:p>
            <a:pPr>
              <a:defRPr/>
            </a:pPr>
            <a:r>
              <a:rPr lang="en-US" dirty="0"/>
              <a:t>Work with faculty to acquire items for the library’s collection </a:t>
            </a:r>
          </a:p>
          <a:p>
            <a:pPr>
              <a:defRPr/>
            </a:pPr>
            <a:r>
              <a:rPr lang="en-US" dirty="0"/>
              <a:t>Help them understand options for requesting works through consortia/ILL</a:t>
            </a:r>
          </a:p>
        </p:txBody>
      </p:sp>
    </p:spTree>
    <p:extLst>
      <p:ext uri="{BB962C8B-B14F-4D97-AF65-F5344CB8AC3E}">
        <p14:creationId xmlns:p14="http://schemas.microsoft.com/office/powerpoint/2010/main" val="8497815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495800"/>
            <a:ext cx="4495800" cy="1325563"/>
          </a:xfrm>
        </p:spPr>
        <p:txBody>
          <a:bodyPr>
            <a:normAutofit fontScale="90000"/>
          </a:bodyPr>
          <a:lstStyle/>
          <a:p>
            <a:br>
              <a:rPr lang="en-US" dirty="0"/>
            </a:br>
            <a:r>
              <a:rPr lang="en-US" altLang="en-US" dirty="0"/>
              <a:t>17 U.S.C. § 110(2)</a:t>
            </a:r>
            <a:br>
              <a:rPr lang="en-US" altLang="en-US" dirty="0"/>
            </a:br>
            <a:r>
              <a:rPr lang="en-US" dirty="0"/>
              <a:t>Online Instruction</a:t>
            </a:r>
          </a:p>
        </p:txBody>
      </p:sp>
    </p:spTree>
    <p:extLst>
      <p:ext uri="{BB962C8B-B14F-4D97-AF65-F5344CB8AC3E}">
        <p14:creationId xmlns:p14="http://schemas.microsoft.com/office/powerpoint/2010/main" val="227315018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normAutofit/>
          </a:bodyPr>
          <a:lstStyle/>
          <a:p>
            <a:r>
              <a:rPr lang="en-US" altLang="en-US" dirty="0"/>
              <a:t>The TEACH Act</a:t>
            </a:r>
          </a:p>
        </p:txBody>
      </p:sp>
      <p:sp>
        <p:nvSpPr>
          <p:cNvPr id="3" name="Content Placeholder 2"/>
          <p:cNvSpPr>
            <a:spLocks noGrp="1"/>
          </p:cNvSpPr>
          <p:nvPr>
            <p:ph idx="1"/>
          </p:nvPr>
        </p:nvSpPr>
        <p:spPr/>
        <p:txBody>
          <a:bodyPr/>
          <a:lstStyle/>
          <a:p>
            <a:pPr marL="341313" indent="-341313">
              <a:defRPr/>
            </a:pPr>
            <a:r>
              <a:rPr lang="en-US" dirty="0"/>
              <a:t>The Technology, Education and Copyright Harmonization Act, or TEACH Act was passed by Congress in 2002 to address copyright issues in distance education</a:t>
            </a:r>
          </a:p>
          <a:p>
            <a:pPr>
              <a:defRPr/>
            </a:pPr>
            <a:endParaRPr lang="en-US" dirty="0"/>
          </a:p>
        </p:txBody>
      </p:sp>
    </p:spTree>
    <p:extLst>
      <p:ext uri="{BB962C8B-B14F-4D97-AF65-F5344CB8AC3E}">
        <p14:creationId xmlns:p14="http://schemas.microsoft.com/office/powerpoint/2010/main" val="5349043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altLang="en-US" dirty="0"/>
              <a:t>What the TEACH Act Allows</a:t>
            </a:r>
          </a:p>
        </p:txBody>
      </p:sp>
      <p:sp>
        <p:nvSpPr>
          <p:cNvPr id="3" name="Content Placeholder 2"/>
          <p:cNvSpPr>
            <a:spLocks noGrp="1"/>
          </p:cNvSpPr>
          <p:nvPr>
            <p:ph idx="1"/>
          </p:nvPr>
        </p:nvSpPr>
        <p:spPr/>
        <p:txBody>
          <a:bodyPr>
            <a:normAutofit lnSpcReduction="10000"/>
          </a:bodyPr>
          <a:lstStyle/>
          <a:p>
            <a:pPr>
              <a:defRPr/>
            </a:pPr>
            <a:r>
              <a:rPr lang="en-US" sz="2800" dirty="0"/>
              <a:t>Full performance of any nondramatic music or literary work, e.g. reading of stories, poetry, or text. Performance of musical works</a:t>
            </a:r>
          </a:p>
          <a:p>
            <a:pPr>
              <a:defRPr/>
            </a:pPr>
            <a:r>
              <a:rPr lang="en-US" sz="2800" dirty="0"/>
              <a:t>Reasonable and limited portions* of all other works, including audiovisual works (e.g. films, television shows, videogames).</a:t>
            </a:r>
          </a:p>
          <a:p>
            <a:pPr>
              <a:defRPr/>
            </a:pPr>
            <a:r>
              <a:rPr lang="en-US" sz="2800" dirty="0"/>
              <a:t>Displays of works in any amount comparable to that which is displayed in the course of a live classroom session”</a:t>
            </a:r>
          </a:p>
          <a:p>
            <a:pPr>
              <a:defRPr/>
            </a:pPr>
            <a:endParaRPr lang="en-US" dirty="0"/>
          </a:p>
          <a:p>
            <a:pPr algn="r">
              <a:buFont typeface="Wingdings" pitchFamily="2" charset="2"/>
              <a:buNone/>
              <a:defRPr/>
            </a:pPr>
            <a:r>
              <a:rPr lang="en-US" dirty="0"/>
              <a:t> </a:t>
            </a:r>
          </a:p>
          <a:p>
            <a:pPr>
              <a:defRPr/>
            </a:pPr>
            <a:endParaRPr lang="en-US" dirty="0"/>
          </a:p>
        </p:txBody>
      </p:sp>
    </p:spTree>
    <p:extLst>
      <p:ext uri="{BB962C8B-B14F-4D97-AF65-F5344CB8AC3E}">
        <p14:creationId xmlns:p14="http://schemas.microsoft.com/office/powerpoint/2010/main" val="161577634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normAutofit fontScale="90000"/>
          </a:bodyPr>
          <a:lstStyle/>
          <a:p>
            <a:r>
              <a:rPr lang="en-US" altLang="en-US" dirty="0"/>
              <a:t>What the TEACH Act Does Not Allow</a:t>
            </a:r>
          </a:p>
        </p:txBody>
      </p:sp>
      <p:sp>
        <p:nvSpPr>
          <p:cNvPr id="3" name="Content Placeholder 2"/>
          <p:cNvSpPr>
            <a:spLocks noGrp="1"/>
          </p:cNvSpPr>
          <p:nvPr>
            <p:ph idx="1"/>
          </p:nvPr>
        </p:nvSpPr>
        <p:spPr>
          <a:xfrm>
            <a:off x="457200" y="1828800"/>
            <a:ext cx="8229600" cy="4419600"/>
          </a:xfrm>
        </p:spPr>
        <p:txBody>
          <a:bodyPr>
            <a:normAutofit/>
          </a:bodyPr>
          <a:lstStyle/>
          <a:p>
            <a:pPr>
              <a:defRPr/>
            </a:pPr>
            <a:r>
              <a:rPr lang="en-US" dirty="0"/>
              <a:t>Digitization of works produced or marketed primarily for online education</a:t>
            </a:r>
          </a:p>
          <a:p>
            <a:pPr>
              <a:defRPr/>
            </a:pPr>
            <a:r>
              <a:rPr lang="en-US" dirty="0"/>
              <a:t>Works that are made from a copy that was not lawfully acquired –OR—that the transmitter knew or had reason to believe was not lawfully made and acquired</a:t>
            </a:r>
          </a:p>
        </p:txBody>
      </p:sp>
    </p:spTree>
    <p:extLst>
      <p:ext uri="{BB962C8B-B14F-4D97-AF65-F5344CB8AC3E}">
        <p14:creationId xmlns:p14="http://schemas.microsoft.com/office/powerpoint/2010/main" val="10197567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altLang="en-US" dirty="0"/>
              <a:t>TEACH Act Compliance</a:t>
            </a:r>
          </a:p>
        </p:txBody>
      </p:sp>
      <p:sp>
        <p:nvSpPr>
          <p:cNvPr id="112643" name="Content Placeholder 2"/>
          <p:cNvSpPr>
            <a:spLocks noGrp="1"/>
          </p:cNvSpPr>
          <p:nvPr>
            <p:ph idx="1"/>
          </p:nvPr>
        </p:nvSpPr>
        <p:spPr/>
        <p:txBody>
          <a:bodyPr/>
          <a:lstStyle/>
          <a:p>
            <a:pPr>
              <a:buClr>
                <a:schemeClr val="tx1"/>
              </a:buClr>
              <a:buFont typeface="Wingdings" pitchFamily="2" charset="2"/>
              <a:buChar char="ü"/>
            </a:pPr>
            <a:r>
              <a:rPr lang="en-US" altLang="en-US" sz="2500" dirty="0"/>
              <a:t>Nonprofit educational institution</a:t>
            </a:r>
          </a:p>
          <a:p>
            <a:pPr>
              <a:buClr>
                <a:schemeClr val="tx1"/>
              </a:buClr>
              <a:buFont typeface="Wingdings" pitchFamily="2" charset="2"/>
              <a:buChar char="ü"/>
            </a:pPr>
            <a:r>
              <a:rPr lang="en-US" altLang="en-US" sz="2500" dirty="0"/>
              <a:t>At an institutional level, copyright policies, notifications, and educational programming must be in place to help establish the appropriate use of protected works in an educational setting</a:t>
            </a:r>
          </a:p>
          <a:p>
            <a:pPr>
              <a:buClr>
                <a:schemeClr val="tx1"/>
              </a:buClr>
              <a:buFont typeface="Wingdings" pitchFamily="2" charset="2"/>
              <a:buChar char="ü"/>
            </a:pPr>
            <a:r>
              <a:rPr lang="en-US" altLang="en-US" sz="2500" dirty="0"/>
              <a:t>Technological measures must be put into place by system administrators to limit access to only those students enrolled in a course (CMS)</a:t>
            </a:r>
          </a:p>
          <a:p>
            <a:pPr>
              <a:buClr>
                <a:schemeClr val="tx1"/>
              </a:buClr>
              <a:buFont typeface="Wingdings" pitchFamily="2" charset="2"/>
              <a:buChar char="ü"/>
            </a:pPr>
            <a:r>
              <a:rPr lang="en-US" altLang="en-US" sz="2500" dirty="0"/>
              <a:t>Must find ways to prevent students from retaining works “for longer than the class session” and to limit the “unauthorized further dissemination” of copyright works outside the class learning environment</a:t>
            </a:r>
          </a:p>
        </p:txBody>
      </p:sp>
    </p:spTree>
    <p:extLst>
      <p:ext uri="{BB962C8B-B14F-4D97-AF65-F5344CB8AC3E}">
        <p14:creationId xmlns:p14="http://schemas.microsoft.com/office/powerpoint/2010/main" val="172950262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dirty="0"/>
              <a:t>Recommendations</a:t>
            </a:r>
          </a:p>
        </p:txBody>
      </p:sp>
      <p:sp>
        <p:nvSpPr>
          <p:cNvPr id="3" name="Content Placeholder 2"/>
          <p:cNvSpPr>
            <a:spLocks noGrp="1"/>
          </p:cNvSpPr>
          <p:nvPr>
            <p:ph idx="1"/>
          </p:nvPr>
        </p:nvSpPr>
        <p:spPr>
          <a:xfrm>
            <a:off x="685800" y="1295400"/>
            <a:ext cx="8001000" cy="4830763"/>
          </a:xfrm>
        </p:spPr>
        <p:txBody>
          <a:bodyPr>
            <a:normAutofit/>
          </a:bodyPr>
          <a:lstStyle/>
          <a:p>
            <a:pPr>
              <a:defRPr/>
            </a:pPr>
            <a:r>
              <a:rPr lang="en-US" dirty="0"/>
              <a:t>Only digitize as much as needed to teach a work (clips), though full work may be justifiable! </a:t>
            </a:r>
          </a:p>
          <a:p>
            <a:pPr>
              <a:defRPr/>
            </a:pPr>
            <a:r>
              <a:rPr lang="en-US" dirty="0"/>
              <a:t>Stream all audio and media files</a:t>
            </a:r>
          </a:p>
          <a:p>
            <a:pPr>
              <a:defRPr/>
            </a:pPr>
            <a:r>
              <a:rPr lang="en-US" dirty="0"/>
              <a:t>Use CMS to limit access</a:t>
            </a:r>
          </a:p>
          <a:p>
            <a:pPr>
              <a:defRPr/>
            </a:pPr>
            <a:r>
              <a:rPr lang="en-US" dirty="0"/>
              <a:t>Work with school administrators to provide some type of copyright education</a:t>
            </a:r>
          </a:p>
        </p:txBody>
      </p:sp>
    </p:spTree>
    <p:extLst>
      <p:ext uri="{BB962C8B-B14F-4D97-AF65-F5344CB8AC3E}">
        <p14:creationId xmlns:p14="http://schemas.microsoft.com/office/powerpoint/2010/main" val="390617697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4876800"/>
            <a:ext cx="4343400" cy="1325563"/>
          </a:xfrm>
        </p:spPr>
        <p:txBody>
          <a:bodyPr>
            <a:noAutofit/>
          </a:bodyPr>
          <a:lstStyle/>
          <a:p>
            <a:pPr>
              <a:defRPr/>
            </a:pPr>
            <a:r>
              <a:rPr lang="en-US" sz="3200" dirty="0"/>
              <a:t>17 U.S.C. § 121</a:t>
            </a:r>
            <a:br>
              <a:rPr lang="en-US" sz="3200" dirty="0"/>
            </a:br>
            <a:r>
              <a:rPr lang="en-US" sz="3200" dirty="0"/>
              <a:t>Special Formats for Those with Disabilities</a:t>
            </a:r>
          </a:p>
        </p:txBody>
      </p:sp>
    </p:spTree>
    <p:extLst>
      <p:ext uri="{BB962C8B-B14F-4D97-AF65-F5344CB8AC3E}">
        <p14:creationId xmlns:p14="http://schemas.microsoft.com/office/powerpoint/2010/main" val="3231002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BDF31-6477-474E-B270-5259A5D92427}"/>
              </a:ext>
            </a:extLst>
          </p:cNvPr>
          <p:cNvSpPr>
            <a:spLocks noGrp="1"/>
          </p:cNvSpPr>
          <p:nvPr>
            <p:ph type="title"/>
          </p:nvPr>
        </p:nvSpPr>
        <p:spPr/>
        <p:txBody>
          <a:bodyPr/>
          <a:lstStyle/>
          <a:p>
            <a:r>
              <a:rPr lang="en-US" dirty="0"/>
              <a:t>Originality</a:t>
            </a:r>
          </a:p>
        </p:txBody>
      </p:sp>
      <p:sp>
        <p:nvSpPr>
          <p:cNvPr id="3" name="Content Placeholder 2">
            <a:extLst>
              <a:ext uri="{FF2B5EF4-FFF2-40B4-BE49-F238E27FC236}">
                <a16:creationId xmlns:a16="http://schemas.microsoft.com/office/drawing/2014/main" id="{4675FC55-1DA7-48B6-A362-293F9E333ED3}"/>
              </a:ext>
            </a:extLst>
          </p:cNvPr>
          <p:cNvSpPr>
            <a:spLocks noGrp="1"/>
          </p:cNvSpPr>
          <p:nvPr>
            <p:ph idx="1"/>
          </p:nvPr>
        </p:nvSpPr>
        <p:spPr/>
        <p:txBody>
          <a:bodyPr/>
          <a:lstStyle/>
          <a:p>
            <a:pPr marL="0" indent="0">
              <a:buNone/>
            </a:pPr>
            <a:r>
              <a:rPr lang="en-US" dirty="0"/>
              <a:t>“Original, as the term is used in copyright, means only that the work was independently created by the author (as opposed to copied from other works), and that it possesses at least some minimal degree of creativity.”</a:t>
            </a:r>
          </a:p>
          <a:p>
            <a:pPr marL="0" indent="0" algn="r">
              <a:buNone/>
            </a:pPr>
            <a:r>
              <a:rPr lang="en-US" dirty="0"/>
              <a:t>-Justice O’Connor, Fiest v. Rural</a:t>
            </a:r>
          </a:p>
          <a:p>
            <a:pPr marL="0" indent="0" algn="r">
              <a:buNone/>
            </a:pPr>
            <a:endParaRPr lang="en-US" dirty="0"/>
          </a:p>
          <a:p>
            <a:pPr marL="0" indent="0" algn="ctr">
              <a:buNone/>
            </a:pPr>
            <a:r>
              <a:rPr lang="en-US" sz="2800" dirty="0">
                <a:hlinkClick r:id="rId2"/>
              </a:rPr>
              <a:t>https://www.youtube.com/watch?v=oOlDewpCfZQ</a:t>
            </a:r>
            <a:r>
              <a:rPr lang="en-US" sz="2800" dirty="0"/>
              <a:t> </a:t>
            </a:r>
          </a:p>
        </p:txBody>
      </p:sp>
    </p:spTree>
    <p:extLst>
      <p:ext uri="{BB962C8B-B14F-4D97-AF65-F5344CB8AC3E}">
        <p14:creationId xmlns:p14="http://schemas.microsoft.com/office/powerpoint/2010/main" val="39023294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2"/>
          <p:cNvSpPr>
            <a:spLocks noGrp="1"/>
          </p:cNvSpPr>
          <p:nvPr>
            <p:ph type="title"/>
          </p:nvPr>
        </p:nvSpPr>
        <p:spPr/>
        <p:txBody>
          <a:bodyPr/>
          <a:lstStyle/>
          <a:p>
            <a:r>
              <a:rPr lang="en-US" altLang="en-US" dirty="0"/>
              <a:t>For Patrons With Disabilities</a:t>
            </a:r>
          </a:p>
        </p:txBody>
      </p:sp>
      <p:sp>
        <p:nvSpPr>
          <p:cNvPr id="2" name="Content Placeholder 1"/>
          <p:cNvSpPr>
            <a:spLocks noGrp="1"/>
          </p:cNvSpPr>
          <p:nvPr>
            <p:ph idx="1"/>
          </p:nvPr>
        </p:nvSpPr>
        <p:spPr/>
        <p:txBody>
          <a:bodyPr>
            <a:normAutofit fontScale="85000" lnSpcReduction="10000"/>
          </a:bodyPr>
          <a:lstStyle/>
          <a:p>
            <a:pPr marL="0" indent="0">
              <a:buFont typeface="Wingdings" pitchFamily="2" charset="2"/>
              <a:buNone/>
              <a:defRPr/>
            </a:pPr>
            <a:r>
              <a:rPr lang="en-US" dirty="0"/>
              <a:t>Allows libraries to make copies of previously published, nondramatic literary works in specialized formats (e.g. Braille copy for the blind, an audio recording for the hearing impaired, or digital text for those with visual impairment) for use by those with other disabilities. </a:t>
            </a:r>
          </a:p>
          <a:p>
            <a:pPr marL="0" indent="0" algn="ctr">
              <a:buFont typeface="Wingdings" pitchFamily="2" charset="2"/>
              <a:buNone/>
              <a:defRPr/>
            </a:pPr>
            <a:r>
              <a:rPr lang="en-US" dirty="0"/>
              <a:t>-and-</a:t>
            </a:r>
          </a:p>
          <a:p>
            <a:pPr marL="0" indent="0">
              <a:buFont typeface="Wingdings" pitchFamily="2" charset="2"/>
              <a:buNone/>
              <a:defRPr/>
            </a:pPr>
            <a:r>
              <a:rPr lang="en-US" dirty="0"/>
              <a:t>Allows the transmission of the performance of a nondramatic literary or musical work or display to those whose disabilities prevent their attendance in classrooms, when the performance or display is part of the instructional activities of the university.</a:t>
            </a:r>
          </a:p>
        </p:txBody>
      </p:sp>
    </p:spTree>
    <p:extLst>
      <p:ext uri="{BB962C8B-B14F-4D97-AF65-F5344CB8AC3E}">
        <p14:creationId xmlns:p14="http://schemas.microsoft.com/office/powerpoint/2010/main" val="7237080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2"/>
          <p:cNvSpPr>
            <a:spLocks noGrp="1"/>
          </p:cNvSpPr>
          <p:nvPr>
            <p:ph type="title"/>
          </p:nvPr>
        </p:nvSpPr>
        <p:spPr/>
        <p:txBody>
          <a:bodyPr/>
          <a:lstStyle/>
          <a:p>
            <a:r>
              <a:rPr lang="en-US" altLang="en-US" dirty="0"/>
              <a:t>So Long As…</a:t>
            </a:r>
          </a:p>
        </p:txBody>
      </p:sp>
      <p:sp>
        <p:nvSpPr>
          <p:cNvPr id="2" name="Content Placeholder 1"/>
          <p:cNvSpPr>
            <a:spLocks noGrp="1"/>
          </p:cNvSpPr>
          <p:nvPr>
            <p:ph idx="1"/>
          </p:nvPr>
        </p:nvSpPr>
        <p:spPr/>
        <p:txBody>
          <a:bodyPr>
            <a:normAutofit lnSpcReduction="10000"/>
          </a:bodyPr>
          <a:lstStyle/>
          <a:p>
            <a:pPr>
              <a:buSzPct val="100000"/>
              <a:defRPr/>
            </a:pPr>
            <a:r>
              <a:rPr lang="en-US" dirty="0"/>
              <a:t>Materials are reproduced or distributed only in a specialized format exclusively for use by persons with disabilities</a:t>
            </a:r>
          </a:p>
          <a:p>
            <a:pPr>
              <a:buSzPct val="100000"/>
              <a:defRPr/>
            </a:pPr>
            <a:r>
              <a:rPr lang="en-US" dirty="0"/>
              <a:t>Copies bear a notice that any further reproduction or distribution in a format other than a specialized format is an infringement</a:t>
            </a:r>
          </a:p>
          <a:p>
            <a:pPr>
              <a:buSzPct val="100000"/>
              <a:defRPr/>
            </a:pPr>
            <a:r>
              <a:rPr lang="en-US" dirty="0"/>
              <a:t>You include a copyright notice identifying the copyright owner and the date of the original publication</a:t>
            </a:r>
          </a:p>
          <a:p>
            <a:pPr>
              <a:defRPr/>
            </a:pPr>
            <a:endParaRPr lang="en-US" dirty="0"/>
          </a:p>
        </p:txBody>
      </p:sp>
    </p:spTree>
    <p:extLst>
      <p:ext uri="{BB962C8B-B14F-4D97-AF65-F5344CB8AC3E}">
        <p14:creationId xmlns:p14="http://schemas.microsoft.com/office/powerpoint/2010/main" val="15933688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title"/>
          </p:nvPr>
        </p:nvSpPr>
        <p:spPr/>
        <p:txBody>
          <a:bodyPr>
            <a:normAutofit fontScale="90000"/>
          </a:bodyPr>
          <a:lstStyle/>
          <a:p>
            <a:r>
              <a:rPr lang="en-US" altLang="en-US" dirty="0"/>
              <a:t>17 U.S.C. § 1201</a:t>
            </a:r>
            <a:br>
              <a:rPr lang="en-US" altLang="en-US" dirty="0"/>
            </a:br>
            <a:r>
              <a:rPr lang="en-US" altLang="en-US" dirty="0"/>
              <a:t>Digital Millennium Copyright Act</a:t>
            </a:r>
          </a:p>
        </p:txBody>
      </p:sp>
    </p:spTree>
    <p:extLst>
      <p:ext uri="{BB962C8B-B14F-4D97-AF65-F5344CB8AC3E}">
        <p14:creationId xmlns:p14="http://schemas.microsoft.com/office/powerpoint/2010/main" val="25301262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DMCA</a:t>
            </a:r>
          </a:p>
        </p:txBody>
      </p:sp>
      <p:sp>
        <p:nvSpPr>
          <p:cNvPr id="3" name="Content Placeholder 2"/>
          <p:cNvSpPr>
            <a:spLocks noGrp="1"/>
          </p:cNvSpPr>
          <p:nvPr>
            <p:ph idx="1"/>
          </p:nvPr>
        </p:nvSpPr>
        <p:spPr/>
        <p:txBody>
          <a:bodyPr>
            <a:normAutofit fontScale="92500" lnSpcReduction="20000"/>
          </a:bodyPr>
          <a:lstStyle/>
          <a:p>
            <a:pPr marL="347663" indent="-347663">
              <a:buSzPct val="100000"/>
              <a:buFont typeface="Wingdings" pitchFamily="2" charset="2"/>
              <a:buNone/>
              <a:defRPr/>
            </a:pPr>
            <a:r>
              <a:rPr lang="en-US" dirty="0"/>
              <a:t>“Anticircumvention” law</a:t>
            </a:r>
          </a:p>
          <a:p>
            <a:pPr marL="347663" indent="-347663">
              <a:buSzPct val="100000"/>
              <a:defRPr/>
            </a:pPr>
            <a:r>
              <a:rPr lang="en-US" dirty="0"/>
              <a:t>Prohibits circumvention of technological measures which protect access to copyrighted works</a:t>
            </a:r>
          </a:p>
          <a:p>
            <a:pPr marL="347663" indent="-347663">
              <a:buSzPct val="100000"/>
              <a:defRPr/>
            </a:pPr>
            <a:r>
              <a:rPr lang="en-US" dirty="0"/>
              <a:t>Can include circumventing..</a:t>
            </a:r>
          </a:p>
          <a:p>
            <a:pPr marL="747713" lvl="1" indent="-347663">
              <a:buSzPct val="100000"/>
              <a:defRPr/>
            </a:pPr>
            <a:r>
              <a:rPr lang="en-US" dirty="0"/>
              <a:t>Encryption on a CD or DVD</a:t>
            </a:r>
          </a:p>
          <a:p>
            <a:pPr marL="747713" lvl="1" indent="-347663">
              <a:buSzPct val="100000"/>
              <a:defRPr/>
            </a:pPr>
            <a:r>
              <a:rPr lang="en-US" dirty="0"/>
              <a:t>Password protection on a website</a:t>
            </a:r>
          </a:p>
          <a:p>
            <a:pPr marL="747713" lvl="1" indent="-347663">
              <a:buSzPct val="100000"/>
              <a:defRPr/>
            </a:pPr>
            <a:r>
              <a:rPr lang="en-US" dirty="0"/>
              <a:t>Technology “locking” a device </a:t>
            </a:r>
          </a:p>
          <a:p>
            <a:pPr marL="347663" indent="-347663">
              <a:buSzPct val="100000"/>
              <a:defRPr/>
            </a:pPr>
            <a:r>
              <a:rPr lang="en-US" dirty="0"/>
              <a:t> Also prohibits creation, sharing, and use to products and programs which allow circumvention*</a:t>
            </a:r>
          </a:p>
        </p:txBody>
      </p:sp>
    </p:spTree>
    <p:extLst>
      <p:ext uri="{BB962C8B-B14F-4D97-AF65-F5344CB8AC3E}">
        <p14:creationId xmlns:p14="http://schemas.microsoft.com/office/powerpoint/2010/main" val="378074374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dirty="0"/>
              <a:t>Good News</a:t>
            </a:r>
          </a:p>
        </p:txBody>
      </p:sp>
      <p:sp>
        <p:nvSpPr>
          <p:cNvPr id="3" name="Content Placeholder 2"/>
          <p:cNvSpPr>
            <a:spLocks noGrp="1"/>
          </p:cNvSpPr>
          <p:nvPr>
            <p:ph idx="1"/>
          </p:nvPr>
        </p:nvSpPr>
        <p:spPr/>
        <p:txBody>
          <a:bodyPr>
            <a:normAutofit/>
          </a:bodyPr>
          <a:lstStyle/>
          <a:p>
            <a:pPr marL="347663" indent="-347663">
              <a:buSzPct val="100000"/>
              <a:defRPr/>
            </a:pPr>
            <a:r>
              <a:rPr lang="en-US" dirty="0"/>
              <a:t>Only applies to </a:t>
            </a:r>
            <a:r>
              <a:rPr lang="en-US" i="1" dirty="0"/>
              <a:t>unauthorized</a:t>
            </a:r>
            <a:r>
              <a:rPr lang="en-US" dirty="0"/>
              <a:t> use, so if you are circumventing under the auspices of fair use or any other exception the DMCA does not apply.*</a:t>
            </a:r>
          </a:p>
          <a:p>
            <a:pPr marL="747713" lvl="1" indent="-347663" algn="r">
              <a:buSzPct val="100000"/>
              <a:defRPr/>
            </a:pPr>
            <a:r>
              <a:rPr lang="en-US" dirty="0"/>
              <a:t>Chamberlain, Inc. V. Skylink Technologies</a:t>
            </a:r>
          </a:p>
          <a:p>
            <a:pPr>
              <a:buSzPct val="100000"/>
              <a:defRPr/>
            </a:pPr>
            <a:r>
              <a:rPr lang="en-US" dirty="0"/>
              <a:t>AIME v. UCLA</a:t>
            </a:r>
          </a:p>
          <a:p>
            <a:pPr lvl="1">
              <a:buSzPct val="100000"/>
              <a:defRPr/>
            </a:pPr>
            <a:r>
              <a:rPr lang="en-US" dirty="0"/>
              <a:t>Had legal access to the work in question</a:t>
            </a:r>
          </a:p>
          <a:p>
            <a:pPr lvl="1">
              <a:buSzPct val="100000"/>
              <a:defRPr/>
            </a:pPr>
            <a:r>
              <a:rPr lang="en-US" dirty="0"/>
              <a:t>Technology used (Video Furnace) has uses beyond circumventing technological protections.</a:t>
            </a:r>
          </a:p>
          <a:p>
            <a:pPr>
              <a:defRPr/>
            </a:pPr>
            <a:endParaRPr lang="en-US" dirty="0"/>
          </a:p>
        </p:txBody>
      </p:sp>
    </p:spTree>
    <p:extLst>
      <p:ext uri="{BB962C8B-B14F-4D97-AF65-F5344CB8AC3E}">
        <p14:creationId xmlns:p14="http://schemas.microsoft.com/office/powerpoint/2010/main" val="270167275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altLang="en-US" dirty="0"/>
              <a:t>More Good News</a:t>
            </a:r>
          </a:p>
        </p:txBody>
      </p:sp>
      <p:sp>
        <p:nvSpPr>
          <p:cNvPr id="3" name="Content Placeholder 2"/>
          <p:cNvSpPr>
            <a:spLocks noGrp="1"/>
          </p:cNvSpPr>
          <p:nvPr>
            <p:ph idx="1"/>
          </p:nvPr>
        </p:nvSpPr>
        <p:spPr/>
        <p:txBody>
          <a:bodyPr/>
          <a:lstStyle/>
          <a:p>
            <a:pPr>
              <a:defRPr/>
            </a:pPr>
            <a:r>
              <a:rPr lang="en-US" dirty="0"/>
              <a:t>Exceptions written into the law</a:t>
            </a:r>
          </a:p>
          <a:p>
            <a:pPr>
              <a:defRPr/>
            </a:pPr>
            <a:r>
              <a:rPr lang="en-US" dirty="0"/>
              <a:t>New exceptions considered by the Registrar of Copyrights and the Librarian of Congress every 3 years</a:t>
            </a:r>
          </a:p>
          <a:p>
            <a:pPr>
              <a:defRPr/>
            </a:pPr>
            <a:r>
              <a:rPr lang="en-US" dirty="0"/>
              <a:t>Need an exception…pursue it!</a:t>
            </a:r>
          </a:p>
        </p:txBody>
      </p:sp>
    </p:spTree>
    <p:extLst>
      <p:ext uri="{BB962C8B-B14F-4D97-AF65-F5344CB8AC3E}">
        <p14:creationId xmlns:p14="http://schemas.microsoft.com/office/powerpoint/2010/main" val="4372856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0" y="685800"/>
            <a:ext cx="9144000" cy="1325563"/>
          </a:xfrm>
        </p:spPr>
        <p:txBody>
          <a:bodyPr>
            <a:normAutofit/>
          </a:bodyPr>
          <a:lstStyle/>
          <a:p>
            <a:pPr algn="ctr"/>
            <a:r>
              <a:rPr lang="en-US" altLang="en-US" dirty="0"/>
              <a:t>Copyright &amp; Your Library</a:t>
            </a:r>
          </a:p>
        </p:txBody>
      </p:sp>
    </p:spTree>
    <p:extLst>
      <p:ext uri="{BB962C8B-B14F-4D97-AF65-F5344CB8AC3E}">
        <p14:creationId xmlns:p14="http://schemas.microsoft.com/office/powerpoint/2010/main" val="31457827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&amp; Libraries</a:t>
            </a:r>
          </a:p>
        </p:txBody>
      </p:sp>
      <p:sp>
        <p:nvSpPr>
          <p:cNvPr id="3" name="Content Placeholder 2"/>
          <p:cNvSpPr>
            <a:spLocks noGrp="1"/>
          </p:cNvSpPr>
          <p:nvPr>
            <p:ph idx="1"/>
          </p:nvPr>
        </p:nvSpPr>
        <p:spPr/>
        <p:txBody>
          <a:bodyPr/>
          <a:lstStyle/>
          <a:p>
            <a:pPr marL="0" indent="0">
              <a:buNone/>
            </a:pPr>
            <a:r>
              <a:rPr lang="en-US" sz="2600" dirty="0"/>
              <a:t>Librarians can’t escape it!</a:t>
            </a:r>
          </a:p>
          <a:p>
            <a:r>
              <a:rPr lang="en-US" sz="2600" dirty="0"/>
              <a:t>Circulating items</a:t>
            </a:r>
          </a:p>
          <a:p>
            <a:r>
              <a:rPr lang="en-US" sz="2600" dirty="0"/>
              <a:t>InterLibrary Loan (borrowing and lending)</a:t>
            </a:r>
          </a:p>
          <a:p>
            <a:r>
              <a:rPr lang="en-US" sz="2600" dirty="0"/>
              <a:t>Course reserve services</a:t>
            </a:r>
          </a:p>
          <a:p>
            <a:r>
              <a:rPr lang="en-US" sz="2600" dirty="0"/>
              <a:t>Duplication equipment</a:t>
            </a:r>
          </a:p>
          <a:p>
            <a:r>
              <a:rPr lang="en-US" sz="2600" dirty="0"/>
              <a:t>License agreements for electronic resources</a:t>
            </a:r>
          </a:p>
          <a:p>
            <a:r>
              <a:rPr lang="en-US" sz="2600" dirty="0"/>
              <a:t>Archives</a:t>
            </a:r>
          </a:p>
          <a:p>
            <a:r>
              <a:rPr lang="en-US" sz="2600" dirty="0"/>
              <a:t>Preservation</a:t>
            </a:r>
          </a:p>
          <a:p>
            <a:r>
              <a:rPr lang="en-US" sz="2600" dirty="0"/>
              <a:t>Online access</a:t>
            </a:r>
          </a:p>
          <a:p>
            <a:r>
              <a:rPr lang="en-US" sz="2600" dirty="0"/>
              <a:t>Patrons with disabilities</a:t>
            </a:r>
          </a:p>
        </p:txBody>
      </p:sp>
    </p:spTree>
    <p:extLst>
      <p:ext uri="{BB962C8B-B14F-4D97-AF65-F5344CB8AC3E}">
        <p14:creationId xmlns:p14="http://schemas.microsoft.com/office/powerpoint/2010/main" val="8331894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altLang="en-US" dirty="0"/>
              <a:t>Your Role</a:t>
            </a:r>
          </a:p>
        </p:txBody>
      </p:sp>
      <p:sp>
        <p:nvSpPr>
          <p:cNvPr id="3" name="Content Placeholder 2"/>
          <p:cNvSpPr>
            <a:spLocks noGrp="1"/>
          </p:cNvSpPr>
          <p:nvPr>
            <p:ph idx="1"/>
          </p:nvPr>
        </p:nvSpPr>
        <p:spPr/>
        <p:txBody>
          <a:bodyPr/>
          <a:lstStyle/>
          <a:p>
            <a:pPr>
              <a:defRPr/>
            </a:pPr>
            <a:r>
              <a:rPr lang="en-US" dirty="0"/>
              <a:t>Be aware of library copyright issues</a:t>
            </a:r>
          </a:p>
          <a:p>
            <a:pPr>
              <a:defRPr/>
            </a:pPr>
            <a:r>
              <a:rPr lang="en-US" dirty="0"/>
              <a:t>Understand how the law applies to libraries</a:t>
            </a:r>
          </a:p>
          <a:p>
            <a:pPr>
              <a:defRPr/>
            </a:pPr>
            <a:r>
              <a:rPr lang="en-US" dirty="0"/>
              <a:t>Understand which laws may apply to the situation at hand</a:t>
            </a:r>
          </a:p>
          <a:p>
            <a:pPr>
              <a:defRPr/>
            </a:pPr>
            <a:r>
              <a:rPr lang="en-US" dirty="0"/>
              <a:t>Have sound copyright policies to guide your use</a:t>
            </a:r>
          </a:p>
          <a:p>
            <a:pPr marL="0" indent="0">
              <a:buFont typeface="Wingdings" pitchFamily="2" charset="2"/>
              <a:buNone/>
              <a:defRPr/>
            </a:pPr>
            <a:endParaRPr lang="en-US" dirty="0"/>
          </a:p>
          <a:p>
            <a:pPr>
              <a:defRPr/>
            </a:pPr>
            <a:endParaRPr lang="en-US" dirty="0"/>
          </a:p>
          <a:p>
            <a:pPr>
              <a:buFont typeface="Wingdings" pitchFamily="2" charset="2"/>
              <a:buNone/>
              <a:defRPr/>
            </a:pPr>
            <a:endParaRPr lang="en-US" dirty="0"/>
          </a:p>
          <a:p>
            <a:pPr>
              <a:defRPr/>
            </a:pPr>
            <a:endParaRPr lang="en-US" dirty="0"/>
          </a:p>
        </p:txBody>
      </p:sp>
    </p:spTree>
    <p:extLst>
      <p:ext uri="{BB962C8B-B14F-4D97-AF65-F5344CB8AC3E}">
        <p14:creationId xmlns:p14="http://schemas.microsoft.com/office/powerpoint/2010/main" val="17507776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28600" y="4800600"/>
            <a:ext cx="4343400" cy="1325563"/>
          </a:xfrm>
        </p:spPr>
        <p:txBody>
          <a:bodyPr/>
          <a:lstStyle/>
          <a:p>
            <a:r>
              <a:rPr lang="en-US" altLang="en-US" sz="4000" dirty="0"/>
              <a:t>Library Copyright Policies</a:t>
            </a:r>
          </a:p>
        </p:txBody>
      </p:sp>
    </p:spTree>
    <p:extLst>
      <p:ext uri="{BB962C8B-B14F-4D97-AF65-F5344CB8AC3E}">
        <p14:creationId xmlns:p14="http://schemas.microsoft.com/office/powerpoint/2010/main" val="2540489535"/>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1179</TotalTime>
  <Words>4811</Words>
  <Application>Microsoft Office PowerPoint</Application>
  <PresentationFormat>On-screen Show (4:3)</PresentationFormat>
  <Paragraphs>536</Paragraphs>
  <Slides>119</Slides>
  <Notes>41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119</vt:i4>
      </vt:variant>
    </vt:vector>
  </HeadingPairs>
  <TitlesOfParts>
    <vt:vector size="126" baseType="lpstr">
      <vt:lpstr>Arial</vt:lpstr>
      <vt:lpstr>Calibri</vt:lpstr>
      <vt:lpstr>Calibri Light</vt:lpstr>
      <vt:lpstr>Franklin Gothic Book</vt:lpstr>
      <vt:lpstr>Wingdings</vt:lpstr>
      <vt:lpstr>MU--PPT_Template2</vt:lpstr>
      <vt:lpstr>Custom Design</vt:lpstr>
      <vt:lpstr>Copyright Boot Camp Miami University Libraries Copyright Conference September 20, 2017</vt:lpstr>
      <vt:lpstr>​  Carla Myers  Assistant Librarian &amp; Coordinator of Scholarly Communications Miami University Libraries (Ohio) myersc2@miamioh.edu</vt:lpstr>
      <vt:lpstr>Please Note:</vt:lpstr>
      <vt:lpstr>Overview</vt:lpstr>
      <vt:lpstr>Copyright Basics</vt:lpstr>
      <vt:lpstr>Origins of U.S. Copyright Law</vt:lpstr>
      <vt:lpstr>The Law</vt:lpstr>
      <vt:lpstr>Securing Copyright</vt:lpstr>
      <vt:lpstr>Originality</vt:lpstr>
      <vt:lpstr>Fixation</vt:lpstr>
      <vt:lpstr>This means…</vt:lpstr>
      <vt:lpstr>Registering with the Copyright Office</vt:lpstr>
      <vt:lpstr>What is Copyrightable?</vt:lpstr>
      <vt:lpstr>What is Copyrightable?</vt:lpstr>
      <vt:lpstr>What is Not Copyrightable?</vt:lpstr>
      <vt:lpstr>What is Not Copyrightable?</vt:lpstr>
      <vt:lpstr>What is Not Copyrightable?</vt:lpstr>
      <vt:lpstr>What is Not Copyrightable?</vt:lpstr>
      <vt:lpstr>Exceptions!</vt:lpstr>
      <vt:lpstr>Copyright &amp; Facts</vt:lpstr>
      <vt:lpstr>Copyright in new Expressions of or Components added to Public Domain Works</vt:lpstr>
      <vt:lpstr>Works Created by Employees of the U.S. Government Could have Copyrightable Components </vt:lpstr>
      <vt:lpstr>Copyright in Graphic Design</vt:lpstr>
      <vt:lpstr>Copyright Ownership</vt:lpstr>
      <vt:lpstr>The Rightsholder is…</vt:lpstr>
      <vt:lpstr>Works Made for Hire</vt:lpstr>
      <vt:lpstr>Duration of Copyright</vt:lpstr>
      <vt:lpstr>How Long Does Copyright Last?</vt:lpstr>
      <vt:lpstr>Works Created Before 1923</vt:lpstr>
      <vt:lpstr>In Limbo</vt:lpstr>
      <vt:lpstr>Authors Rights</vt:lpstr>
      <vt:lpstr>Authors Rights</vt:lpstr>
      <vt:lpstr>Derivative Works</vt:lpstr>
      <vt:lpstr>Public Display</vt:lpstr>
      <vt:lpstr>Public Performance</vt:lpstr>
      <vt:lpstr>Copyright Infringement</vt:lpstr>
      <vt:lpstr>Common Misconceptions</vt:lpstr>
      <vt:lpstr>Infringement</vt:lpstr>
      <vt:lpstr>Summary</vt:lpstr>
      <vt:lpstr>Basics Recap</vt:lpstr>
      <vt:lpstr>Yikes!</vt:lpstr>
      <vt:lpstr>Exemptions!</vt:lpstr>
      <vt:lpstr>Legal Exceptions</vt:lpstr>
      <vt:lpstr>Fair Use 17 U.S.C. § 107</vt:lpstr>
      <vt:lpstr>17 U.S.C. § 107</vt:lpstr>
      <vt:lpstr>Factor 1: Purpose &amp; Character of the Use </vt:lpstr>
      <vt:lpstr>Transformative Use</vt:lpstr>
      <vt:lpstr>Examples of Transformative Use-Music</vt:lpstr>
      <vt:lpstr>Examples of Classroom Transformative Use</vt:lpstr>
      <vt:lpstr>Factor 2: The Nature of the Work</vt:lpstr>
      <vt:lpstr>Factor 3: The Amount &amp; Substantiality of the Portion Used</vt:lpstr>
      <vt:lpstr>Supreme Court Ruling</vt:lpstr>
      <vt:lpstr>Best Advice Regarding the “Amount” Used</vt:lpstr>
      <vt:lpstr>Beware of the Guidelines!</vt:lpstr>
      <vt:lpstr>Factor 4: Effect on the Market</vt:lpstr>
      <vt:lpstr>But it’s so confusing!</vt:lpstr>
      <vt:lpstr>Fair Use Tools</vt:lpstr>
      <vt:lpstr>Using Fair Use Tools</vt:lpstr>
      <vt:lpstr>Fair Use Tools</vt:lpstr>
      <vt:lpstr>Library Copying for Research &amp; Preservation 17 U.S.C. § 108 </vt:lpstr>
      <vt:lpstr>What it Allows</vt:lpstr>
      <vt:lpstr>17 U.S.C. § 108 Making Copies for Private Study</vt:lpstr>
      <vt:lpstr>Types of Works that can be Copied</vt:lpstr>
      <vt:lpstr>Types of Works that cannot be Copied</vt:lpstr>
      <vt:lpstr>Making Copies for Private Study</vt:lpstr>
      <vt:lpstr>17 U.S.C. § 108 Making Copies for Preservation</vt:lpstr>
      <vt:lpstr>Types of Works that Can be Copied</vt:lpstr>
      <vt:lpstr>Making copies for Preservation-Unpublished Works</vt:lpstr>
      <vt:lpstr>Making Copies for Preservation-Published Works</vt:lpstr>
      <vt:lpstr>17 U.S.C. § 108 Making Copies for Interlibrary Loan</vt:lpstr>
      <vt:lpstr>Making Copies for Interlibrary Loan</vt:lpstr>
      <vt:lpstr>17 U.S.C. § 108 Copying Equipment</vt:lpstr>
      <vt:lpstr>Copying Equipment</vt:lpstr>
      <vt:lpstr>17 U.S.C. § 109 First Sale Doctrine</vt:lpstr>
      <vt:lpstr>First Sale Doctrine</vt:lpstr>
      <vt:lpstr>Essentially</vt:lpstr>
      <vt:lpstr>17 U.S.C. § 110(1) Face-to-Face Instruction</vt:lpstr>
      <vt:lpstr>Face-to-Face Teaching</vt:lpstr>
      <vt:lpstr>Breaking it Down</vt:lpstr>
      <vt:lpstr>Breaking it Down</vt:lpstr>
      <vt:lpstr>What Does ‘Lawfully Acquired’ Mean Here?</vt:lpstr>
      <vt:lpstr>Recommendations</vt:lpstr>
      <vt:lpstr> 17 U.S.C. § 110(2) Online Instruction</vt:lpstr>
      <vt:lpstr>The TEACH Act</vt:lpstr>
      <vt:lpstr>What the TEACH Act Allows</vt:lpstr>
      <vt:lpstr>What the TEACH Act Does Not Allow</vt:lpstr>
      <vt:lpstr>TEACH Act Compliance</vt:lpstr>
      <vt:lpstr>Recommendations</vt:lpstr>
      <vt:lpstr>17 U.S.C. § 121 Special Formats for Those with Disabilities</vt:lpstr>
      <vt:lpstr>For Patrons With Disabilities</vt:lpstr>
      <vt:lpstr>So Long As…</vt:lpstr>
      <vt:lpstr>17 U.S.C. § 1201 Digital Millennium Copyright Act</vt:lpstr>
      <vt:lpstr>DMCA</vt:lpstr>
      <vt:lpstr>Good News</vt:lpstr>
      <vt:lpstr>More Good News</vt:lpstr>
      <vt:lpstr>Copyright &amp; Your Library</vt:lpstr>
      <vt:lpstr>Copyright &amp; Libraries</vt:lpstr>
      <vt:lpstr>Your Role</vt:lpstr>
      <vt:lpstr>Library Copyright Policies</vt:lpstr>
      <vt:lpstr>Copyright Policies</vt:lpstr>
      <vt:lpstr>Have Policies for..</vt:lpstr>
      <vt:lpstr>Copyright Policies for Making Copies for Preservation &amp; Private Study</vt:lpstr>
      <vt:lpstr>Copyright Policies for Interlibrary Loan</vt:lpstr>
      <vt:lpstr>Copyright Policies for Orphan Works</vt:lpstr>
      <vt:lpstr>Copyright Policies for Licensing Materials</vt:lpstr>
      <vt:lpstr>Copyright Policies for Library Digitization Projects</vt:lpstr>
      <vt:lpstr>Copyright Policies for Donor Agreements for Archives </vt:lpstr>
      <vt:lpstr>Copyright &amp; Accessibility</vt:lpstr>
      <vt:lpstr>Other Library Copyright Issues</vt:lpstr>
      <vt:lpstr>Film Screenings</vt:lpstr>
      <vt:lpstr>Story Time</vt:lpstr>
      <vt:lpstr>3D Printers</vt:lpstr>
      <vt:lpstr>Answering Copyright Questions</vt:lpstr>
      <vt:lpstr>PowerPoint Presentation</vt:lpstr>
      <vt:lpstr>Recommendations</vt:lpstr>
      <vt:lpstr>Putting it all Together</vt:lpstr>
      <vt:lpstr>Why is this all important?</vt:lpstr>
      <vt:lpstr>We’ve Got it Good</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58</cp:revision>
  <dcterms:created xsi:type="dcterms:W3CDTF">2014-10-02T18:24:36Z</dcterms:created>
  <dcterms:modified xsi:type="dcterms:W3CDTF">2018-01-24T05:25:19Z</dcterms:modified>
</cp:coreProperties>
</file>