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34"/>
  </p:notesMasterIdLst>
  <p:sldIdLst>
    <p:sldId id="257" r:id="rId3"/>
    <p:sldId id="454" r:id="rId4"/>
    <p:sldId id="420" r:id="rId5"/>
    <p:sldId id="353" r:id="rId6"/>
    <p:sldId id="488" r:id="rId7"/>
    <p:sldId id="489" r:id="rId8"/>
    <p:sldId id="490" r:id="rId9"/>
    <p:sldId id="491" r:id="rId10"/>
    <p:sldId id="485" r:id="rId11"/>
    <p:sldId id="495" r:id="rId12"/>
    <p:sldId id="475" r:id="rId13"/>
    <p:sldId id="500" r:id="rId14"/>
    <p:sldId id="496" r:id="rId15"/>
    <p:sldId id="497" r:id="rId16"/>
    <p:sldId id="498" r:id="rId17"/>
    <p:sldId id="499" r:id="rId18"/>
    <p:sldId id="501" r:id="rId19"/>
    <p:sldId id="479" r:id="rId20"/>
    <p:sldId id="478" r:id="rId21"/>
    <p:sldId id="480" r:id="rId22"/>
    <p:sldId id="504" r:id="rId23"/>
    <p:sldId id="503" r:id="rId24"/>
    <p:sldId id="507" r:id="rId25"/>
    <p:sldId id="511" r:id="rId26"/>
    <p:sldId id="508" r:id="rId27"/>
    <p:sldId id="509" r:id="rId28"/>
    <p:sldId id="510" r:id="rId29"/>
    <p:sldId id="502" r:id="rId30"/>
    <p:sldId id="482" r:id="rId31"/>
    <p:sldId id="483" r:id="rId32"/>
    <p:sldId id="46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93" autoAdjust="0"/>
  </p:normalViewPr>
  <p:slideViewPr>
    <p:cSldViewPr>
      <p:cViewPr varScale="1">
        <p:scale>
          <a:sx n="56" d="100"/>
          <a:sy n="56" d="100"/>
        </p:scale>
        <p:origin x="15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5</a:t>
            </a:fld>
            <a:endParaRPr lang="en-US" dirty="0"/>
          </a:p>
        </p:txBody>
      </p:sp>
    </p:spTree>
    <p:extLst>
      <p:ext uri="{BB962C8B-B14F-4D97-AF65-F5344CB8AC3E}">
        <p14:creationId xmlns:p14="http://schemas.microsoft.com/office/powerpoint/2010/main" val="1689651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C581F3A-5DE3-429C-9645-55CFE95A4B2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9118" r="22058"/>
          <a:stretch/>
        </p:blipFill>
        <p:spPr>
          <a:xfrm>
            <a:off x="-1" y="-304800"/>
            <a:ext cx="9144001" cy="5181600"/>
          </a:xfrm>
          <a:prstGeom prst="rect">
            <a:avLst/>
          </a:prstGeom>
        </p:spPr>
      </p:pic>
      <p:sp>
        <p:nvSpPr>
          <p:cNvPr id="11" name="Flowchart: Manual Input 10"/>
          <p:cNvSpPr/>
          <p:nvPr userDrawn="1"/>
        </p:nvSpPr>
        <p:spPr>
          <a:xfrm flipH="1">
            <a:off x="0" y="4343400"/>
            <a:ext cx="9144000" cy="2529840"/>
          </a:xfrm>
          <a:prstGeom prst="flowChartManualInpu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0"/>
            <a:ext cx="43434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CF22D7CF-1CFF-4D93-AABF-5E29DCAF44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77718" y="0"/>
            <a:ext cx="4386335" cy="6858000"/>
          </a:xfrm>
          <a:prstGeom prst="rect">
            <a:avLst/>
          </a:prstGeom>
        </p:spPr>
      </p:pic>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0055"/>
            <a:ext cx="7886700" cy="1325563"/>
          </a:xfrm>
          <a:prstGeom prst="rect">
            <a:avLst/>
          </a:prstGeom>
        </p:spPr>
        <p:txBody>
          <a:bodyPr/>
          <a:lstStyle>
            <a:lvl1pPr>
              <a:defRPr sz="5000" b="1">
                <a:solidFill>
                  <a:schemeClr val="bg1"/>
                </a:solidFill>
              </a:defRPr>
            </a:lvl1pPr>
          </a:lstStyle>
          <a:p>
            <a:r>
              <a:rPr lang="en-US" dirty="0"/>
              <a:t>Click to edit Master title style</a:t>
            </a:r>
          </a:p>
        </p:txBody>
      </p:sp>
      <p:cxnSp>
        <p:nvCxnSpPr>
          <p:cNvPr id="7" name="Straight Connector 6"/>
          <p:cNvCxnSpPr/>
          <p:nvPr userDrawn="1"/>
        </p:nvCxnSpPr>
        <p:spPr>
          <a:xfrm>
            <a:off x="0" y="3078163"/>
            <a:ext cx="9144000" cy="0"/>
          </a:xfrm>
          <a:prstGeom prst="line">
            <a:avLst/>
          </a:prstGeom>
          <a:ln w="50800">
            <a:solidFill>
              <a:schemeClr val="accent3">
                <a:lumMod val="50000"/>
              </a:schemeClr>
            </a:solidFill>
          </a:ln>
        </p:spPr>
        <p:style>
          <a:lnRef idx="2">
            <a:schemeClr val="accent1"/>
          </a:lnRef>
          <a:fillRef idx="0">
            <a:schemeClr val="accent1"/>
          </a:fillRef>
          <a:effectRef idx="1">
            <a:schemeClr val="accent1"/>
          </a:effectRef>
          <a:fontRef idx="minor">
            <a:schemeClr val="tx1"/>
          </a:fontRef>
        </p:style>
      </p:cxnSp>
      <p:pic>
        <p:nvPicPr>
          <p:cNvPr id="8" name="Picture 7">
            <a:extLst>
              <a:ext uri="{FF2B5EF4-FFF2-40B4-BE49-F238E27FC236}">
                <a16:creationId xmlns:a16="http://schemas.microsoft.com/office/drawing/2014/main" id="{54143383-91E5-4E68-871C-65DE2A7D9D6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8726"/>
          <a:stretch/>
        </p:blipFill>
        <p:spPr>
          <a:xfrm>
            <a:off x="0" y="2209800"/>
            <a:ext cx="9144000" cy="464820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ection Header">
    <p:bg>
      <p:bgPr>
        <a:solidFill>
          <a:srgbClr val="C810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505200"/>
            <a:ext cx="7772400" cy="2263775"/>
          </a:xfrm>
        </p:spPr>
        <p:txBody>
          <a:bodyPr anchor="t"/>
          <a:lstStyle>
            <a:lvl1pPr algn="l">
              <a:defRPr sz="4000" b="1" cap="all">
                <a:solidFill>
                  <a:schemeClr val="bg1"/>
                </a:solidFill>
              </a:defRPr>
            </a:lvl1pPr>
          </a:lstStyle>
          <a:p>
            <a:r>
              <a:rPr lang="en-US" dirty="0"/>
              <a:t>Click to edit Master title style</a:t>
            </a:r>
          </a:p>
        </p:txBody>
      </p:sp>
      <p:sp>
        <p:nvSpPr>
          <p:cNvPr id="7" name="Rectangle 6"/>
          <p:cNvSpPr/>
          <p:nvPr userDrawn="1"/>
        </p:nvSpPr>
        <p:spPr>
          <a:xfrm>
            <a:off x="0" y="6019800"/>
            <a:ext cx="9144000" cy="457200"/>
          </a:xfrm>
          <a:prstGeom prst="rect">
            <a:avLst/>
          </a:prstGeom>
          <a:pattFill prst="wdUpDiag">
            <a:fgClr>
              <a:srgbClr val="C8102E"/>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197468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1/23/2018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copyright.columbia.edu/basics/permissions-and-licensing.html"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s://copyright.columbia.edu/basics/permissions-and-licensing.html"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unesco.org/new/en/communication-and-information/access-to-knowledge/open-educational-resources/what-are-open-educational-resources-oers"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oercommons.org/" TargetMode="External"/><Relationship Id="rId2" Type="http://schemas.openxmlformats.org/officeDocument/2006/relationships/hyperlink" Target="https://openstax.org/" TargetMode="External"/><Relationship Id="rId1" Type="http://schemas.openxmlformats.org/officeDocument/2006/relationships/slideLayout" Target="../slideLayouts/slideLayout4.xml"/><Relationship Id="rId4" Type="http://schemas.openxmlformats.org/officeDocument/2006/relationships/hyperlink" Target="https://open.umn.edu/opentextbook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4953000"/>
            <a:ext cx="8610600" cy="1752600"/>
          </a:xfrm>
          <a:prstGeom prst="rect">
            <a:avLst/>
          </a:prstGeom>
        </p:spPr>
        <p:txBody>
          <a:bodyPr>
            <a:normAutofit/>
          </a:bodyPr>
          <a:lstStyle/>
          <a:p>
            <a:pPr algn="l"/>
            <a:r>
              <a:rPr lang="en-US" sz="4000" dirty="0">
                <a:solidFill>
                  <a:schemeClr val="bg1"/>
                </a:solidFill>
                <a:latin typeface="Arial" pitchFamily="34" charset="0"/>
                <a:cs typeface="Arial" pitchFamily="34" charset="0"/>
              </a:rPr>
              <a:t>Copyright &amp; OER</a:t>
            </a:r>
            <a:br>
              <a:rPr lang="en-US" dirty="0">
                <a:solidFill>
                  <a:schemeClr val="bg1"/>
                </a:solidFill>
                <a:latin typeface="Arial" pitchFamily="34" charset="0"/>
                <a:cs typeface="Arial" pitchFamily="34" charset="0"/>
              </a:rPr>
            </a:br>
            <a:r>
              <a:rPr lang="en-US" sz="2800" dirty="0">
                <a:solidFill>
                  <a:schemeClr val="bg1"/>
                </a:solidFill>
                <a:latin typeface="Arial" pitchFamily="34" charset="0"/>
                <a:cs typeface="Arial" pitchFamily="34" charset="0"/>
              </a:rPr>
              <a:t>Miami University Libraries Copyright Conference</a:t>
            </a:r>
            <a:br>
              <a:rPr lang="en-US" dirty="0">
                <a:solidFill>
                  <a:schemeClr val="bg1"/>
                </a:solidFill>
                <a:latin typeface="Arial" pitchFamily="34" charset="0"/>
                <a:cs typeface="Arial" pitchFamily="34" charset="0"/>
              </a:rPr>
            </a:br>
            <a:r>
              <a:rPr lang="en-US" sz="3100" dirty="0">
                <a:solidFill>
                  <a:schemeClr val="bg1"/>
                </a:solidFill>
                <a:latin typeface="Arial" pitchFamily="34" charset="0"/>
                <a:cs typeface="Arial" pitchFamily="34" charset="0"/>
              </a:rPr>
              <a:t>September 20, 2017</a:t>
            </a:r>
            <a:endParaRPr lang="en-US" sz="3100" dirty="0">
              <a:solidFill>
                <a:schemeClr val="bg1"/>
              </a:solidFill>
            </a:endParaRPr>
          </a:p>
        </p:txBody>
      </p:sp>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1A994-573C-46A1-A1EB-3454A7E67F60}"/>
              </a:ext>
            </a:extLst>
          </p:cNvPr>
          <p:cNvSpPr>
            <a:spLocks noGrp="1"/>
          </p:cNvSpPr>
          <p:nvPr>
            <p:ph type="title"/>
          </p:nvPr>
        </p:nvSpPr>
        <p:spPr/>
        <p:txBody>
          <a:bodyPr/>
          <a:lstStyle/>
          <a:p>
            <a:r>
              <a:rPr lang="en-US" sz="3600" dirty="0"/>
              <a:t>Works can be included in OER When…</a:t>
            </a:r>
          </a:p>
        </p:txBody>
      </p:sp>
      <p:sp>
        <p:nvSpPr>
          <p:cNvPr id="3" name="Content Placeholder 2">
            <a:extLst>
              <a:ext uri="{FF2B5EF4-FFF2-40B4-BE49-F238E27FC236}">
                <a16:creationId xmlns:a16="http://schemas.microsoft.com/office/drawing/2014/main" id="{65066EB5-22BD-41EB-AF3F-289A48844604}"/>
              </a:ext>
            </a:extLst>
          </p:cNvPr>
          <p:cNvSpPr>
            <a:spLocks noGrp="1"/>
          </p:cNvSpPr>
          <p:nvPr>
            <p:ph idx="1"/>
          </p:nvPr>
        </p:nvSpPr>
        <p:spPr/>
        <p:txBody>
          <a:bodyPr/>
          <a:lstStyle/>
          <a:p>
            <a:pPr marL="514350" indent="-514350">
              <a:buFont typeface="+mj-lt"/>
              <a:buAutoNum type="arabicPeriod"/>
            </a:pPr>
            <a:r>
              <a:rPr lang="en-US" sz="2600" dirty="0"/>
              <a:t>The work is in the public domain</a:t>
            </a:r>
          </a:p>
          <a:p>
            <a:pPr marL="514350" indent="-514350">
              <a:buFont typeface="+mj-lt"/>
              <a:buAutoNum type="arabicPeriod"/>
            </a:pPr>
            <a:r>
              <a:rPr lang="en-US" sz="2600" dirty="0"/>
              <a:t>The author/organization producing the work is the rightsholder.</a:t>
            </a:r>
          </a:p>
          <a:p>
            <a:pPr marL="514350" indent="-514350">
              <a:buFont typeface="+mj-lt"/>
              <a:buAutoNum type="arabicPeriod"/>
            </a:pPr>
            <a:r>
              <a:rPr lang="en-US" sz="2600" dirty="0"/>
              <a:t>The work can be reused under the terms of its license (OA works, Creative Commons (CC) works)</a:t>
            </a:r>
          </a:p>
          <a:p>
            <a:pPr marL="514350" indent="-514350">
              <a:buFont typeface="+mj-lt"/>
              <a:buAutoNum type="arabicPeriod"/>
            </a:pPr>
            <a:r>
              <a:rPr lang="en-US" sz="2600" dirty="0"/>
              <a:t>The use of the work could be considered a fair use under US copyright law*</a:t>
            </a:r>
          </a:p>
          <a:p>
            <a:pPr marL="514350" indent="-514350">
              <a:buFont typeface="+mj-lt"/>
              <a:buAutoNum type="arabicPeriod"/>
            </a:pPr>
            <a:r>
              <a:rPr lang="en-US" sz="2600" dirty="0"/>
              <a:t>Permission is obtained to reuse the work in an OER</a:t>
            </a:r>
          </a:p>
          <a:p>
            <a:pPr marL="514350" indent="-514350">
              <a:buFont typeface="+mj-lt"/>
              <a:buAutoNum type="arabicPeriod"/>
            </a:pPr>
            <a:r>
              <a:rPr lang="en-US" sz="2600" dirty="0"/>
              <a:t>A license is obtained to include the work in an OER</a:t>
            </a:r>
          </a:p>
        </p:txBody>
      </p:sp>
    </p:spTree>
    <p:extLst>
      <p:ext uri="{BB962C8B-B14F-4D97-AF65-F5344CB8AC3E}">
        <p14:creationId xmlns:p14="http://schemas.microsoft.com/office/powerpoint/2010/main" val="589431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CFEB-1550-47B5-90BC-0E11FE8BF26F}"/>
              </a:ext>
            </a:extLst>
          </p:cNvPr>
          <p:cNvSpPr>
            <a:spLocks noGrp="1"/>
          </p:cNvSpPr>
          <p:nvPr>
            <p:ph type="title"/>
          </p:nvPr>
        </p:nvSpPr>
        <p:spPr/>
        <p:txBody>
          <a:bodyPr/>
          <a:lstStyle/>
          <a:p>
            <a:r>
              <a:rPr lang="en-US" dirty="0"/>
              <a:t>Public Domain Works</a:t>
            </a:r>
          </a:p>
        </p:txBody>
      </p:sp>
      <p:sp>
        <p:nvSpPr>
          <p:cNvPr id="3" name="Content Placeholder 2">
            <a:extLst>
              <a:ext uri="{FF2B5EF4-FFF2-40B4-BE49-F238E27FC236}">
                <a16:creationId xmlns:a16="http://schemas.microsoft.com/office/drawing/2014/main" id="{7D770215-7D94-4CD9-8DE3-2E84113A7A2F}"/>
              </a:ext>
            </a:extLst>
          </p:cNvPr>
          <p:cNvSpPr>
            <a:spLocks noGrp="1"/>
          </p:cNvSpPr>
          <p:nvPr>
            <p:ph idx="1"/>
          </p:nvPr>
        </p:nvSpPr>
        <p:spPr/>
        <p:txBody>
          <a:bodyPr/>
          <a:lstStyle/>
          <a:p>
            <a:r>
              <a:rPr lang="en-US" dirty="0"/>
              <a:t>Works whose copyright has expired</a:t>
            </a:r>
          </a:p>
          <a:p>
            <a:r>
              <a:rPr lang="en-US" dirty="0"/>
              <a:t>Works that are not eligible for copyright protection.</a:t>
            </a:r>
          </a:p>
          <a:p>
            <a:r>
              <a:rPr lang="en-US" dirty="0"/>
              <a:t>Works created by the US Federal Government</a:t>
            </a:r>
          </a:p>
        </p:txBody>
      </p:sp>
    </p:spTree>
    <p:extLst>
      <p:ext uri="{BB962C8B-B14F-4D97-AF65-F5344CB8AC3E}">
        <p14:creationId xmlns:p14="http://schemas.microsoft.com/office/powerpoint/2010/main" val="2344055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592B1-AB1C-48E7-BAB4-A2F45BE9C2CC}"/>
              </a:ext>
            </a:extLst>
          </p:cNvPr>
          <p:cNvSpPr>
            <a:spLocks noGrp="1"/>
          </p:cNvSpPr>
          <p:nvPr>
            <p:ph type="title"/>
          </p:nvPr>
        </p:nvSpPr>
        <p:spPr/>
        <p:txBody>
          <a:bodyPr/>
          <a:lstStyle/>
          <a:p>
            <a:r>
              <a:rPr lang="en-US" sz="3600" dirty="0"/>
              <a:t>Author/Institutional is the Rightsholder</a:t>
            </a:r>
          </a:p>
        </p:txBody>
      </p:sp>
      <p:sp>
        <p:nvSpPr>
          <p:cNvPr id="3" name="Content Placeholder 2">
            <a:extLst>
              <a:ext uri="{FF2B5EF4-FFF2-40B4-BE49-F238E27FC236}">
                <a16:creationId xmlns:a16="http://schemas.microsoft.com/office/drawing/2014/main" id="{A50AF60D-C4CE-4740-9490-21CE1A73D805}"/>
              </a:ext>
            </a:extLst>
          </p:cNvPr>
          <p:cNvSpPr>
            <a:spLocks noGrp="1"/>
          </p:cNvSpPr>
          <p:nvPr>
            <p:ph idx="1"/>
          </p:nvPr>
        </p:nvSpPr>
        <p:spPr/>
        <p:txBody>
          <a:bodyPr/>
          <a:lstStyle/>
          <a:p>
            <a:r>
              <a:rPr lang="en-US" dirty="0"/>
              <a:t>The rightsholder can authorize uses of the work</a:t>
            </a:r>
          </a:p>
          <a:p>
            <a:r>
              <a:rPr lang="en-US" dirty="0"/>
              <a:t>Ensue that these rights have not been signed away as part of any publication agreement</a:t>
            </a:r>
          </a:p>
          <a:p>
            <a:r>
              <a:rPr lang="en-US" dirty="0"/>
              <a:t>Make sure the copyright in the work does not fall under any work made for hire situation that may need to be considered</a:t>
            </a:r>
          </a:p>
        </p:txBody>
      </p:sp>
    </p:spTree>
    <p:extLst>
      <p:ext uri="{BB962C8B-B14F-4D97-AF65-F5344CB8AC3E}">
        <p14:creationId xmlns:p14="http://schemas.microsoft.com/office/powerpoint/2010/main" val="3641408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65ECC-81F3-4E97-B638-B5A7864344C9}"/>
              </a:ext>
            </a:extLst>
          </p:cNvPr>
          <p:cNvSpPr>
            <a:spLocks noGrp="1"/>
          </p:cNvSpPr>
          <p:nvPr>
            <p:ph type="title"/>
          </p:nvPr>
        </p:nvSpPr>
        <p:spPr/>
        <p:txBody>
          <a:bodyPr/>
          <a:lstStyle/>
          <a:p>
            <a:r>
              <a:rPr lang="en-US" dirty="0"/>
              <a:t>OA &amp; CC Licensed Works</a:t>
            </a:r>
          </a:p>
        </p:txBody>
      </p:sp>
      <p:sp>
        <p:nvSpPr>
          <p:cNvPr id="3" name="Content Placeholder 2">
            <a:extLst>
              <a:ext uri="{FF2B5EF4-FFF2-40B4-BE49-F238E27FC236}">
                <a16:creationId xmlns:a16="http://schemas.microsoft.com/office/drawing/2014/main" id="{4220C676-9B05-456B-B86D-A3338DD35739}"/>
              </a:ext>
            </a:extLst>
          </p:cNvPr>
          <p:cNvSpPr>
            <a:spLocks noGrp="1"/>
          </p:cNvSpPr>
          <p:nvPr>
            <p:ph idx="1"/>
          </p:nvPr>
        </p:nvSpPr>
        <p:spPr/>
        <p:txBody>
          <a:bodyPr/>
          <a:lstStyle/>
          <a:p>
            <a:r>
              <a:rPr lang="en-US" dirty="0"/>
              <a:t>OA Works-check the terms of the journal and/or article</a:t>
            </a:r>
          </a:p>
          <a:p>
            <a:r>
              <a:rPr lang="en-US" dirty="0"/>
              <a:t>Creative Commons (CC) Works</a:t>
            </a:r>
          </a:p>
          <a:p>
            <a:pPr lvl="1"/>
            <a:r>
              <a:rPr lang="en-US" dirty="0"/>
              <a:t>Attribution</a:t>
            </a:r>
          </a:p>
          <a:p>
            <a:pPr lvl="1"/>
            <a:r>
              <a:rPr lang="en-US" dirty="0"/>
              <a:t>Share-alike*</a:t>
            </a:r>
          </a:p>
          <a:p>
            <a:pPr lvl="1"/>
            <a:r>
              <a:rPr lang="en-US" dirty="0"/>
              <a:t>Noncommercial/commercial</a:t>
            </a:r>
          </a:p>
          <a:p>
            <a:pPr lvl="1"/>
            <a:r>
              <a:rPr lang="en-US" dirty="0"/>
              <a:t>No derivatives</a:t>
            </a:r>
          </a:p>
          <a:p>
            <a:pPr lvl="1"/>
            <a:endParaRPr lang="en-US" dirty="0"/>
          </a:p>
        </p:txBody>
      </p:sp>
    </p:spTree>
    <p:extLst>
      <p:ext uri="{BB962C8B-B14F-4D97-AF65-F5344CB8AC3E}">
        <p14:creationId xmlns:p14="http://schemas.microsoft.com/office/powerpoint/2010/main" val="3815933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48EFAC-1076-4593-A6A3-78D36F13FB1B}"/>
              </a:ext>
            </a:extLst>
          </p:cNvPr>
          <p:cNvSpPr>
            <a:spLocks noGrp="1"/>
          </p:cNvSpPr>
          <p:nvPr>
            <p:ph type="title"/>
          </p:nvPr>
        </p:nvSpPr>
        <p:spPr/>
        <p:txBody>
          <a:bodyPr/>
          <a:lstStyle/>
          <a:p>
            <a:r>
              <a:rPr lang="en-US" dirty="0"/>
              <a:t>Considering Fair Use</a:t>
            </a:r>
          </a:p>
        </p:txBody>
      </p:sp>
      <p:sp>
        <p:nvSpPr>
          <p:cNvPr id="5" name="Content Placeholder 4">
            <a:extLst>
              <a:ext uri="{FF2B5EF4-FFF2-40B4-BE49-F238E27FC236}">
                <a16:creationId xmlns:a16="http://schemas.microsoft.com/office/drawing/2014/main" id="{95F88A2B-CAE0-4EAC-B087-974BD80003E9}"/>
              </a:ext>
            </a:extLst>
          </p:cNvPr>
          <p:cNvSpPr>
            <a:spLocks noGrp="1"/>
          </p:cNvSpPr>
          <p:nvPr>
            <p:ph idx="1"/>
          </p:nvPr>
        </p:nvSpPr>
        <p:spPr/>
        <p:txBody>
          <a:bodyPr/>
          <a:lstStyle/>
          <a:p>
            <a:r>
              <a:rPr lang="en-US" dirty="0"/>
              <a:t>Fair use (Section 107, US copyright law) can be considered</a:t>
            </a:r>
          </a:p>
          <a:p>
            <a:r>
              <a:rPr lang="en-US" dirty="0"/>
              <a:t>Ensure a thoughtful and thorough analysis of the four factors</a:t>
            </a:r>
          </a:p>
          <a:p>
            <a:r>
              <a:rPr lang="en-US" dirty="0"/>
              <a:t>Consider legal risk</a:t>
            </a:r>
          </a:p>
        </p:txBody>
      </p:sp>
    </p:spTree>
    <p:extLst>
      <p:ext uri="{BB962C8B-B14F-4D97-AF65-F5344CB8AC3E}">
        <p14:creationId xmlns:p14="http://schemas.microsoft.com/office/powerpoint/2010/main" val="2112756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EFF5F-A8E4-459A-8458-D6E0D62B0DDC}"/>
              </a:ext>
            </a:extLst>
          </p:cNvPr>
          <p:cNvSpPr>
            <a:spLocks noGrp="1"/>
          </p:cNvSpPr>
          <p:nvPr>
            <p:ph type="title"/>
          </p:nvPr>
        </p:nvSpPr>
        <p:spPr/>
        <p:txBody>
          <a:bodyPr/>
          <a:lstStyle/>
          <a:p>
            <a:r>
              <a:rPr lang="en-US" sz="3600" dirty="0"/>
              <a:t>Obtaining Permission to Reuse a Work</a:t>
            </a:r>
          </a:p>
        </p:txBody>
      </p:sp>
      <p:sp>
        <p:nvSpPr>
          <p:cNvPr id="3" name="Content Placeholder 2">
            <a:extLst>
              <a:ext uri="{FF2B5EF4-FFF2-40B4-BE49-F238E27FC236}">
                <a16:creationId xmlns:a16="http://schemas.microsoft.com/office/drawing/2014/main" id="{A00060E6-BA4E-4535-98AC-C0E559170E9D}"/>
              </a:ext>
            </a:extLst>
          </p:cNvPr>
          <p:cNvSpPr>
            <a:spLocks noGrp="1"/>
          </p:cNvSpPr>
          <p:nvPr>
            <p:ph idx="1"/>
          </p:nvPr>
        </p:nvSpPr>
        <p:spPr/>
        <p:txBody>
          <a:bodyPr/>
          <a:lstStyle/>
          <a:p>
            <a:r>
              <a:rPr lang="en-US" dirty="0"/>
              <a:t>Identify the rightsholder</a:t>
            </a:r>
          </a:p>
          <a:p>
            <a:r>
              <a:rPr lang="en-US" dirty="0"/>
              <a:t>Contact, providing information about…</a:t>
            </a:r>
          </a:p>
          <a:p>
            <a:pPr lvl="1"/>
            <a:r>
              <a:rPr lang="en-US" dirty="0"/>
              <a:t>The work you wish to reuse (specific work and portion)</a:t>
            </a:r>
          </a:p>
          <a:p>
            <a:pPr lvl="1"/>
            <a:r>
              <a:rPr lang="en-US" dirty="0"/>
              <a:t>How are you planning on reusing the work?</a:t>
            </a:r>
          </a:p>
          <a:p>
            <a:pPr lvl="1"/>
            <a:r>
              <a:rPr lang="en-US" dirty="0"/>
              <a:t>What rights you are asking for?</a:t>
            </a:r>
          </a:p>
          <a:p>
            <a:pPr lvl="1"/>
            <a:r>
              <a:rPr lang="en-US" dirty="0"/>
              <a:t>What term (for OER, most likely perpetual)</a:t>
            </a:r>
          </a:p>
          <a:p>
            <a:pPr marL="0" indent="0" algn="ctr">
              <a:buNone/>
            </a:pPr>
            <a:r>
              <a:rPr lang="en-US" dirty="0">
                <a:hlinkClick r:id="rId2"/>
              </a:rPr>
              <a:t>https://copyright.columbia.edu/basics/permissions-and-licensing.html</a:t>
            </a:r>
            <a:r>
              <a:rPr lang="en-US" dirty="0"/>
              <a:t> </a:t>
            </a:r>
          </a:p>
        </p:txBody>
      </p:sp>
    </p:spTree>
    <p:extLst>
      <p:ext uri="{BB962C8B-B14F-4D97-AF65-F5344CB8AC3E}">
        <p14:creationId xmlns:p14="http://schemas.microsoft.com/office/powerpoint/2010/main" val="1470216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13203-A3A7-49D2-A0D7-7D6D7F7D735C}"/>
              </a:ext>
            </a:extLst>
          </p:cNvPr>
          <p:cNvSpPr>
            <a:spLocks noGrp="1"/>
          </p:cNvSpPr>
          <p:nvPr>
            <p:ph type="title"/>
          </p:nvPr>
        </p:nvSpPr>
        <p:spPr/>
        <p:txBody>
          <a:bodyPr/>
          <a:lstStyle/>
          <a:p>
            <a:r>
              <a:rPr lang="en-US" sz="4000" dirty="0"/>
              <a:t>Obtaining a License to Use a Work</a:t>
            </a:r>
          </a:p>
        </p:txBody>
      </p:sp>
      <p:sp>
        <p:nvSpPr>
          <p:cNvPr id="3" name="Content Placeholder 2">
            <a:extLst>
              <a:ext uri="{FF2B5EF4-FFF2-40B4-BE49-F238E27FC236}">
                <a16:creationId xmlns:a16="http://schemas.microsoft.com/office/drawing/2014/main" id="{7834D397-0545-465A-8281-0BA8F1411674}"/>
              </a:ext>
            </a:extLst>
          </p:cNvPr>
          <p:cNvSpPr>
            <a:spLocks noGrp="1"/>
          </p:cNvSpPr>
          <p:nvPr>
            <p:ph idx="1"/>
          </p:nvPr>
        </p:nvSpPr>
        <p:spPr/>
        <p:txBody>
          <a:bodyPr/>
          <a:lstStyle/>
          <a:p>
            <a:r>
              <a:rPr lang="en-US" dirty="0"/>
              <a:t>Will likely include payment of a fee</a:t>
            </a:r>
          </a:p>
          <a:p>
            <a:r>
              <a:rPr lang="en-US" dirty="0"/>
              <a:t>Carefully read the terms</a:t>
            </a:r>
          </a:p>
          <a:p>
            <a:r>
              <a:rPr lang="en-US" dirty="0"/>
              <a:t>Work with a licensing organization</a:t>
            </a:r>
          </a:p>
          <a:p>
            <a:pPr lvl="1"/>
            <a:r>
              <a:rPr lang="en-US" dirty="0"/>
              <a:t>Copyright clearance center</a:t>
            </a:r>
          </a:p>
          <a:p>
            <a:pPr lvl="1"/>
            <a:r>
              <a:rPr lang="en-US" dirty="0"/>
              <a:t>ASCAP</a:t>
            </a:r>
          </a:p>
          <a:p>
            <a:pPr lvl="1"/>
            <a:r>
              <a:rPr lang="en-US" dirty="0"/>
              <a:t>Stock photo companies</a:t>
            </a:r>
          </a:p>
          <a:p>
            <a:pPr lvl="1"/>
            <a:endParaRPr lang="en-US" dirty="0"/>
          </a:p>
        </p:txBody>
      </p:sp>
    </p:spTree>
    <p:extLst>
      <p:ext uri="{BB962C8B-B14F-4D97-AF65-F5344CB8AC3E}">
        <p14:creationId xmlns:p14="http://schemas.microsoft.com/office/powerpoint/2010/main" val="3335658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11AAB-91C7-47A9-8176-8FA910C54FFE}"/>
              </a:ext>
            </a:extLst>
          </p:cNvPr>
          <p:cNvSpPr>
            <a:spLocks noGrp="1"/>
          </p:cNvSpPr>
          <p:nvPr>
            <p:ph type="title"/>
          </p:nvPr>
        </p:nvSpPr>
        <p:spPr>
          <a:xfrm>
            <a:off x="0" y="685800"/>
            <a:ext cx="9144000" cy="1089818"/>
          </a:xfrm>
        </p:spPr>
        <p:txBody>
          <a:bodyPr/>
          <a:lstStyle/>
          <a:p>
            <a:r>
              <a:rPr lang="en-US" b="0" dirty="0"/>
              <a:t>Licensing an OER</a:t>
            </a:r>
          </a:p>
        </p:txBody>
      </p:sp>
    </p:spTree>
    <p:extLst>
      <p:ext uri="{BB962C8B-B14F-4D97-AF65-F5344CB8AC3E}">
        <p14:creationId xmlns:p14="http://schemas.microsoft.com/office/powerpoint/2010/main" val="3275383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BB775-D3C5-43E3-AFDB-966FA54DEE91}"/>
              </a:ext>
            </a:extLst>
          </p:cNvPr>
          <p:cNvSpPr>
            <a:spLocks noGrp="1"/>
          </p:cNvSpPr>
          <p:nvPr>
            <p:ph type="title"/>
          </p:nvPr>
        </p:nvSpPr>
        <p:spPr/>
        <p:txBody>
          <a:bodyPr/>
          <a:lstStyle/>
          <a:p>
            <a:r>
              <a:rPr lang="en-US" dirty="0"/>
              <a:t>OER Reuse</a:t>
            </a:r>
          </a:p>
        </p:txBody>
      </p:sp>
      <p:sp>
        <p:nvSpPr>
          <p:cNvPr id="3" name="Content Placeholder 2">
            <a:extLst>
              <a:ext uri="{FF2B5EF4-FFF2-40B4-BE49-F238E27FC236}">
                <a16:creationId xmlns:a16="http://schemas.microsoft.com/office/drawing/2014/main" id="{527BD1D3-37EE-4274-A3BD-B3A025B7E9DC}"/>
              </a:ext>
            </a:extLst>
          </p:cNvPr>
          <p:cNvSpPr>
            <a:spLocks noGrp="1"/>
          </p:cNvSpPr>
          <p:nvPr>
            <p:ph idx="1"/>
          </p:nvPr>
        </p:nvSpPr>
        <p:spPr/>
        <p:txBody>
          <a:bodyPr/>
          <a:lstStyle/>
          <a:p>
            <a:pPr marL="0" indent="0">
              <a:buNone/>
            </a:pPr>
            <a:r>
              <a:rPr lang="en-US" dirty="0"/>
              <a:t>“5 R’s” developed by David Wiley</a:t>
            </a:r>
          </a:p>
          <a:p>
            <a:r>
              <a:rPr lang="en-US" dirty="0"/>
              <a:t>Retain</a:t>
            </a:r>
          </a:p>
          <a:p>
            <a:r>
              <a:rPr lang="en-US" dirty="0"/>
              <a:t>Reuse</a:t>
            </a:r>
          </a:p>
          <a:p>
            <a:r>
              <a:rPr lang="en-US" dirty="0"/>
              <a:t>Revise</a:t>
            </a:r>
          </a:p>
          <a:p>
            <a:r>
              <a:rPr lang="en-US" dirty="0"/>
              <a:t>Remix</a:t>
            </a:r>
          </a:p>
          <a:p>
            <a:r>
              <a:rPr lang="en-US" dirty="0"/>
              <a:t>Redistribute</a:t>
            </a:r>
          </a:p>
          <a:p>
            <a:pPr marL="0" indent="0">
              <a:buNone/>
            </a:pPr>
            <a:endParaRPr lang="en-US" dirty="0"/>
          </a:p>
        </p:txBody>
      </p:sp>
    </p:spTree>
    <p:extLst>
      <p:ext uri="{BB962C8B-B14F-4D97-AF65-F5344CB8AC3E}">
        <p14:creationId xmlns:p14="http://schemas.microsoft.com/office/powerpoint/2010/main" val="3021696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25A53-DEB4-4D36-9836-3199E35E654F}"/>
              </a:ext>
            </a:extLst>
          </p:cNvPr>
          <p:cNvSpPr>
            <a:spLocks noGrp="1"/>
          </p:cNvSpPr>
          <p:nvPr>
            <p:ph type="title"/>
          </p:nvPr>
        </p:nvSpPr>
        <p:spPr/>
        <p:txBody>
          <a:bodyPr/>
          <a:lstStyle/>
          <a:p>
            <a:r>
              <a:rPr lang="en-US" dirty="0"/>
              <a:t>Licensing Considerations</a:t>
            </a:r>
          </a:p>
        </p:txBody>
      </p:sp>
      <p:sp>
        <p:nvSpPr>
          <p:cNvPr id="3" name="Content Placeholder 2">
            <a:extLst>
              <a:ext uri="{FF2B5EF4-FFF2-40B4-BE49-F238E27FC236}">
                <a16:creationId xmlns:a16="http://schemas.microsoft.com/office/drawing/2014/main" id="{D359F8F6-A4FF-41E2-8093-AFAF368BDEF9}"/>
              </a:ext>
            </a:extLst>
          </p:cNvPr>
          <p:cNvSpPr>
            <a:spLocks noGrp="1"/>
          </p:cNvSpPr>
          <p:nvPr>
            <p:ph idx="1"/>
          </p:nvPr>
        </p:nvSpPr>
        <p:spPr/>
        <p:txBody>
          <a:bodyPr/>
          <a:lstStyle/>
          <a:p>
            <a:pPr marL="514350" indent="-514350">
              <a:buFont typeface="+mj-lt"/>
              <a:buAutoNum type="arabicPeriod"/>
            </a:pPr>
            <a:r>
              <a:rPr lang="en-US" sz="2600" dirty="0"/>
              <a:t>Who will select/set the license?</a:t>
            </a:r>
          </a:p>
          <a:p>
            <a:pPr marL="1087438" lvl="1" indent="-514350">
              <a:buFont typeface="+mj-lt"/>
              <a:buAutoNum type="alphaLcPeriod"/>
            </a:pPr>
            <a:r>
              <a:rPr lang="en-US" sz="2600" dirty="0"/>
              <a:t>Author</a:t>
            </a:r>
          </a:p>
          <a:p>
            <a:pPr marL="1087438" lvl="1" indent="-514350">
              <a:buFont typeface="+mj-lt"/>
              <a:buAutoNum type="alphaLcPeriod"/>
            </a:pPr>
            <a:r>
              <a:rPr lang="en-US" sz="2600" dirty="0"/>
              <a:t>Funding institution/organization requirements?</a:t>
            </a:r>
          </a:p>
          <a:p>
            <a:pPr marL="514350" indent="-514350">
              <a:buFont typeface="+mj-lt"/>
              <a:buAutoNum type="arabicPeriod"/>
            </a:pPr>
            <a:r>
              <a:rPr lang="en-US" sz="2600" dirty="0"/>
              <a:t>What license will be attached to the work?</a:t>
            </a:r>
          </a:p>
          <a:p>
            <a:pPr marL="1087438" lvl="1" indent="-514350">
              <a:buFont typeface="+mj-lt"/>
              <a:buAutoNum type="alphaLcPeriod"/>
            </a:pPr>
            <a:r>
              <a:rPr lang="en-US" sz="2600" dirty="0"/>
              <a:t>Supporting the 5 R’s?</a:t>
            </a:r>
          </a:p>
          <a:p>
            <a:pPr marL="1087438" lvl="1" indent="-514350">
              <a:buFont typeface="+mj-lt"/>
              <a:buAutoNum type="alphaLcPeriod"/>
            </a:pPr>
            <a:r>
              <a:rPr lang="en-US" sz="2600" dirty="0"/>
              <a:t>Other?</a:t>
            </a:r>
          </a:p>
          <a:p>
            <a:pPr marL="514350" indent="-514350">
              <a:buFont typeface="+mj-lt"/>
              <a:buAutoNum type="arabicPeriod"/>
            </a:pPr>
            <a:r>
              <a:rPr lang="en-US" sz="2600" dirty="0"/>
              <a:t>Where will the license come from?</a:t>
            </a:r>
          </a:p>
          <a:p>
            <a:pPr marL="1087438" lvl="1" indent="-514350">
              <a:buFont typeface="+mj-lt"/>
              <a:buAutoNum type="alphaLcPeriod"/>
            </a:pPr>
            <a:r>
              <a:rPr lang="en-US" sz="2600" dirty="0"/>
              <a:t>Established (e.g., CC)</a:t>
            </a:r>
          </a:p>
          <a:p>
            <a:pPr marL="1087438" lvl="1" indent="-514350">
              <a:buFont typeface="+mj-lt"/>
              <a:buAutoNum type="alphaLcPeriod"/>
            </a:pPr>
            <a:r>
              <a:rPr lang="en-US" sz="2600" dirty="0"/>
              <a:t>Other</a:t>
            </a:r>
          </a:p>
          <a:p>
            <a:pPr marL="687388" indent="-514350">
              <a:buFont typeface="+mj-lt"/>
              <a:buAutoNum type="arabicPeriod"/>
            </a:pPr>
            <a:r>
              <a:rPr lang="en-US" sz="2600" dirty="0"/>
              <a:t>Communicating the License</a:t>
            </a:r>
          </a:p>
        </p:txBody>
      </p:sp>
    </p:spTree>
    <p:extLst>
      <p:ext uri="{BB962C8B-B14F-4D97-AF65-F5344CB8AC3E}">
        <p14:creationId xmlns:p14="http://schemas.microsoft.com/office/powerpoint/2010/main" val="3922233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spcBef>
                <a:spcPts val="0"/>
              </a:spcBef>
            </a:pPr>
            <a:r>
              <a:rPr lang="en-US" dirty="0"/>
              <a:t>​</a:t>
            </a:r>
            <a:br>
              <a:rPr lang="en-US" sz="3200" dirty="0"/>
            </a:br>
            <a:br>
              <a:rPr lang="en-US" sz="3200" dirty="0"/>
            </a:br>
            <a:r>
              <a:rPr lang="en-US" sz="4000" dirty="0"/>
              <a:t>Carla Myers </a:t>
            </a:r>
            <a:br>
              <a:rPr lang="en-US" sz="4000" dirty="0"/>
            </a:br>
            <a:r>
              <a:rPr lang="en-US" sz="4000" dirty="0"/>
              <a:t>Assistant Librarian &amp; Coordinator of Scholarly Communications</a:t>
            </a:r>
            <a:br>
              <a:rPr lang="en-US" sz="4000" dirty="0"/>
            </a:br>
            <a:r>
              <a:rPr lang="en-US" sz="4000" dirty="0"/>
              <a:t>Miami University Libraries (Ohio)</a:t>
            </a:r>
            <a:br>
              <a:rPr lang="en-US" sz="4000" dirty="0"/>
            </a:br>
            <a:r>
              <a:rPr lang="en-US" sz="4000" dirty="0">
                <a:solidFill>
                  <a:srgbClr val="002060"/>
                </a:solidFill>
              </a:rPr>
              <a:t>myersc2@miamioh.edu</a:t>
            </a:r>
          </a:p>
        </p:txBody>
      </p:sp>
      <p:sp>
        <p:nvSpPr>
          <p:cNvPr id="3" name="Content Placeholder 2">
            <a:extLst>
              <a:ext uri="{FF2B5EF4-FFF2-40B4-BE49-F238E27FC236}">
                <a16:creationId xmlns:a16="http://schemas.microsoft.com/office/drawing/2014/main" id="{BF6E5E14-E07B-447F-B6C3-EFD4A241EC6C}"/>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035199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1E18C-D650-4277-88C6-DEECE1FA43EC}"/>
              </a:ext>
            </a:extLst>
          </p:cNvPr>
          <p:cNvSpPr>
            <a:spLocks noGrp="1"/>
          </p:cNvSpPr>
          <p:nvPr>
            <p:ph type="title"/>
          </p:nvPr>
        </p:nvSpPr>
        <p:spPr>
          <a:xfrm>
            <a:off x="0" y="762000"/>
            <a:ext cx="9144000" cy="1013618"/>
          </a:xfrm>
        </p:spPr>
        <p:txBody>
          <a:bodyPr/>
          <a:lstStyle/>
          <a:p>
            <a:r>
              <a:rPr lang="en-US" sz="4400" b="0" dirty="0"/>
              <a:t>Copyright-Affordable Learning</a:t>
            </a:r>
          </a:p>
        </p:txBody>
      </p:sp>
    </p:spTree>
    <p:extLst>
      <p:ext uri="{BB962C8B-B14F-4D97-AF65-F5344CB8AC3E}">
        <p14:creationId xmlns:p14="http://schemas.microsoft.com/office/powerpoint/2010/main" val="2010390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1A994-573C-46A1-A1EB-3454A7E67F60}"/>
              </a:ext>
            </a:extLst>
          </p:cNvPr>
          <p:cNvSpPr>
            <a:spLocks noGrp="1"/>
          </p:cNvSpPr>
          <p:nvPr>
            <p:ph type="title"/>
          </p:nvPr>
        </p:nvSpPr>
        <p:spPr/>
        <p:txBody>
          <a:bodyPr/>
          <a:lstStyle/>
          <a:p>
            <a:r>
              <a:rPr lang="en-US" sz="3200" dirty="0"/>
              <a:t>Works can be included in AL Works When…</a:t>
            </a:r>
          </a:p>
        </p:txBody>
      </p:sp>
      <p:sp>
        <p:nvSpPr>
          <p:cNvPr id="3" name="Content Placeholder 2">
            <a:extLst>
              <a:ext uri="{FF2B5EF4-FFF2-40B4-BE49-F238E27FC236}">
                <a16:creationId xmlns:a16="http://schemas.microsoft.com/office/drawing/2014/main" id="{65066EB5-22BD-41EB-AF3F-289A48844604}"/>
              </a:ext>
            </a:extLst>
          </p:cNvPr>
          <p:cNvSpPr>
            <a:spLocks noGrp="1"/>
          </p:cNvSpPr>
          <p:nvPr>
            <p:ph idx="1"/>
          </p:nvPr>
        </p:nvSpPr>
        <p:spPr/>
        <p:txBody>
          <a:bodyPr/>
          <a:lstStyle/>
          <a:p>
            <a:pPr marL="514350" indent="-514350">
              <a:buFont typeface="+mj-lt"/>
              <a:buAutoNum type="arabicPeriod"/>
            </a:pPr>
            <a:r>
              <a:rPr lang="en-US" sz="2600" dirty="0"/>
              <a:t>The work is in the public domain</a:t>
            </a:r>
          </a:p>
          <a:p>
            <a:pPr marL="514350" indent="-514350">
              <a:buFont typeface="+mj-lt"/>
              <a:buAutoNum type="arabicPeriod"/>
            </a:pPr>
            <a:r>
              <a:rPr lang="en-US" sz="2600" dirty="0"/>
              <a:t>The author/organization producing the work is the rightsholder.</a:t>
            </a:r>
          </a:p>
          <a:p>
            <a:pPr marL="514350" indent="-514350">
              <a:buFont typeface="+mj-lt"/>
              <a:buAutoNum type="arabicPeriod"/>
            </a:pPr>
            <a:r>
              <a:rPr lang="en-US" sz="2600" dirty="0"/>
              <a:t>The work can be reused under the terms of its license (OA works, Creative Commons (CC) works)</a:t>
            </a:r>
          </a:p>
          <a:p>
            <a:pPr marL="514350" indent="-514350">
              <a:buFont typeface="+mj-lt"/>
              <a:buAutoNum type="arabicPeriod"/>
            </a:pPr>
            <a:r>
              <a:rPr lang="en-US" sz="2600" dirty="0"/>
              <a:t>The use of the work could be considered a fair use under US copyright law*</a:t>
            </a:r>
          </a:p>
          <a:p>
            <a:pPr marL="514350" indent="-514350">
              <a:buFont typeface="+mj-lt"/>
              <a:buAutoNum type="arabicPeriod"/>
            </a:pPr>
            <a:r>
              <a:rPr lang="en-US" sz="2600" dirty="0"/>
              <a:t>Permission is obtained to reuse the work in an OER</a:t>
            </a:r>
          </a:p>
          <a:p>
            <a:pPr marL="514350" indent="-514350">
              <a:buFont typeface="+mj-lt"/>
              <a:buAutoNum type="arabicPeriod"/>
            </a:pPr>
            <a:r>
              <a:rPr lang="en-US" sz="2600" dirty="0"/>
              <a:t>A license is obtained to include the work in an OER</a:t>
            </a:r>
          </a:p>
        </p:txBody>
      </p:sp>
    </p:spTree>
    <p:extLst>
      <p:ext uri="{BB962C8B-B14F-4D97-AF65-F5344CB8AC3E}">
        <p14:creationId xmlns:p14="http://schemas.microsoft.com/office/powerpoint/2010/main" val="3566119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A36D4-543A-4D59-8819-0C7F277C1EB8}"/>
              </a:ext>
            </a:extLst>
          </p:cNvPr>
          <p:cNvSpPr>
            <a:spLocks noGrp="1"/>
          </p:cNvSpPr>
          <p:nvPr>
            <p:ph type="title"/>
          </p:nvPr>
        </p:nvSpPr>
        <p:spPr/>
        <p:txBody>
          <a:bodyPr/>
          <a:lstStyle/>
          <a:p>
            <a:r>
              <a:rPr lang="en-US" dirty="0"/>
              <a:t>Wait, this sounds familiar!</a:t>
            </a:r>
          </a:p>
        </p:txBody>
      </p:sp>
      <p:sp>
        <p:nvSpPr>
          <p:cNvPr id="3" name="Content Placeholder 2">
            <a:extLst>
              <a:ext uri="{FF2B5EF4-FFF2-40B4-BE49-F238E27FC236}">
                <a16:creationId xmlns:a16="http://schemas.microsoft.com/office/drawing/2014/main" id="{DA2C0559-B4D6-45E0-854D-7FA3AF2C5F07}"/>
              </a:ext>
            </a:extLst>
          </p:cNvPr>
          <p:cNvSpPr>
            <a:spLocks noGrp="1"/>
          </p:cNvSpPr>
          <p:nvPr>
            <p:ph idx="1"/>
          </p:nvPr>
        </p:nvSpPr>
        <p:spPr/>
        <p:txBody>
          <a:bodyPr/>
          <a:lstStyle/>
          <a:p>
            <a:pPr marL="514350" indent="-514350">
              <a:buFont typeface="+mj-lt"/>
              <a:buAutoNum type="arabicPeriod"/>
            </a:pPr>
            <a:r>
              <a:rPr lang="en-US" sz="2600" dirty="0">
                <a:solidFill>
                  <a:schemeClr val="bg1">
                    <a:lumMod val="50000"/>
                  </a:schemeClr>
                </a:solidFill>
              </a:rPr>
              <a:t>The work is in the public domain</a:t>
            </a:r>
          </a:p>
          <a:p>
            <a:pPr marL="514350" indent="-514350">
              <a:buFont typeface="+mj-lt"/>
              <a:buAutoNum type="arabicPeriod"/>
            </a:pPr>
            <a:r>
              <a:rPr lang="en-US" sz="2600" dirty="0">
                <a:solidFill>
                  <a:schemeClr val="bg1">
                    <a:lumMod val="50000"/>
                  </a:schemeClr>
                </a:solidFill>
              </a:rPr>
              <a:t>The author/organization producing the work is the rightsholder</a:t>
            </a:r>
          </a:p>
          <a:p>
            <a:pPr marL="514350" indent="-514350">
              <a:buFont typeface="+mj-lt"/>
              <a:buAutoNum type="arabicPeriod"/>
            </a:pPr>
            <a:r>
              <a:rPr lang="en-US" sz="2600" dirty="0"/>
              <a:t>The work can be reused under the terms of its license (OA, CC, </a:t>
            </a:r>
            <a:r>
              <a:rPr lang="en-US" sz="2600" u="sng" dirty="0"/>
              <a:t>resources provided by the library</a:t>
            </a:r>
            <a:r>
              <a:rPr lang="en-US" sz="2600" dirty="0"/>
              <a:t>)</a:t>
            </a:r>
          </a:p>
          <a:p>
            <a:pPr marL="514350" indent="-514350">
              <a:buFont typeface="+mj-lt"/>
              <a:buAutoNum type="arabicPeriod"/>
            </a:pPr>
            <a:r>
              <a:rPr lang="en-US" sz="2600" dirty="0"/>
              <a:t>The use of the work could be considered a fair use under US copyright law</a:t>
            </a:r>
          </a:p>
          <a:p>
            <a:pPr marL="514350" indent="-514350">
              <a:buFont typeface="+mj-lt"/>
              <a:buAutoNum type="arabicPeriod"/>
            </a:pPr>
            <a:r>
              <a:rPr lang="en-US" sz="2600" dirty="0">
                <a:solidFill>
                  <a:schemeClr val="bg1">
                    <a:lumMod val="50000"/>
                  </a:schemeClr>
                </a:solidFill>
              </a:rPr>
              <a:t>Permission is obtained to reuse the work in an OER</a:t>
            </a:r>
          </a:p>
          <a:p>
            <a:pPr marL="514350" indent="-514350">
              <a:buFont typeface="+mj-lt"/>
              <a:buAutoNum type="arabicPeriod"/>
            </a:pPr>
            <a:r>
              <a:rPr lang="en-US" sz="2600" dirty="0">
                <a:solidFill>
                  <a:schemeClr val="bg1">
                    <a:lumMod val="50000"/>
                  </a:schemeClr>
                </a:solidFill>
              </a:rPr>
              <a:t>A license is obtained to include the work in an OER</a:t>
            </a:r>
          </a:p>
        </p:txBody>
      </p:sp>
    </p:spTree>
    <p:extLst>
      <p:ext uri="{BB962C8B-B14F-4D97-AF65-F5344CB8AC3E}">
        <p14:creationId xmlns:p14="http://schemas.microsoft.com/office/powerpoint/2010/main" val="2294532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65ECC-81F3-4E97-B638-B5A7864344C9}"/>
              </a:ext>
            </a:extLst>
          </p:cNvPr>
          <p:cNvSpPr>
            <a:spLocks noGrp="1"/>
          </p:cNvSpPr>
          <p:nvPr>
            <p:ph type="title"/>
          </p:nvPr>
        </p:nvSpPr>
        <p:spPr/>
        <p:txBody>
          <a:bodyPr/>
          <a:lstStyle/>
          <a:p>
            <a:r>
              <a:rPr lang="en-US" dirty="0"/>
              <a:t>OA &amp; CC Licensed Works</a:t>
            </a:r>
          </a:p>
        </p:txBody>
      </p:sp>
      <p:sp>
        <p:nvSpPr>
          <p:cNvPr id="3" name="Content Placeholder 2">
            <a:extLst>
              <a:ext uri="{FF2B5EF4-FFF2-40B4-BE49-F238E27FC236}">
                <a16:creationId xmlns:a16="http://schemas.microsoft.com/office/drawing/2014/main" id="{4220C676-9B05-456B-B86D-A3338DD35739}"/>
              </a:ext>
            </a:extLst>
          </p:cNvPr>
          <p:cNvSpPr>
            <a:spLocks noGrp="1"/>
          </p:cNvSpPr>
          <p:nvPr>
            <p:ph idx="1"/>
          </p:nvPr>
        </p:nvSpPr>
        <p:spPr/>
        <p:txBody>
          <a:bodyPr/>
          <a:lstStyle/>
          <a:p>
            <a:r>
              <a:rPr lang="en-US" dirty="0"/>
              <a:t>OA Works-check the terms of the journal and/or article</a:t>
            </a:r>
          </a:p>
          <a:p>
            <a:r>
              <a:rPr lang="en-US" dirty="0"/>
              <a:t>Creative Commons (CC) Works</a:t>
            </a:r>
          </a:p>
          <a:p>
            <a:pPr lvl="1"/>
            <a:r>
              <a:rPr lang="en-US" dirty="0"/>
              <a:t>Attribution</a:t>
            </a:r>
          </a:p>
          <a:p>
            <a:pPr lvl="1"/>
            <a:r>
              <a:rPr lang="en-US" dirty="0"/>
              <a:t>Share-alike</a:t>
            </a:r>
          </a:p>
          <a:p>
            <a:pPr lvl="1"/>
            <a:r>
              <a:rPr lang="en-US" dirty="0"/>
              <a:t>Noncommercial/commercial</a:t>
            </a:r>
          </a:p>
          <a:p>
            <a:pPr lvl="1"/>
            <a:r>
              <a:rPr lang="en-US" dirty="0"/>
              <a:t>No derivatives</a:t>
            </a:r>
          </a:p>
          <a:p>
            <a:pPr lvl="1"/>
            <a:endParaRPr lang="en-US" dirty="0"/>
          </a:p>
        </p:txBody>
      </p:sp>
    </p:spTree>
    <p:extLst>
      <p:ext uri="{BB962C8B-B14F-4D97-AF65-F5344CB8AC3E}">
        <p14:creationId xmlns:p14="http://schemas.microsoft.com/office/powerpoint/2010/main" val="3296552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0FD99-8FE0-44B3-8B9E-34F056BF6319}"/>
              </a:ext>
            </a:extLst>
          </p:cNvPr>
          <p:cNvSpPr>
            <a:spLocks noGrp="1"/>
          </p:cNvSpPr>
          <p:nvPr>
            <p:ph type="title"/>
          </p:nvPr>
        </p:nvSpPr>
        <p:spPr/>
        <p:txBody>
          <a:bodyPr/>
          <a:lstStyle/>
          <a:p>
            <a:r>
              <a:rPr lang="en-US" sz="3300" dirty="0"/>
              <a:t>Works Made Available Through the Library</a:t>
            </a:r>
          </a:p>
        </p:txBody>
      </p:sp>
      <p:sp>
        <p:nvSpPr>
          <p:cNvPr id="3" name="Content Placeholder 2">
            <a:extLst>
              <a:ext uri="{FF2B5EF4-FFF2-40B4-BE49-F238E27FC236}">
                <a16:creationId xmlns:a16="http://schemas.microsoft.com/office/drawing/2014/main" id="{30BEA0E2-20C4-4B1A-B593-F51BA5743E3A}"/>
              </a:ext>
            </a:extLst>
          </p:cNvPr>
          <p:cNvSpPr>
            <a:spLocks noGrp="1"/>
          </p:cNvSpPr>
          <p:nvPr>
            <p:ph idx="1"/>
          </p:nvPr>
        </p:nvSpPr>
        <p:spPr/>
        <p:txBody>
          <a:bodyPr/>
          <a:lstStyle/>
          <a:p>
            <a:r>
              <a:rPr lang="en-US" dirty="0"/>
              <a:t>Works included in library databases</a:t>
            </a:r>
          </a:p>
          <a:p>
            <a:pPr lvl="1"/>
            <a:r>
              <a:rPr lang="en-US" dirty="0"/>
              <a:t>Articles</a:t>
            </a:r>
          </a:p>
          <a:p>
            <a:pPr lvl="1"/>
            <a:r>
              <a:rPr lang="en-US" dirty="0"/>
              <a:t>eBooks</a:t>
            </a:r>
          </a:p>
          <a:p>
            <a:pPr lvl="1"/>
            <a:r>
              <a:rPr lang="en-US" dirty="0"/>
              <a:t>Films</a:t>
            </a:r>
          </a:p>
          <a:p>
            <a:pPr lvl="1"/>
            <a:r>
              <a:rPr lang="en-US" dirty="0"/>
              <a:t>Music</a:t>
            </a:r>
          </a:p>
          <a:p>
            <a:r>
              <a:rPr lang="en-US" dirty="0"/>
              <a:t>Review license associated with resource to see what sharing options are available</a:t>
            </a:r>
          </a:p>
        </p:txBody>
      </p:sp>
    </p:spTree>
    <p:extLst>
      <p:ext uri="{BB962C8B-B14F-4D97-AF65-F5344CB8AC3E}">
        <p14:creationId xmlns:p14="http://schemas.microsoft.com/office/powerpoint/2010/main" val="3136159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48EFAC-1076-4593-A6A3-78D36F13FB1B}"/>
              </a:ext>
            </a:extLst>
          </p:cNvPr>
          <p:cNvSpPr>
            <a:spLocks noGrp="1"/>
          </p:cNvSpPr>
          <p:nvPr>
            <p:ph type="title"/>
          </p:nvPr>
        </p:nvSpPr>
        <p:spPr/>
        <p:txBody>
          <a:bodyPr/>
          <a:lstStyle/>
          <a:p>
            <a:r>
              <a:rPr lang="en-US" dirty="0"/>
              <a:t>Considering Fair Use</a:t>
            </a:r>
          </a:p>
        </p:txBody>
      </p:sp>
      <p:sp>
        <p:nvSpPr>
          <p:cNvPr id="5" name="Content Placeholder 4">
            <a:extLst>
              <a:ext uri="{FF2B5EF4-FFF2-40B4-BE49-F238E27FC236}">
                <a16:creationId xmlns:a16="http://schemas.microsoft.com/office/drawing/2014/main" id="{95F88A2B-CAE0-4EAC-B087-974BD80003E9}"/>
              </a:ext>
            </a:extLst>
          </p:cNvPr>
          <p:cNvSpPr>
            <a:spLocks noGrp="1"/>
          </p:cNvSpPr>
          <p:nvPr>
            <p:ph idx="1"/>
          </p:nvPr>
        </p:nvSpPr>
        <p:spPr/>
        <p:txBody>
          <a:bodyPr/>
          <a:lstStyle/>
          <a:p>
            <a:r>
              <a:rPr lang="en-US" dirty="0"/>
              <a:t>Ensure a thoughtful and thorough analysis of the four factors is considered!</a:t>
            </a:r>
          </a:p>
          <a:p>
            <a:r>
              <a:rPr lang="en-US" dirty="0"/>
              <a:t>Consider legal risk and factors that may support a fair use argument in this type of situation.</a:t>
            </a:r>
          </a:p>
          <a:p>
            <a:pPr marL="0" indent="0">
              <a:buNone/>
            </a:pPr>
            <a:endParaRPr lang="en-US" dirty="0"/>
          </a:p>
        </p:txBody>
      </p:sp>
    </p:spTree>
    <p:extLst>
      <p:ext uri="{BB962C8B-B14F-4D97-AF65-F5344CB8AC3E}">
        <p14:creationId xmlns:p14="http://schemas.microsoft.com/office/powerpoint/2010/main" val="10172081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EFF5F-A8E4-459A-8458-D6E0D62B0DDC}"/>
              </a:ext>
            </a:extLst>
          </p:cNvPr>
          <p:cNvSpPr>
            <a:spLocks noGrp="1"/>
          </p:cNvSpPr>
          <p:nvPr>
            <p:ph type="title"/>
          </p:nvPr>
        </p:nvSpPr>
        <p:spPr/>
        <p:txBody>
          <a:bodyPr/>
          <a:lstStyle/>
          <a:p>
            <a:r>
              <a:rPr lang="en-US" sz="3600" dirty="0"/>
              <a:t>Obtaining Permission to Reuse a Work</a:t>
            </a:r>
          </a:p>
        </p:txBody>
      </p:sp>
      <p:sp>
        <p:nvSpPr>
          <p:cNvPr id="3" name="Content Placeholder 2">
            <a:extLst>
              <a:ext uri="{FF2B5EF4-FFF2-40B4-BE49-F238E27FC236}">
                <a16:creationId xmlns:a16="http://schemas.microsoft.com/office/drawing/2014/main" id="{A00060E6-BA4E-4535-98AC-C0E559170E9D}"/>
              </a:ext>
            </a:extLst>
          </p:cNvPr>
          <p:cNvSpPr>
            <a:spLocks noGrp="1"/>
          </p:cNvSpPr>
          <p:nvPr>
            <p:ph idx="1"/>
          </p:nvPr>
        </p:nvSpPr>
        <p:spPr/>
        <p:txBody>
          <a:bodyPr/>
          <a:lstStyle/>
          <a:p>
            <a:r>
              <a:rPr lang="en-US" dirty="0"/>
              <a:t>Identify the rightsholder</a:t>
            </a:r>
          </a:p>
          <a:p>
            <a:r>
              <a:rPr lang="en-US" dirty="0"/>
              <a:t>Contact, providing information about…</a:t>
            </a:r>
          </a:p>
          <a:p>
            <a:pPr lvl="1"/>
            <a:r>
              <a:rPr lang="en-US" dirty="0"/>
              <a:t>The work you wish to reuse (specific work and portion)</a:t>
            </a:r>
          </a:p>
          <a:p>
            <a:pPr lvl="1"/>
            <a:r>
              <a:rPr lang="en-US" dirty="0"/>
              <a:t>How are you planning on reusing the work?</a:t>
            </a:r>
          </a:p>
          <a:p>
            <a:pPr lvl="1"/>
            <a:r>
              <a:rPr lang="en-US" dirty="0"/>
              <a:t>What rights you are asking for?</a:t>
            </a:r>
          </a:p>
          <a:p>
            <a:pPr lvl="1"/>
            <a:r>
              <a:rPr lang="en-US" dirty="0"/>
              <a:t>What term (for OER, most likely perpetual)</a:t>
            </a:r>
          </a:p>
          <a:p>
            <a:pPr marL="0" indent="0" algn="ctr">
              <a:buNone/>
            </a:pPr>
            <a:r>
              <a:rPr lang="en-US" dirty="0">
                <a:hlinkClick r:id="rId2"/>
              </a:rPr>
              <a:t>https://copyright.columbia.edu/basics/permissions-and-licensing.html</a:t>
            </a:r>
            <a:r>
              <a:rPr lang="en-US" dirty="0"/>
              <a:t> </a:t>
            </a:r>
          </a:p>
        </p:txBody>
      </p:sp>
    </p:spTree>
    <p:extLst>
      <p:ext uri="{BB962C8B-B14F-4D97-AF65-F5344CB8AC3E}">
        <p14:creationId xmlns:p14="http://schemas.microsoft.com/office/powerpoint/2010/main" val="2757015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13203-A3A7-49D2-A0D7-7D6D7F7D735C}"/>
              </a:ext>
            </a:extLst>
          </p:cNvPr>
          <p:cNvSpPr>
            <a:spLocks noGrp="1"/>
          </p:cNvSpPr>
          <p:nvPr>
            <p:ph type="title"/>
          </p:nvPr>
        </p:nvSpPr>
        <p:spPr/>
        <p:txBody>
          <a:bodyPr/>
          <a:lstStyle/>
          <a:p>
            <a:r>
              <a:rPr lang="en-US" sz="4000" dirty="0"/>
              <a:t>Obtaining a License to Use a Work</a:t>
            </a:r>
          </a:p>
        </p:txBody>
      </p:sp>
      <p:sp>
        <p:nvSpPr>
          <p:cNvPr id="3" name="Content Placeholder 2">
            <a:extLst>
              <a:ext uri="{FF2B5EF4-FFF2-40B4-BE49-F238E27FC236}">
                <a16:creationId xmlns:a16="http://schemas.microsoft.com/office/drawing/2014/main" id="{7834D397-0545-465A-8281-0BA8F1411674}"/>
              </a:ext>
            </a:extLst>
          </p:cNvPr>
          <p:cNvSpPr>
            <a:spLocks noGrp="1"/>
          </p:cNvSpPr>
          <p:nvPr>
            <p:ph idx="1"/>
          </p:nvPr>
        </p:nvSpPr>
        <p:spPr/>
        <p:txBody>
          <a:bodyPr/>
          <a:lstStyle/>
          <a:p>
            <a:r>
              <a:rPr lang="en-US" dirty="0"/>
              <a:t>Will likely include payment of a fee</a:t>
            </a:r>
          </a:p>
          <a:p>
            <a:r>
              <a:rPr lang="en-US" dirty="0"/>
              <a:t>Carefully read the terms</a:t>
            </a:r>
          </a:p>
          <a:p>
            <a:r>
              <a:rPr lang="en-US" dirty="0"/>
              <a:t>Work with a licensing organization</a:t>
            </a:r>
          </a:p>
          <a:p>
            <a:pPr lvl="1"/>
            <a:r>
              <a:rPr lang="en-US" dirty="0"/>
              <a:t>Copyright clearance center</a:t>
            </a:r>
          </a:p>
          <a:p>
            <a:pPr lvl="1"/>
            <a:r>
              <a:rPr lang="en-US" dirty="0"/>
              <a:t>ASCAP</a:t>
            </a:r>
          </a:p>
          <a:p>
            <a:pPr lvl="1"/>
            <a:r>
              <a:rPr lang="en-US" dirty="0"/>
              <a:t>Stock photo companies</a:t>
            </a:r>
          </a:p>
          <a:p>
            <a:pPr lvl="1"/>
            <a:r>
              <a:rPr lang="en-US" dirty="0"/>
              <a:t>Discipline-specific vendors, e.g. Harvard Business Review cases</a:t>
            </a:r>
          </a:p>
          <a:p>
            <a:pPr lvl="1"/>
            <a:endParaRPr lang="en-US" dirty="0"/>
          </a:p>
        </p:txBody>
      </p:sp>
    </p:spTree>
    <p:extLst>
      <p:ext uri="{BB962C8B-B14F-4D97-AF65-F5344CB8AC3E}">
        <p14:creationId xmlns:p14="http://schemas.microsoft.com/office/powerpoint/2010/main" val="3838305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90775-D0C2-4B77-A8BE-3D5A63D199AC}"/>
              </a:ext>
            </a:extLst>
          </p:cNvPr>
          <p:cNvSpPr>
            <a:spLocks noGrp="1"/>
          </p:cNvSpPr>
          <p:nvPr>
            <p:ph type="title"/>
          </p:nvPr>
        </p:nvSpPr>
        <p:spPr/>
        <p:txBody>
          <a:bodyPr/>
          <a:lstStyle/>
          <a:p>
            <a:r>
              <a:rPr lang="en-US" dirty="0"/>
              <a:t>Considerations</a:t>
            </a:r>
          </a:p>
        </p:txBody>
      </p:sp>
      <p:sp>
        <p:nvSpPr>
          <p:cNvPr id="3" name="Content Placeholder 2">
            <a:extLst>
              <a:ext uri="{FF2B5EF4-FFF2-40B4-BE49-F238E27FC236}">
                <a16:creationId xmlns:a16="http://schemas.microsoft.com/office/drawing/2014/main" id="{EDD7BED1-483E-4D47-9872-9DFC1081D78E}"/>
              </a:ext>
            </a:extLst>
          </p:cNvPr>
          <p:cNvSpPr>
            <a:spLocks noGrp="1"/>
          </p:cNvSpPr>
          <p:nvPr>
            <p:ph idx="1"/>
          </p:nvPr>
        </p:nvSpPr>
        <p:spPr/>
        <p:txBody>
          <a:bodyPr/>
          <a:lstStyle/>
          <a:p>
            <a:r>
              <a:rPr lang="en-US" dirty="0"/>
              <a:t>Negotiating license agreements for licensed library resources</a:t>
            </a:r>
          </a:p>
          <a:p>
            <a:r>
              <a:rPr lang="en-US" dirty="0"/>
              <a:t>Helping faculty interpret OA/CC licenses attached to the works they wish to reuse</a:t>
            </a:r>
          </a:p>
          <a:p>
            <a:r>
              <a:rPr lang="en-US" dirty="0"/>
              <a:t>Ensuring students and faculty are aware of their sharing rights under any licensed resources</a:t>
            </a:r>
          </a:p>
        </p:txBody>
      </p:sp>
    </p:spTree>
    <p:extLst>
      <p:ext uri="{BB962C8B-B14F-4D97-AF65-F5344CB8AC3E}">
        <p14:creationId xmlns:p14="http://schemas.microsoft.com/office/powerpoint/2010/main" val="828771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C063B-1197-41DA-B70F-DA5945255828}"/>
              </a:ext>
            </a:extLst>
          </p:cNvPr>
          <p:cNvSpPr>
            <a:spLocks noGrp="1"/>
          </p:cNvSpPr>
          <p:nvPr>
            <p:ph type="title"/>
          </p:nvPr>
        </p:nvSpPr>
        <p:spPr/>
        <p:txBody>
          <a:bodyPr/>
          <a:lstStyle/>
          <a:p>
            <a:r>
              <a:rPr lang="en-US" dirty="0"/>
              <a:t>Putting it all Together</a:t>
            </a:r>
          </a:p>
        </p:txBody>
      </p:sp>
    </p:spTree>
    <p:extLst>
      <p:ext uri="{BB962C8B-B14F-4D97-AF65-F5344CB8AC3E}">
        <p14:creationId xmlns:p14="http://schemas.microsoft.com/office/powerpoint/2010/main" val="3304905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066800"/>
            <a:ext cx="8229600" cy="944563"/>
          </a:xfrm>
        </p:spPr>
        <p:txBody>
          <a:bodyPr/>
          <a:lstStyle/>
          <a:p>
            <a:pPr algn="ctr"/>
            <a:r>
              <a:rPr lang="en-US" altLang="en-US" dirty="0"/>
              <a:t>Please Note:</a:t>
            </a:r>
          </a:p>
        </p:txBody>
      </p:sp>
      <p:sp>
        <p:nvSpPr>
          <p:cNvPr id="3" name="Content Placeholder 2"/>
          <p:cNvSpPr>
            <a:spLocks noGrp="1"/>
          </p:cNvSpPr>
          <p:nvPr>
            <p:ph idx="1"/>
          </p:nvPr>
        </p:nvSpPr>
        <p:spPr>
          <a:xfrm>
            <a:off x="457200" y="1905000"/>
            <a:ext cx="8229600" cy="4221163"/>
          </a:xfrm>
        </p:spPr>
        <p:txBody>
          <a:bodyPr/>
          <a:lstStyle/>
          <a:p>
            <a:pPr marL="0" indent="0" algn="ctr">
              <a:buFont typeface="Wingdings" pitchFamily="2" charset="2"/>
              <a:buNone/>
              <a:defRPr/>
            </a:pPr>
            <a:r>
              <a:rPr lang="en-US" dirty="0"/>
              <a:t>The information provided in this presentation should not be construed as legal advice. If you have a legal question you should speak with an attorney.</a:t>
            </a:r>
          </a:p>
        </p:txBody>
      </p:sp>
    </p:spTree>
    <p:extLst>
      <p:ext uri="{BB962C8B-B14F-4D97-AF65-F5344CB8AC3E}">
        <p14:creationId xmlns:p14="http://schemas.microsoft.com/office/powerpoint/2010/main" val="1686802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FFDDE-4CD5-4D46-A739-18AFE02AD9F7}"/>
              </a:ext>
            </a:extLst>
          </p:cNvPr>
          <p:cNvSpPr>
            <a:spLocks noGrp="1"/>
          </p:cNvSpPr>
          <p:nvPr>
            <p:ph type="title"/>
          </p:nvPr>
        </p:nvSpPr>
        <p:spPr/>
        <p:txBody>
          <a:bodyPr/>
          <a:lstStyle/>
          <a:p>
            <a:r>
              <a:rPr lang="en-US" dirty="0"/>
              <a:t>Things to Consider</a:t>
            </a:r>
          </a:p>
        </p:txBody>
      </p:sp>
      <p:sp>
        <p:nvSpPr>
          <p:cNvPr id="3" name="Content Placeholder 2">
            <a:extLst>
              <a:ext uri="{FF2B5EF4-FFF2-40B4-BE49-F238E27FC236}">
                <a16:creationId xmlns:a16="http://schemas.microsoft.com/office/drawing/2014/main" id="{CA62A343-245D-4C9A-B2F6-064271A94B6F}"/>
              </a:ext>
            </a:extLst>
          </p:cNvPr>
          <p:cNvSpPr>
            <a:spLocks noGrp="1"/>
          </p:cNvSpPr>
          <p:nvPr>
            <p:ph idx="1"/>
          </p:nvPr>
        </p:nvSpPr>
        <p:spPr/>
        <p:txBody>
          <a:bodyPr/>
          <a:lstStyle/>
          <a:p>
            <a:pPr marL="514350" indent="-514350">
              <a:buFont typeface="+mj-lt"/>
              <a:buAutoNum type="arabicPeriod"/>
            </a:pPr>
            <a:r>
              <a:rPr lang="en-US" dirty="0"/>
              <a:t>Consider your situation</a:t>
            </a:r>
          </a:p>
          <a:p>
            <a:pPr marL="914400" lvl="1" indent="-514350">
              <a:buFont typeface="+mj-lt"/>
              <a:buAutoNum type="alphaLcPeriod"/>
            </a:pPr>
            <a:r>
              <a:rPr lang="en-US" dirty="0"/>
              <a:t>Creation</a:t>
            </a:r>
          </a:p>
          <a:p>
            <a:pPr marL="914400" lvl="1" indent="-514350">
              <a:buFont typeface="+mj-lt"/>
              <a:buAutoNum type="alphaLcPeriod"/>
            </a:pPr>
            <a:r>
              <a:rPr lang="en-US" dirty="0"/>
              <a:t>Use</a:t>
            </a:r>
          </a:p>
          <a:p>
            <a:pPr marL="514350" indent="-514350">
              <a:buFont typeface="+mj-lt"/>
              <a:buAutoNum type="arabicPeriod"/>
            </a:pPr>
            <a:r>
              <a:rPr lang="en-US" dirty="0"/>
              <a:t>Consider your options</a:t>
            </a:r>
          </a:p>
          <a:p>
            <a:pPr marL="514350" indent="-514350">
              <a:buFont typeface="+mj-lt"/>
              <a:buAutoNum type="arabicPeriod"/>
            </a:pPr>
            <a:r>
              <a:rPr lang="en-US" dirty="0"/>
              <a:t>Clearly communicate necessary information to users!</a:t>
            </a:r>
          </a:p>
        </p:txBody>
      </p:sp>
    </p:spTree>
    <p:extLst>
      <p:ext uri="{BB962C8B-B14F-4D97-AF65-F5344CB8AC3E}">
        <p14:creationId xmlns:p14="http://schemas.microsoft.com/office/powerpoint/2010/main" val="34340218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Rectangle 2">
            <a:extLst>
              <a:ext uri="{FF2B5EF4-FFF2-40B4-BE49-F238E27FC236}">
                <a16:creationId xmlns:a16="http://schemas.microsoft.com/office/drawing/2014/main" id="{336D5984-5015-4BBD-A929-A97E85E8A195}"/>
              </a:ext>
            </a:extLst>
          </p:cNvPr>
          <p:cNvSpPr/>
          <p:nvPr/>
        </p:nvSpPr>
        <p:spPr>
          <a:xfrm>
            <a:off x="2209800" y="1313953"/>
            <a:ext cx="67818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55428142-E79E-4FFA-943F-86E6D16D4A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371600"/>
            <a:ext cx="1194628" cy="420835"/>
          </a:xfrm>
          <a:prstGeom prst="rect">
            <a:avLst/>
          </a:prstGeom>
        </p:spPr>
      </p:pic>
    </p:spTree>
    <p:extLst>
      <p:ext uri="{BB962C8B-B14F-4D97-AF65-F5344CB8AC3E}">
        <p14:creationId xmlns:p14="http://schemas.microsoft.com/office/powerpoint/2010/main" val="2206619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OER &amp; Affordable Learning Overview</a:t>
            </a:r>
          </a:p>
          <a:p>
            <a:r>
              <a:rPr lang="en-US" dirty="0"/>
              <a:t>Copyright Issues—Creation Using</a:t>
            </a:r>
          </a:p>
          <a:p>
            <a:r>
              <a:rPr lang="en-US" dirty="0"/>
              <a:t>Copyright Issues—Using OER/AL</a:t>
            </a:r>
          </a:p>
          <a:p>
            <a:r>
              <a:rPr lang="en-US" dirty="0"/>
              <a:t>Putting it all Together</a:t>
            </a:r>
          </a:p>
        </p:txBody>
      </p:sp>
    </p:spTree>
    <p:extLst>
      <p:ext uri="{BB962C8B-B14F-4D97-AF65-F5344CB8AC3E}">
        <p14:creationId xmlns:p14="http://schemas.microsoft.com/office/powerpoint/2010/main" val="3750794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Autofit/>
          </a:bodyPr>
          <a:lstStyle/>
          <a:p>
            <a:r>
              <a:rPr lang="en-US" sz="3900" dirty="0"/>
              <a:t>OER &amp; Affordable Learning Overview</a:t>
            </a:r>
          </a:p>
        </p:txBody>
      </p:sp>
    </p:spTree>
    <p:extLst>
      <p:ext uri="{BB962C8B-B14F-4D97-AF65-F5344CB8AC3E}">
        <p14:creationId xmlns:p14="http://schemas.microsoft.com/office/powerpoint/2010/main" val="711879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7A375-ECBA-46C9-B940-96FE59D89DE0}"/>
              </a:ext>
            </a:extLst>
          </p:cNvPr>
          <p:cNvSpPr>
            <a:spLocks noGrp="1"/>
          </p:cNvSpPr>
          <p:nvPr>
            <p:ph type="title"/>
          </p:nvPr>
        </p:nvSpPr>
        <p:spPr/>
        <p:txBody>
          <a:bodyPr/>
          <a:lstStyle/>
          <a:p>
            <a:r>
              <a:rPr lang="en-US" sz="3800" dirty="0"/>
              <a:t>Open Educational Resources (OER)</a:t>
            </a:r>
          </a:p>
        </p:txBody>
      </p:sp>
      <p:sp>
        <p:nvSpPr>
          <p:cNvPr id="3" name="Content Placeholder 2">
            <a:extLst>
              <a:ext uri="{FF2B5EF4-FFF2-40B4-BE49-F238E27FC236}">
                <a16:creationId xmlns:a16="http://schemas.microsoft.com/office/drawing/2014/main" id="{E19E754D-F551-4EA2-A3E1-A5B8FD77C002}"/>
              </a:ext>
            </a:extLst>
          </p:cNvPr>
          <p:cNvSpPr>
            <a:spLocks noGrp="1"/>
          </p:cNvSpPr>
          <p:nvPr>
            <p:ph idx="1"/>
          </p:nvPr>
        </p:nvSpPr>
        <p:spPr/>
        <p:txBody>
          <a:bodyPr/>
          <a:lstStyle/>
          <a:p>
            <a:pPr marL="0" indent="0">
              <a:buNone/>
            </a:pPr>
            <a:r>
              <a:rPr lang="en-US" dirty="0"/>
              <a:t>Open Educational Resources (OERs) are any type of educational materials that are in the public domain or introduced with an open license. The nature of these open materials means that anyone can legally and freely copy, use, adapt and re-share them.</a:t>
            </a:r>
          </a:p>
          <a:p>
            <a:pPr marL="0" indent="0" algn="r">
              <a:buNone/>
            </a:pPr>
            <a:r>
              <a:rPr lang="en-US" dirty="0"/>
              <a:t>-UNESCO</a:t>
            </a:r>
          </a:p>
          <a:p>
            <a:pPr marL="0" indent="0" algn="r">
              <a:buNone/>
            </a:pPr>
            <a:r>
              <a:rPr lang="en-US" sz="1800" dirty="0">
                <a:hlinkClick r:id="rId2"/>
              </a:rPr>
              <a:t>http://www.unesco.org/new/en/communication-and-information/access-to-knowledge/open-educational-resources/what-are-open-educational-resources-oers</a:t>
            </a:r>
            <a:r>
              <a:rPr lang="en-US" sz="1800" dirty="0"/>
              <a:t> </a:t>
            </a:r>
          </a:p>
        </p:txBody>
      </p:sp>
    </p:spTree>
    <p:extLst>
      <p:ext uri="{BB962C8B-B14F-4D97-AF65-F5344CB8AC3E}">
        <p14:creationId xmlns:p14="http://schemas.microsoft.com/office/powerpoint/2010/main" val="2035235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E2CAF-BB7A-49FD-B6D6-97BD145C61D9}"/>
              </a:ext>
            </a:extLst>
          </p:cNvPr>
          <p:cNvSpPr>
            <a:spLocks noGrp="1"/>
          </p:cNvSpPr>
          <p:nvPr>
            <p:ph type="title"/>
          </p:nvPr>
        </p:nvSpPr>
        <p:spPr/>
        <p:txBody>
          <a:bodyPr/>
          <a:lstStyle/>
          <a:p>
            <a:r>
              <a:rPr lang="en-US" dirty="0"/>
              <a:t>OER Examples</a:t>
            </a:r>
          </a:p>
        </p:txBody>
      </p:sp>
      <p:sp>
        <p:nvSpPr>
          <p:cNvPr id="3" name="Content Placeholder 2">
            <a:extLst>
              <a:ext uri="{FF2B5EF4-FFF2-40B4-BE49-F238E27FC236}">
                <a16:creationId xmlns:a16="http://schemas.microsoft.com/office/drawing/2014/main" id="{5BF3691A-8EED-46BF-82F4-C8BA26AC9ADB}"/>
              </a:ext>
            </a:extLst>
          </p:cNvPr>
          <p:cNvSpPr>
            <a:spLocks noGrp="1"/>
          </p:cNvSpPr>
          <p:nvPr>
            <p:ph idx="1"/>
          </p:nvPr>
        </p:nvSpPr>
        <p:spPr/>
        <p:txBody>
          <a:bodyPr/>
          <a:lstStyle/>
          <a:p>
            <a:r>
              <a:rPr lang="en-US" dirty="0"/>
              <a:t>OpenStax: </a:t>
            </a:r>
            <a:r>
              <a:rPr lang="en-US" dirty="0">
                <a:hlinkClick r:id="rId2"/>
              </a:rPr>
              <a:t>openstax.org/</a:t>
            </a:r>
            <a:endParaRPr lang="en-US" dirty="0"/>
          </a:p>
          <a:p>
            <a:r>
              <a:rPr lang="en-US" dirty="0"/>
              <a:t>OER Commons: </a:t>
            </a:r>
            <a:r>
              <a:rPr lang="en-US" dirty="0">
                <a:hlinkClick r:id="rId3"/>
              </a:rPr>
              <a:t>www.oercommons.org/</a:t>
            </a:r>
            <a:r>
              <a:rPr lang="en-US" dirty="0"/>
              <a:t> </a:t>
            </a:r>
          </a:p>
          <a:p>
            <a:r>
              <a:rPr lang="en-US" dirty="0"/>
              <a:t>Open Textbook Library: </a:t>
            </a:r>
            <a:r>
              <a:rPr lang="en-US" dirty="0">
                <a:hlinkClick r:id="rId4"/>
              </a:rPr>
              <a:t>open.umn.edu/opentextbooks/</a:t>
            </a:r>
            <a:r>
              <a:rPr lang="en-US" dirty="0"/>
              <a:t> </a:t>
            </a:r>
          </a:p>
        </p:txBody>
      </p:sp>
    </p:spTree>
    <p:extLst>
      <p:ext uri="{BB962C8B-B14F-4D97-AF65-F5344CB8AC3E}">
        <p14:creationId xmlns:p14="http://schemas.microsoft.com/office/powerpoint/2010/main" val="3551133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636D0-A6E7-4340-AF0D-4CB063B68FD5}"/>
              </a:ext>
            </a:extLst>
          </p:cNvPr>
          <p:cNvSpPr>
            <a:spLocks noGrp="1"/>
          </p:cNvSpPr>
          <p:nvPr>
            <p:ph type="title"/>
          </p:nvPr>
        </p:nvSpPr>
        <p:spPr/>
        <p:txBody>
          <a:bodyPr/>
          <a:lstStyle/>
          <a:p>
            <a:r>
              <a:rPr lang="en-US" dirty="0"/>
              <a:t>Affordable Learning</a:t>
            </a:r>
          </a:p>
        </p:txBody>
      </p:sp>
      <p:sp>
        <p:nvSpPr>
          <p:cNvPr id="3" name="Content Placeholder 2">
            <a:extLst>
              <a:ext uri="{FF2B5EF4-FFF2-40B4-BE49-F238E27FC236}">
                <a16:creationId xmlns:a16="http://schemas.microsoft.com/office/drawing/2014/main" id="{1B105B49-F8E4-4A31-8DFE-431ECEC397B5}"/>
              </a:ext>
            </a:extLst>
          </p:cNvPr>
          <p:cNvSpPr>
            <a:spLocks noGrp="1"/>
          </p:cNvSpPr>
          <p:nvPr>
            <p:ph idx="1"/>
          </p:nvPr>
        </p:nvSpPr>
        <p:spPr/>
        <p:txBody>
          <a:bodyPr/>
          <a:lstStyle/>
          <a:p>
            <a:pPr marL="0" indent="0">
              <a:buNone/>
            </a:pPr>
            <a:r>
              <a:rPr lang="en-US" sz="3000" dirty="0"/>
              <a:t>Using low-cost or “no-cost” resources for course instruction</a:t>
            </a:r>
          </a:p>
          <a:p>
            <a:r>
              <a:rPr lang="en-US" sz="3000" dirty="0"/>
              <a:t>Resources found in library databases</a:t>
            </a:r>
          </a:p>
          <a:p>
            <a:r>
              <a:rPr lang="en-US" sz="3000" dirty="0"/>
              <a:t>OA resources</a:t>
            </a:r>
          </a:p>
          <a:p>
            <a:r>
              <a:rPr lang="en-US" sz="3000" dirty="0"/>
              <a:t>Other works made freely (and legally!) available online</a:t>
            </a:r>
          </a:p>
          <a:p>
            <a:r>
              <a:rPr lang="en-US" sz="3000" dirty="0"/>
              <a:t>Low-cost works that can be obtained, e.g. Netflix subscription, Harvard Business Review Cases that can be added to a class reading list.</a:t>
            </a:r>
          </a:p>
        </p:txBody>
      </p:sp>
    </p:spTree>
    <p:extLst>
      <p:ext uri="{BB962C8B-B14F-4D97-AF65-F5344CB8AC3E}">
        <p14:creationId xmlns:p14="http://schemas.microsoft.com/office/powerpoint/2010/main" val="4115646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303B0-FC08-47DA-8F89-0A34FEA83B2F}"/>
              </a:ext>
            </a:extLst>
          </p:cNvPr>
          <p:cNvSpPr>
            <a:spLocks noGrp="1"/>
          </p:cNvSpPr>
          <p:nvPr>
            <p:ph type="title"/>
          </p:nvPr>
        </p:nvSpPr>
        <p:spPr>
          <a:xfrm>
            <a:off x="0" y="762000"/>
            <a:ext cx="9144000" cy="1013618"/>
          </a:xfrm>
        </p:spPr>
        <p:txBody>
          <a:bodyPr/>
          <a:lstStyle/>
          <a:p>
            <a:r>
              <a:rPr lang="en-US" b="0" dirty="0"/>
              <a:t>Copyright-Creating OER</a:t>
            </a:r>
          </a:p>
        </p:txBody>
      </p:sp>
    </p:spTree>
    <p:extLst>
      <p:ext uri="{BB962C8B-B14F-4D97-AF65-F5344CB8AC3E}">
        <p14:creationId xmlns:p14="http://schemas.microsoft.com/office/powerpoint/2010/main" val="2732700521"/>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735</TotalTime>
  <Words>1050</Words>
  <Application>Microsoft Office PowerPoint</Application>
  <PresentationFormat>On-screen Show (4:3)</PresentationFormat>
  <Paragraphs>147</Paragraphs>
  <Slides>31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Calibri</vt:lpstr>
      <vt:lpstr>Calibri Light</vt:lpstr>
      <vt:lpstr>Wingdings</vt:lpstr>
      <vt:lpstr>MU--PPT_Template2</vt:lpstr>
      <vt:lpstr>Custom Design</vt:lpstr>
      <vt:lpstr>Copyright &amp; OER Miami University Libraries Copyright Conference September 20, 2017</vt:lpstr>
      <vt:lpstr>​  Carla Myers  Assistant Librarian &amp; Coordinator of Scholarly Communications Miami University Libraries (Ohio) myersc2@miamioh.edu</vt:lpstr>
      <vt:lpstr>Please Note:</vt:lpstr>
      <vt:lpstr>Overview</vt:lpstr>
      <vt:lpstr>OER &amp; Affordable Learning Overview</vt:lpstr>
      <vt:lpstr>Open Educational Resources (OER)</vt:lpstr>
      <vt:lpstr>OER Examples</vt:lpstr>
      <vt:lpstr>Affordable Learning</vt:lpstr>
      <vt:lpstr>Copyright-Creating OER</vt:lpstr>
      <vt:lpstr>Works can be included in OER When…</vt:lpstr>
      <vt:lpstr>Public Domain Works</vt:lpstr>
      <vt:lpstr>Author/Institutional is the Rightsholder</vt:lpstr>
      <vt:lpstr>OA &amp; CC Licensed Works</vt:lpstr>
      <vt:lpstr>Considering Fair Use</vt:lpstr>
      <vt:lpstr>Obtaining Permission to Reuse a Work</vt:lpstr>
      <vt:lpstr>Obtaining a License to Use a Work</vt:lpstr>
      <vt:lpstr>Licensing an OER</vt:lpstr>
      <vt:lpstr>OER Reuse</vt:lpstr>
      <vt:lpstr>Licensing Considerations</vt:lpstr>
      <vt:lpstr>Copyright-Affordable Learning</vt:lpstr>
      <vt:lpstr>Works can be included in AL Works When…</vt:lpstr>
      <vt:lpstr>Wait, this sounds familiar!</vt:lpstr>
      <vt:lpstr>OA &amp; CC Licensed Works</vt:lpstr>
      <vt:lpstr>Works Made Available Through the Library</vt:lpstr>
      <vt:lpstr>Considering Fair Use</vt:lpstr>
      <vt:lpstr>Obtaining Permission to Reuse a Work</vt:lpstr>
      <vt:lpstr>Obtaining a License to Use a Work</vt:lpstr>
      <vt:lpstr>Considerations</vt:lpstr>
      <vt:lpstr>Putting it all Together</vt:lpstr>
      <vt:lpstr>Things to Consider</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65</cp:revision>
  <dcterms:created xsi:type="dcterms:W3CDTF">2014-10-02T18:24:36Z</dcterms:created>
  <dcterms:modified xsi:type="dcterms:W3CDTF">2018-01-24T04:29:10Z</dcterms:modified>
</cp:coreProperties>
</file>