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 id="2147483680" r:id="rId2"/>
    <p:sldMasterId id="2147483691" r:id="rId3"/>
  </p:sldMasterIdLst>
  <p:notesMasterIdLst>
    <p:notesMasterId r:id="rId44"/>
  </p:notesMasterIdLst>
  <p:handoutMasterIdLst>
    <p:handoutMasterId r:id="rId45"/>
  </p:handoutMasterIdLst>
  <p:sldIdLst>
    <p:sldId id="262" r:id="rId4"/>
    <p:sldId id="264" r:id="rId5"/>
    <p:sldId id="261" r:id="rId6"/>
    <p:sldId id="263"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Lst>
  <p:sldSz cx="9144000" cy="5143500" type="screen16x9"/>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85">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F1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73" d="100"/>
          <a:sy n="73" d="100"/>
        </p:scale>
        <p:origin x="54" y="66"/>
      </p:cViewPr>
      <p:guideLst>
        <p:guide orient="horz" pos="1685"/>
        <p:guide pos="2880"/>
      </p:guideLst>
    </p:cSldViewPr>
  </p:slideViewPr>
  <p:notesTextViewPr>
    <p:cViewPr>
      <p:scale>
        <a:sx n="1" d="1"/>
        <a:sy n="1" d="1"/>
      </p:scale>
      <p:origin x="0" y="0"/>
    </p:cViewPr>
  </p:notesTextViewPr>
  <p:sorterViewPr>
    <p:cViewPr>
      <p:scale>
        <a:sx n="100" d="100"/>
        <a:sy n="100" d="100"/>
      </p:scale>
      <p:origin x="0" y="-1864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viewProps" Target="viewProps.xml"/><Relationship Id="rId50" Type="http://schemas.microsoft.com/office/2015/10/relationships/revisionInfo" Target="revisionInfo.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heme" Target="theme/theme1.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CADF2102-7027-4DD0-973A-56216EB49B24}" type="datetimeFigureOut">
              <a:rPr lang="en-US" smtClean="0"/>
              <a:t>1/24/2018</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B416FF50-DE48-4725-9952-93B15DA208E7}" type="slidenum">
              <a:rPr lang="en-US" smtClean="0"/>
              <a:t>‹#›</a:t>
            </a:fld>
            <a:endParaRPr lang="en-US"/>
          </a:p>
        </p:txBody>
      </p:sp>
    </p:spTree>
    <p:extLst>
      <p:ext uri="{BB962C8B-B14F-4D97-AF65-F5344CB8AC3E}">
        <p14:creationId xmlns:p14="http://schemas.microsoft.com/office/powerpoint/2010/main" val="2822838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2F864D06-B7C6-4944-A5BA-2AB20C16C690}" type="datetimeFigureOut">
              <a:rPr lang="en-US" smtClean="0"/>
              <a:t>1/24/2018</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CBB71A6-C45E-4B33-8E09-889F0DB01F1F}" type="slidenum">
              <a:rPr lang="en-US" smtClean="0"/>
              <a:t>‹#›</a:t>
            </a:fld>
            <a:endParaRPr lang="en-US"/>
          </a:p>
        </p:txBody>
      </p:sp>
    </p:spTree>
    <p:extLst>
      <p:ext uri="{BB962C8B-B14F-4D97-AF65-F5344CB8AC3E}">
        <p14:creationId xmlns:p14="http://schemas.microsoft.com/office/powerpoint/2010/main" val="3295544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Created by lawyers</a:t>
            </a:r>
            <a:endParaRPr lang="en-US" b="0" dirty="0">
              <a:effectLst/>
            </a:endParaRPr>
          </a:p>
          <a:p>
            <a:pPr rtl="0"/>
            <a:r>
              <a:rPr lang="en-US" sz="1200" b="0" i="0" u="none" strike="noStrike" kern="1200" dirty="0">
                <a:solidFill>
                  <a:schemeClr val="tx1"/>
                </a:solidFill>
                <a:effectLst/>
                <a:latin typeface="+mn-lt"/>
                <a:ea typeface="+mn-ea"/>
                <a:cs typeface="+mn-cs"/>
              </a:rPr>
              <a:t>Lots of legalese </a:t>
            </a:r>
            <a:endParaRPr lang="en-US" b="0" dirty="0">
              <a:effectLst/>
            </a:endParaRPr>
          </a:p>
          <a:p>
            <a:pPr rtl="0"/>
            <a:r>
              <a:rPr lang="en-US" sz="1200" b="0" i="0" u="none" strike="noStrike" kern="1200" dirty="0">
                <a:solidFill>
                  <a:schemeClr val="tx1"/>
                </a:solidFill>
                <a:effectLst/>
                <a:latin typeface="+mn-lt"/>
                <a:ea typeface="+mn-ea"/>
                <a:cs typeface="+mn-cs"/>
              </a:rPr>
              <a:t>Hand out copies of the CC-BY legal code: https://creativecommons.org/licenses/by/4.0/legalcode </a:t>
            </a:r>
            <a:endParaRPr lang="en-US" b="0" dirty="0">
              <a:effectLst/>
            </a:endParaRPr>
          </a:p>
        </p:txBody>
      </p:sp>
      <p:sp>
        <p:nvSpPr>
          <p:cNvPr id="4" name="Slide Number Placeholder 3"/>
          <p:cNvSpPr>
            <a:spLocks noGrp="1"/>
          </p:cNvSpPr>
          <p:nvPr>
            <p:ph type="sldNum" sz="quarter" idx="10"/>
          </p:nvPr>
        </p:nvSpPr>
        <p:spPr/>
        <p:txBody>
          <a:bodyPr/>
          <a:lstStyle/>
          <a:p>
            <a:fld id="{BCBB71A6-C45E-4B33-8E09-889F0DB01F1F}" type="slidenum">
              <a:rPr lang="en-US" smtClean="0"/>
              <a:t>24</a:t>
            </a:fld>
            <a:endParaRPr lang="en-US"/>
          </a:p>
        </p:txBody>
      </p:sp>
    </p:spTree>
    <p:extLst>
      <p:ext uri="{BB962C8B-B14F-4D97-AF65-F5344CB8AC3E}">
        <p14:creationId xmlns:p14="http://schemas.microsoft.com/office/powerpoint/2010/main" val="38017139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A plain English, simplified version of the legal code…</a:t>
            </a:r>
            <a:endParaRPr lang="en-US" b="0" dirty="0">
              <a:effectLst/>
            </a:endParaRPr>
          </a:p>
        </p:txBody>
      </p:sp>
      <p:sp>
        <p:nvSpPr>
          <p:cNvPr id="4" name="Slide Number Placeholder 3"/>
          <p:cNvSpPr>
            <a:spLocks noGrp="1"/>
          </p:cNvSpPr>
          <p:nvPr>
            <p:ph type="sldNum" sz="quarter" idx="10"/>
          </p:nvPr>
        </p:nvSpPr>
        <p:spPr/>
        <p:txBody>
          <a:bodyPr/>
          <a:lstStyle/>
          <a:p>
            <a:fld id="{BCBB71A6-C45E-4B33-8E09-889F0DB01F1F}" type="slidenum">
              <a:rPr lang="en-US" smtClean="0"/>
              <a:t>25</a:t>
            </a:fld>
            <a:endParaRPr lang="en-US"/>
          </a:p>
        </p:txBody>
      </p:sp>
    </p:spTree>
    <p:extLst>
      <p:ext uri="{BB962C8B-B14F-4D97-AF65-F5344CB8AC3E}">
        <p14:creationId xmlns:p14="http://schemas.microsoft.com/office/powerpoint/2010/main" val="38502957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69BBC87-71E6-904A-A3FF-A372AFF93E95}" type="datetimeFigureOut">
              <a:rPr lang="en-US" smtClean="0"/>
              <a:t>1/24/2018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C91E82-D2EE-BD47-8680-213D393F6D1B}" type="slidenum">
              <a:rPr lang="en-US" smtClean="0"/>
              <a:t>‹#›</a:t>
            </a:fld>
            <a:endParaRPr lang="en-US"/>
          </a:p>
        </p:txBody>
      </p:sp>
    </p:spTree>
    <p:extLst>
      <p:ext uri="{BB962C8B-B14F-4D97-AF65-F5344CB8AC3E}">
        <p14:creationId xmlns:p14="http://schemas.microsoft.com/office/powerpoint/2010/main" val="3777370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621DB77-C051-5346-997F-F0301DB0480E}" type="datetimeFigureOut">
              <a:rPr lang="en-US" smtClean="0"/>
              <a:t>1/24/2018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B100E4-9BDA-0F46-BC5B-D36D5F5A7AAF}" type="slidenum">
              <a:rPr lang="en-US" smtClean="0"/>
              <a:t>‹#›</a:t>
            </a:fld>
            <a:endParaRPr lang="en-US"/>
          </a:p>
        </p:txBody>
      </p:sp>
    </p:spTree>
    <p:extLst>
      <p:ext uri="{BB962C8B-B14F-4D97-AF65-F5344CB8AC3E}">
        <p14:creationId xmlns:p14="http://schemas.microsoft.com/office/powerpoint/2010/main" val="1928973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621DB77-C051-5346-997F-F0301DB0480E}" type="datetimeFigureOut">
              <a:rPr lang="en-US" smtClean="0"/>
              <a:t>1/24/2018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B100E4-9BDA-0F46-BC5B-D36D5F5A7AAF}" type="slidenum">
              <a:rPr lang="en-US" smtClean="0"/>
              <a:t>‹#›</a:t>
            </a:fld>
            <a:endParaRPr lang="en-US"/>
          </a:p>
        </p:txBody>
      </p:sp>
    </p:spTree>
    <p:extLst>
      <p:ext uri="{BB962C8B-B14F-4D97-AF65-F5344CB8AC3E}">
        <p14:creationId xmlns:p14="http://schemas.microsoft.com/office/powerpoint/2010/main" val="17533494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621DB77-C051-5346-997F-F0301DB0480E}" type="datetimeFigureOut">
              <a:rPr lang="en-US" smtClean="0"/>
              <a:t>1/24/2018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B100E4-9BDA-0F46-BC5B-D36D5F5A7AAF}" type="slidenum">
              <a:rPr lang="en-US" smtClean="0"/>
              <a:t>‹#›</a:t>
            </a:fld>
            <a:endParaRPr lang="en-US"/>
          </a:p>
        </p:txBody>
      </p:sp>
    </p:spTree>
    <p:extLst>
      <p:ext uri="{BB962C8B-B14F-4D97-AF65-F5344CB8AC3E}">
        <p14:creationId xmlns:p14="http://schemas.microsoft.com/office/powerpoint/2010/main" val="1461131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69BBC87-71E6-904A-A3FF-A372AFF93E95}" type="datetimeFigureOut">
              <a:rPr lang="en-US" smtClean="0"/>
              <a:t>1/24/2018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C91E82-D2EE-BD47-8680-213D393F6D1B}" type="slidenum">
              <a:rPr lang="en-US" smtClean="0"/>
              <a:t>‹#›</a:t>
            </a:fld>
            <a:endParaRPr lang="en-US"/>
          </a:p>
        </p:txBody>
      </p:sp>
    </p:spTree>
    <p:extLst>
      <p:ext uri="{BB962C8B-B14F-4D97-AF65-F5344CB8AC3E}">
        <p14:creationId xmlns:p14="http://schemas.microsoft.com/office/powerpoint/2010/main" val="4168236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69BBC87-71E6-904A-A3FF-A372AFF93E95}" type="datetimeFigureOut">
              <a:rPr lang="en-US" smtClean="0"/>
              <a:t>1/24/2018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C91E82-D2EE-BD47-8680-213D393F6D1B}" type="slidenum">
              <a:rPr lang="en-US" smtClean="0"/>
              <a:t>‹#›</a:t>
            </a:fld>
            <a:endParaRPr lang="en-US"/>
          </a:p>
        </p:txBody>
      </p:sp>
    </p:spTree>
    <p:extLst>
      <p:ext uri="{BB962C8B-B14F-4D97-AF65-F5344CB8AC3E}">
        <p14:creationId xmlns:p14="http://schemas.microsoft.com/office/powerpoint/2010/main" val="4183112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E25327-A6F8-9B41-A183-C70EAB0FEC31}" type="datetimeFigureOut">
              <a:rPr lang="en-US" smtClean="0"/>
              <a:t>1/24/2018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CDAF42-6F1A-5643-B781-FBB0A5C83BEB}" type="slidenum">
              <a:rPr lang="en-US" smtClean="0"/>
              <a:t>‹#›</a:t>
            </a:fld>
            <a:endParaRPr lang="en-US"/>
          </a:p>
        </p:txBody>
      </p:sp>
      <p:pic>
        <p:nvPicPr>
          <p:cNvPr id="5" name="Picture 4" descr="cover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5198"/>
            <a:ext cx="7051596" cy="5288697"/>
          </a:xfrm>
          <a:prstGeom prst="rect">
            <a:avLst/>
          </a:prstGeom>
        </p:spPr>
      </p:pic>
      <p:pic>
        <p:nvPicPr>
          <p:cNvPr id="6" name="Picture 5" descr="Screen Shot 2015-08-03 at 1.54.05 PM.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144816" y="1615378"/>
            <a:ext cx="2634606" cy="2679023"/>
          </a:xfrm>
          <a:prstGeom prst="rect">
            <a:avLst/>
          </a:prstGeom>
        </p:spPr>
      </p:pic>
      <p:sp>
        <p:nvSpPr>
          <p:cNvPr id="7" name="Title 1"/>
          <p:cNvSpPr>
            <a:spLocks noGrp="1"/>
          </p:cNvSpPr>
          <p:nvPr>
            <p:ph type="ctrTitle"/>
          </p:nvPr>
        </p:nvSpPr>
        <p:spPr>
          <a:xfrm>
            <a:off x="-170729" y="2992607"/>
            <a:ext cx="7458609" cy="942775"/>
          </a:xfrm>
          <a:prstGeom prst="rect">
            <a:avLst/>
          </a:prstGeom>
          <a:solidFill>
            <a:srgbClr val="FFFFFF"/>
          </a:solidFill>
        </p:spPr>
        <p:txBody>
          <a:bodyPr anchor="ctr" anchorCtr="0"/>
          <a:lstStyle>
            <a:lvl1pPr algn="ctr">
              <a:defRPr/>
            </a:lvl1pPr>
          </a:lstStyle>
          <a:p>
            <a:r>
              <a:rPr lang="en-US" dirty="0"/>
              <a:t>Click to edit Master title style</a:t>
            </a:r>
          </a:p>
        </p:txBody>
      </p:sp>
    </p:spTree>
    <p:extLst>
      <p:ext uri="{BB962C8B-B14F-4D97-AF65-F5344CB8AC3E}">
        <p14:creationId xmlns:p14="http://schemas.microsoft.com/office/powerpoint/2010/main" val="2052029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8613"/>
            <a:ext cx="7772400" cy="1101725"/>
          </a:xfrm>
          <a:prstGeom prst="rect">
            <a:avLst/>
          </a:prstGeom>
        </p:spPr>
        <p:txBody>
          <a:bodyPr/>
          <a:lstStyle>
            <a:lvl1pPr algn="ctr">
              <a:defRPr/>
            </a:lvl1pPr>
          </a:lstStyle>
          <a:p>
            <a:r>
              <a:rPr lang="en-US" dirty="0"/>
              <a:t>Click to edit Master title style</a:t>
            </a:r>
          </a:p>
        </p:txBody>
      </p:sp>
      <p:sp>
        <p:nvSpPr>
          <p:cNvPr id="3" name="Subtitle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7E25327-A6F8-9B41-A183-C70EAB0FEC31}" type="datetimeFigureOut">
              <a:rPr lang="en-US" smtClean="0"/>
              <a:t>1/24/2018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CDAF42-6F1A-5643-B781-FBB0A5C83BEB}" type="slidenum">
              <a:rPr lang="en-US" smtClean="0"/>
              <a:t>‹#›</a:t>
            </a:fld>
            <a:endParaRPr lang="en-US"/>
          </a:p>
        </p:txBody>
      </p:sp>
    </p:spTree>
    <p:extLst>
      <p:ext uri="{BB962C8B-B14F-4D97-AF65-F5344CB8AC3E}">
        <p14:creationId xmlns:p14="http://schemas.microsoft.com/office/powerpoint/2010/main" val="2404612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5"/>
            <a:ext cx="7772400" cy="1022350"/>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79638"/>
            <a:ext cx="7772400" cy="112553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E25327-A6F8-9B41-A183-C70EAB0FEC31}" type="datetimeFigureOut">
              <a:rPr lang="en-US" smtClean="0"/>
              <a:t>1/24/2018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CDAF42-6F1A-5643-B781-FBB0A5C83BEB}" type="slidenum">
              <a:rPr lang="en-US" smtClean="0"/>
              <a:t>‹#›</a:t>
            </a:fld>
            <a:endParaRPr lang="en-US"/>
          </a:p>
        </p:txBody>
      </p:sp>
    </p:spTree>
    <p:extLst>
      <p:ext uri="{BB962C8B-B14F-4D97-AF65-F5344CB8AC3E}">
        <p14:creationId xmlns:p14="http://schemas.microsoft.com/office/powerpoint/2010/main" val="2420545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a:prstGeom prst="rect">
            <a:avLst/>
          </a:prstGeom>
        </p:spPr>
        <p:txBody>
          <a:bodyPr vert="horz"/>
          <a:lstStyle/>
          <a:p>
            <a:r>
              <a:rPr lang="en-US"/>
              <a:t>Click to edit Master title style</a:t>
            </a:r>
          </a:p>
        </p:txBody>
      </p:sp>
      <p:sp>
        <p:nvSpPr>
          <p:cNvPr id="3" name="Date Placeholder 2"/>
          <p:cNvSpPr>
            <a:spLocks noGrp="1"/>
          </p:cNvSpPr>
          <p:nvPr>
            <p:ph type="dt" sz="half" idx="10"/>
          </p:nvPr>
        </p:nvSpPr>
        <p:spPr/>
        <p:txBody>
          <a:bodyPr/>
          <a:lstStyle/>
          <a:p>
            <a:fld id="{A7E25327-A6F8-9B41-A183-C70EAB0FEC31}" type="datetimeFigureOut">
              <a:rPr lang="en-US" smtClean="0"/>
              <a:t>1/24/2018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CDAF42-6F1A-5643-B781-FBB0A5C83BEB}" type="slidenum">
              <a:rPr lang="en-US" smtClean="0"/>
              <a:t>‹#›</a:t>
            </a:fld>
            <a:endParaRPr lang="en-US"/>
          </a:p>
        </p:txBody>
      </p:sp>
    </p:spTree>
    <p:extLst>
      <p:ext uri="{BB962C8B-B14F-4D97-AF65-F5344CB8AC3E}">
        <p14:creationId xmlns:p14="http://schemas.microsoft.com/office/powerpoint/2010/main" val="1487114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8"/>
            <a:ext cx="3008313" cy="871537"/>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1082462"/>
            <a:ext cx="5111750" cy="351176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076325"/>
            <a:ext cx="3008313" cy="3517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7E25327-A6F8-9B41-A183-C70EAB0FEC31}" type="datetimeFigureOut">
              <a:rPr lang="en-US" smtClean="0"/>
              <a:t>1/24/2018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CDAF42-6F1A-5643-B781-FBB0A5C83BEB}" type="slidenum">
              <a:rPr lang="en-US" smtClean="0"/>
              <a:t>‹#›</a:t>
            </a:fld>
            <a:endParaRPr lang="en-US"/>
          </a:p>
        </p:txBody>
      </p:sp>
    </p:spTree>
    <p:extLst>
      <p:ext uri="{BB962C8B-B14F-4D97-AF65-F5344CB8AC3E}">
        <p14:creationId xmlns:p14="http://schemas.microsoft.com/office/powerpoint/2010/main" val="2412807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450"/>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900"/>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7E25327-A6F8-9B41-A183-C70EAB0FEC31}" type="datetimeFigureOut">
              <a:rPr lang="en-US" smtClean="0"/>
              <a:t>1/24/2018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CDAF42-6F1A-5643-B781-FBB0A5C83BEB}" type="slidenum">
              <a:rPr lang="en-US" smtClean="0"/>
              <a:t>‹#›</a:t>
            </a:fld>
            <a:endParaRPr lang="en-US"/>
          </a:p>
        </p:txBody>
      </p:sp>
    </p:spTree>
    <p:extLst>
      <p:ext uri="{BB962C8B-B14F-4D97-AF65-F5344CB8AC3E}">
        <p14:creationId xmlns:p14="http://schemas.microsoft.com/office/powerpoint/2010/main" val="30340936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jp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6.xml"/><Relationship Id="rId7"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9" Type="http://schemas.openxmlformats.org/officeDocument/2006/relationships/image" Target="../media/image4.emf"/></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0"/>
            <a:ext cx="8229600" cy="339407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69BBC87-71E6-904A-A3FF-A372AFF93E95}" type="datetimeFigureOut">
              <a:rPr lang="en-US" smtClean="0"/>
              <a:t>1/24/2018</a:t>
            </a:fld>
            <a:endParaRPr lang="en-US"/>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CBC91E82-D2EE-BD47-8680-213D393F6D1B}" type="slidenum">
              <a:rPr lang="en-US" smtClean="0"/>
              <a:t>‹#›</a:t>
            </a:fld>
            <a:endParaRPr lang="en-US"/>
          </a:p>
        </p:txBody>
      </p:sp>
      <p:pic>
        <p:nvPicPr>
          <p:cNvPr id="7" name="Picture 6"/>
          <p:cNvPicPr>
            <a:picLocks noChangeAspect="1"/>
          </p:cNvPicPr>
          <p:nvPr userDrawn="1"/>
        </p:nvPicPr>
        <p:blipFill>
          <a:blip r:embed="rId6"/>
          <a:stretch>
            <a:fillRect/>
          </a:stretch>
        </p:blipFill>
        <p:spPr>
          <a:xfrm>
            <a:off x="483228" y="1040633"/>
            <a:ext cx="8660772" cy="34613"/>
          </a:xfrm>
          <a:prstGeom prst="rect">
            <a:avLst/>
          </a:prstGeom>
        </p:spPr>
      </p:pic>
      <p:pic>
        <p:nvPicPr>
          <p:cNvPr id="8" name="Picture 7"/>
          <p:cNvPicPr>
            <a:picLocks noChangeAspect="1"/>
          </p:cNvPicPr>
          <p:nvPr userDrawn="1"/>
        </p:nvPicPr>
        <p:blipFill>
          <a:blip r:embed="rId7"/>
          <a:stretch>
            <a:fillRect/>
          </a:stretch>
        </p:blipFill>
        <p:spPr>
          <a:xfrm>
            <a:off x="6980981" y="881525"/>
            <a:ext cx="2333987" cy="1715850"/>
          </a:xfrm>
          <a:prstGeom prst="rect">
            <a:avLst/>
          </a:prstGeom>
        </p:spPr>
      </p:pic>
    </p:spTree>
    <p:extLst>
      <p:ext uri="{BB962C8B-B14F-4D97-AF65-F5344CB8AC3E}">
        <p14:creationId xmlns:p14="http://schemas.microsoft.com/office/powerpoint/2010/main" val="2540524248"/>
      </p:ext>
    </p:extLst>
  </p:cSld>
  <p:clrMap bg1="lt1" tx1="dk1" bg2="lt2" tx2="dk2" accent1="accent1" accent2="accent2" accent3="accent3" accent4="accent4" accent5="accent5" accent6="accent6" hlink="hlink" folHlink="folHlink"/>
  <p:sldLayoutIdLst>
    <p:sldLayoutId id="2147483670" r:id="rId1"/>
    <p:sldLayoutId id="2147483672" r:id="rId2"/>
    <p:sldLayoutId id="2147483674" r:id="rId3"/>
  </p:sldLayoutIdLst>
  <p:txStyles>
    <p:titleStyle>
      <a:lvl1pPr algn="l" defTabSz="457200" rtl="0" eaLnBrk="1" latinLnBrk="0" hangingPunct="1">
        <a:spcBef>
          <a:spcPct val="0"/>
        </a:spcBef>
        <a:buNone/>
        <a:defRPr sz="3600" kern="1200">
          <a:solidFill>
            <a:schemeClr val="tx2">
              <a:lumMod val="50000"/>
            </a:schemeClr>
          </a:solidFill>
          <a:latin typeface="Verdana"/>
          <a:ea typeface="+mj-ea"/>
          <a:cs typeface="Verdana"/>
        </a:defRPr>
      </a:lvl1pPr>
    </p:titleStyle>
    <p:bodyStyle>
      <a:lvl1pPr marL="342900" indent="-342900" algn="l" defTabSz="457200" rtl="0" eaLnBrk="1" latinLnBrk="0" hangingPunct="1">
        <a:spcBef>
          <a:spcPct val="20000"/>
        </a:spcBef>
        <a:buFont typeface="Arial"/>
        <a:buChar char="•"/>
        <a:defRPr sz="3200" kern="1200">
          <a:solidFill>
            <a:schemeClr val="tx1">
              <a:lumMod val="65000"/>
              <a:lumOff val="35000"/>
            </a:schemeClr>
          </a:solidFill>
          <a:latin typeface="Rockwell"/>
          <a:ea typeface="+mn-ea"/>
          <a:cs typeface="Rockwell"/>
        </a:defRPr>
      </a:lvl1pPr>
      <a:lvl2pPr marL="742950" indent="-285750" algn="l" defTabSz="457200" rtl="0" eaLnBrk="1" latinLnBrk="0" hangingPunct="1">
        <a:spcBef>
          <a:spcPct val="20000"/>
        </a:spcBef>
        <a:buFont typeface="Arial"/>
        <a:buChar char="–"/>
        <a:defRPr sz="2800" kern="1200">
          <a:solidFill>
            <a:schemeClr val="tx1">
              <a:lumMod val="65000"/>
              <a:lumOff val="35000"/>
            </a:schemeClr>
          </a:solidFill>
          <a:latin typeface="Rockwell"/>
          <a:ea typeface="+mn-ea"/>
          <a:cs typeface="Rockwell"/>
        </a:defRPr>
      </a:lvl2pPr>
      <a:lvl3pPr marL="1143000" indent="-228600" algn="l" defTabSz="457200" rtl="0" eaLnBrk="1" latinLnBrk="0" hangingPunct="1">
        <a:spcBef>
          <a:spcPct val="20000"/>
        </a:spcBef>
        <a:buFont typeface="Arial"/>
        <a:buChar char="•"/>
        <a:defRPr sz="2400" kern="1200">
          <a:solidFill>
            <a:schemeClr val="tx1">
              <a:lumMod val="65000"/>
              <a:lumOff val="35000"/>
            </a:schemeClr>
          </a:solidFill>
          <a:latin typeface="Rockwell"/>
          <a:ea typeface="+mn-ea"/>
          <a:cs typeface="Rockwell"/>
        </a:defRPr>
      </a:lvl3pPr>
      <a:lvl4pPr marL="1600200" indent="-228600" algn="l" defTabSz="457200" rtl="0" eaLnBrk="1" latinLnBrk="0" hangingPunct="1">
        <a:spcBef>
          <a:spcPct val="20000"/>
        </a:spcBef>
        <a:buFont typeface="Arial"/>
        <a:buChar char="–"/>
        <a:defRPr sz="2000" kern="1200">
          <a:solidFill>
            <a:schemeClr val="tx1">
              <a:lumMod val="65000"/>
              <a:lumOff val="35000"/>
            </a:schemeClr>
          </a:solidFill>
          <a:latin typeface="Rockwell"/>
          <a:ea typeface="+mn-ea"/>
          <a:cs typeface="Rockwell"/>
        </a:defRPr>
      </a:lvl4pPr>
      <a:lvl5pPr marL="2057400" indent="-228600" algn="l" defTabSz="457200" rtl="0" eaLnBrk="1" latinLnBrk="0" hangingPunct="1">
        <a:spcBef>
          <a:spcPct val="20000"/>
        </a:spcBef>
        <a:buFont typeface="Arial"/>
        <a:buChar char="»"/>
        <a:defRPr sz="2000" kern="1200">
          <a:solidFill>
            <a:schemeClr val="tx1">
              <a:lumMod val="65000"/>
              <a:lumOff val="35000"/>
            </a:schemeClr>
          </a:solidFill>
          <a:latin typeface="Rockwell"/>
          <a:ea typeface="+mn-ea"/>
          <a:cs typeface="Rockwel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8"/>
          <a:stretch>
            <a:fillRect/>
          </a:stretch>
        </a:blipFill>
        <a:effectLst/>
      </p:bgPr>
    </p:bg>
    <p:spTree>
      <p:nvGrpSpPr>
        <p:cNvPr id="1" name=""/>
        <p:cNvGrpSpPr/>
        <p:nvPr/>
      </p:nvGrpSpPr>
      <p:grpSpPr>
        <a:xfrm>
          <a:off x="0" y="0"/>
          <a:ext cx="0" cy="0"/>
          <a:chOff x="0" y="0"/>
          <a:chExt cx="0" cy="0"/>
        </a:xfrm>
      </p:grpSpPr>
      <p:pic>
        <p:nvPicPr>
          <p:cNvPr id="10" name="Picture 9" descr="linesgray.ai"/>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6610883" y="1007795"/>
            <a:ext cx="11323038" cy="1563955"/>
          </a:xfrm>
          <a:prstGeom prst="rect">
            <a:avLst/>
          </a:prstGeom>
        </p:spPr>
      </p:pic>
      <p:sp>
        <p:nvSpPr>
          <p:cNvPr id="4" name="Date Placeholder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A7E25327-A6F8-9B41-A183-C70EAB0FEC31}" type="datetimeFigureOut">
              <a:rPr lang="en-US" smtClean="0"/>
              <a:t>1/24/2018</a:t>
            </a:fld>
            <a:endParaRPr lang="en-US"/>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80CDAF42-6F1A-5643-B781-FBB0A5C83BEB}" type="slidenum">
              <a:rPr lang="en-US" smtClean="0"/>
              <a:t>‹#›</a:t>
            </a:fld>
            <a:endParaRPr lang="en-US"/>
          </a:p>
        </p:txBody>
      </p:sp>
    </p:spTree>
    <p:extLst>
      <p:ext uri="{BB962C8B-B14F-4D97-AF65-F5344CB8AC3E}">
        <p14:creationId xmlns:p14="http://schemas.microsoft.com/office/powerpoint/2010/main" val="1790651659"/>
      </p:ext>
    </p:extLst>
  </p:cSld>
  <p:clrMap bg1="lt1" tx1="dk1" bg2="lt2" tx2="dk2" accent1="accent1" accent2="accent2" accent3="accent3" accent4="accent4" accent5="accent5" accent6="accent6" hlink="hlink" folHlink="folHlink"/>
  <p:sldLayoutIdLst>
    <p:sldLayoutId id="2147483687" r:id="rId1"/>
    <p:sldLayoutId id="2147483681" r:id="rId2"/>
    <p:sldLayoutId id="2147483683" r:id="rId3"/>
    <p:sldLayoutId id="2147483690" r:id="rId4"/>
    <p:sldLayoutId id="2147483688" r:id="rId5"/>
    <p:sldLayoutId id="2147483689" r:id="rId6"/>
  </p:sldLayoutIdLst>
  <p:txStyles>
    <p:titleStyle>
      <a:lvl1pPr algn="l" defTabSz="457200" rtl="0" eaLnBrk="1" latinLnBrk="0" hangingPunct="1">
        <a:spcBef>
          <a:spcPct val="0"/>
        </a:spcBef>
        <a:buNone/>
        <a:defRPr sz="3600" kern="1200">
          <a:solidFill>
            <a:schemeClr val="tx2">
              <a:lumMod val="50000"/>
            </a:schemeClr>
          </a:solidFill>
          <a:latin typeface="Verdana"/>
          <a:ea typeface="+mj-ea"/>
          <a:cs typeface="Verdana"/>
        </a:defRPr>
      </a:lvl1pPr>
    </p:titleStyle>
    <p:bodyStyle>
      <a:lvl1pPr marL="342900" indent="-342900" algn="l" defTabSz="457200" rtl="0" eaLnBrk="1" latinLnBrk="0" hangingPunct="1">
        <a:spcBef>
          <a:spcPct val="20000"/>
        </a:spcBef>
        <a:buFont typeface="Arial"/>
        <a:buChar char="•"/>
        <a:defRPr sz="3200" kern="1200">
          <a:solidFill>
            <a:schemeClr val="tx1">
              <a:lumMod val="65000"/>
              <a:lumOff val="35000"/>
            </a:schemeClr>
          </a:solidFill>
          <a:latin typeface="Rockwell"/>
          <a:ea typeface="+mn-ea"/>
          <a:cs typeface="Rockwell"/>
        </a:defRPr>
      </a:lvl1pPr>
      <a:lvl2pPr marL="742950" indent="-285750" algn="l" defTabSz="457200" rtl="0" eaLnBrk="1" latinLnBrk="0" hangingPunct="1">
        <a:spcBef>
          <a:spcPct val="20000"/>
        </a:spcBef>
        <a:buFont typeface="Arial"/>
        <a:buChar char="–"/>
        <a:defRPr sz="2800" kern="1200">
          <a:solidFill>
            <a:schemeClr val="tx1">
              <a:lumMod val="65000"/>
              <a:lumOff val="35000"/>
            </a:schemeClr>
          </a:solidFill>
          <a:latin typeface="Rockwell"/>
          <a:ea typeface="+mn-ea"/>
          <a:cs typeface="Rockwell"/>
        </a:defRPr>
      </a:lvl2pPr>
      <a:lvl3pPr marL="1143000" indent="-228600" algn="l" defTabSz="457200" rtl="0" eaLnBrk="1" latinLnBrk="0" hangingPunct="1">
        <a:spcBef>
          <a:spcPct val="20000"/>
        </a:spcBef>
        <a:buFont typeface="Arial"/>
        <a:buChar char="•"/>
        <a:defRPr sz="2400" kern="1200">
          <a:solidFill>
            <a:schemeClr val="tx1">
              <a:lumMod val="65000"/>
              <a:lumOff val="35000"/>
            </a:schemeClr>
          </a:solidFill>
          <a:latin typeface="Rockwell"/>
          <a:ea typeface="+mn-ea"/>
          <a:cs typeface="Rockwell"/>
        </a:defRPr>
      </a:lvl3pPr>
      <a:lvl4pPr marL="1600200" indent="-228600" algn="l" defTabSz="457200" rtl="0" eaLnBrk="1" latinLnBrk="0" hangingPunct="1">
        <a:spcBef>
          <a:spcPct val="20000"/>
        </a:spcBef>
        <a:buFont typeface="Arial"/>
        <a:buChar char="–"/>
        <a:defRPr sz="2000" kern="1200">
          <a:solidFill>
            <a:schemeClr val="tx1">
              <a:lumMod val="65000"/>
              <a:lumOff val="35000"/>
            </a:schemeClr>
          </a:solidFill>
          <a:latin typeface="Rockwell"/>
          <a:ea typeface="+mn-ea"/>
          <a:cs typeface="Rockwell"/>
        </a:defRPr>
      </a:lvl4pPr>
      <a:lvl5pPr marL="2057400" indent="-228600" algn="l" defTabSz="457200" rtl="0" eaLnBrk="1" latinLnBrk="0" hangingPunct="1">
        <a:spcBef>
          <a:spcPct val="20000"/>
        </a:spcBef>
        <a:buFont typeface="Arial"/>
        <a:buChar char="»"/>
        <a:defRPr sz="2000" kern="1200">
          <a:solidFill>
            <a:schemeClr val="tx1">
              <a:lumMod val="65000"/>
              <a:lumOff val="35000"/>
            </a:schemeClr>
          </a:solidFill>
          <a:latin typeface="Rockwell"/>
          <a:ea typeface="+mn-ea"/>
          <a:cs typeface="Rockwel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0"/>
            <a:ext cx="8229600" cy="339407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21DB77-C051-5346-997F-F0301DB0480E}" type="datetimeFigureOut">
              <a:rPr lang="en-US" smtClean="0"/>
              <a:t>1/24/2018</a:t>
            </a:fld>
            <a:endParaRPr lang="en-US"/>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76B100E4-9BDA-0F46-BC5B-D36D5F5A7AAF}" type="slidenum">
              <a:rPr lang="en-US" smtClean="0"/>
              <a:t>‹#›</a:t>
            </a:fld>
            <a:endParaRPr lang="en-US"/>
          </a:p>
        </p:txBody>
      </p:sp>
    </p:spTree>
    <p:extLst>
      <p:ext uri="{BB962C8B-B14F-4D97-AF65-F5344CB8AC3E}">
        <p14:creationId xmlns:p14="http://schemas.microsoft.com/office/powerpoint/2010/main" val="671374225"/>
      </p:ext>
    </p:extLst>
  </p:cSld>
  <p:clrMap bg1="lt1" tx1="dk1" bg2="lt2" tx2="dk2" accent1="accent1" accent2="accent2" accent3="accent3" accent4="accent4" accent5="accent5" accent6="accent6" hlink="hlink" folHlink="folHlink"/>
  <p:sldLayoutIdLst>
    <p:sldLayoutId id="2147483693" r:id="rId1"/>
    <p:sldLayoutId id="2147483695" r:id="rId2"/>
    <p:sldLayoutId id="2147483696" r:id="rId3"/>
  </p:sldLayoutIdLst>
  <p:txStyles>
    <p:titleStyle>
      <a:lvl1pPr algn="l" defTabSz="457200" rtl="0" eaLnBrk="1" latinLnBrk="0" hangingPunct="1">
        <a:spcBef>
          <a:spcPct val="0"/>
        </a:spcBef>
        <a:buNone/>
        <a:defRPr sz="3600" kern="1200">
          <a:solidFill>
            <a:srgbClr val="17375E"/>
          </a:solidFill>
          <a:latin typeface="Verdana"/>
          <a:ea typeface="+mj-ea"/>
          <a:cs typeface="Verdana"/>
        </a:defRPr>
      </a:lvl1pPr>
    </p:titleStyle>
    <p:bodyStyle>
      <a:lvl1pPr marL="342900" indent="-342900" algn="l" defTabSz="457200" rtl="0" eaLnBrk="1" latinLnBrk="0" hangingPunct="1">
        <a:spcBef>
          <a:spcPct val="20000"/>
        </a:spcBef>
        <a:buFont typeface="Arial"/>
        <a:buChar char="•"/>
        <a:defRPr sz="3200" kern="1200">
          <a:solidFill>
            <a:schemeClr val="tx1">
              <a:lumMod val="50000"/>
              <a:lumOff val="50000"/>
            </a:schemeClr>
          </a:solidFill>
          <a:latin typeface="Rockwell"/>
          <a:ea typeface="+mn-ea"/>
          <a:cs typeface="Rockwell"/>
        </a:defRPr>
      </a:lvl1pPr>
      <a:lvl2pPr marL="742950" indent="-285750" algn="l" defTabSz="457200" rtl="0" eaLnBrk="1" latinLnBrk="0" hangingPunct="1">
        <a:spcBef>
          <a:spcPct val="20000"/>
        </a:spcBef>
        <a:buFont typeface="Arial"/>
        <a:buChar char="–"/>
        <a:defRPr sz="2800" kern="1200">
          <a:solidFill>
            <a:schemeClr val="tx1">
              <a:lumMod val="50000"/>
              <a:lumOff val="50000"/>
            </a:schemeClr>
          </a:solidFill>
          <a:latin typeface="Rockwell"/>
          <a:ea typeface="+mn-ea"/>
          <a:cs typeface="Rockwell"/>
        </a:defRPr>
      </a:lvl2pPr>
      <a:lvl3pPr marL="1143000" indent="-228600" algn="l" defTabSz="457200" rtl="0" eaLnBrk="1" latinLnBrk="0" hangingPunct="1">
        <a:spcBef>
          <a:spcPct val="20000"/>
        </a:spcBef>
        <a:buFont typeface="Arial"/>
        <a:buChar char="•"/>
        <a:defRPr sz="2400" kern="1200">
          <a:solidFill>
            <a:schemeClr val="tx1">
              <a:lumMod val="50000"/>
              <a:lumOff val="50000"/>
            </a:schemeClr>
          </a:solidFill>
          <a:latin typeface="Rockwell"/>
          <a:ea typeface="+mn-ea"/>
          <a:cs typeface="Rockwell"/>
        </a:defRPr>
      </a:lvl3pPr>
      <a:lvl4pPr marL="1600200" indent="-228600" algn="l" defTabSz="457200" rtl="0" eaLnBrk="1" latinLnBrk="0" hangingPunct="1">
        <a:spcBef>
          <a:spcPct val="20000"/>
        </a:spcBef>
        <a:buFont typeface="Arial"/>
        <a:buChar char="–"/>
        <a:defRPr sz="2000" kern="1200">
          <a:solidFill>
            <a:schemeClr val="tx1">
              <a:lumMod val="50000"/>
              <a:lumOff val="50000"/>
            </a:schemeClr>
          </a:solidFill>
          <a:latin typeface="Rockwell"/>
          <a:ea typeface="+mn-ea"/>
          <a:cs typeface="Rockwell"/>
        </a:defRPr>
      </a:lvl4pPr>
      <a:lvl5pPr marL="2057400" indent="-228600" algn="l" defTabSz="457200" rtl="0" eaLnBrk="1" latinLnBrk="0" hangingPunct="1">
        <a:spcBef>
          <a:spcPct val="20000"/>
        </a:spcBef>
        <a:buFont typeface="Arial"/>
        <a:buChar char="»"/>
        <a:defRPr sz="2000" kern="1200">
          <a:solidFill>
            <a:schemeClr val="tx1">
              <a:lumMod val="50000"/>
              <a:lumOff val="50000"/>
            </a:schemeClr>
          </a:solidFill>
          <a:latin typeface="Rockwell"/>
          <a:ea typeface="+mn-ea"/>
          <a:cs typeface="Rockwel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www.flickr.com/photos/indiecentexpo/7666098598/" TargetMode="External"/><Relationship Id="rId2" Type="http://schemas.openxmlformats.org/officeDocument/2006/relationships/image" Target="../media/image7.png"/><Relationship Id="rId1" Type="http://schemas.openxmlformats.org/officeDocument/2006/relationships/slideLayout" Target="../slideLayouts/slideLayout9.xml"/><Relationship Id="rId5" Type="http://schemas.openxmlformats.org/officeDocument/2006/relationships/hyperlink" Target="https://www.flickr.com/people/indiecentexpo/" TargetMode="External"/><Relationship Id="rId4" Type="http://schemas.openxmlformats.org/officeDocument/2006/relationships/hyperlink" Target="https://creativecommons.org/licenses/by-nc-nd/2.0/"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hyperlink" Target="https://creativecommons.org/"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 TargetMode="Externa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creativecommons.org/licenses/" TargetMode="Externa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creativecommons.org/licenses/"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creativecommons.org/share-your-work/public-domain/cc0/" TargetMode="Externa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search.creativecommons.org/" TargetMode="Externa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hyperlink" Target="https://creativecommons.org/choose/" TargetMode="Externa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creativecommons.org/licenses/by-nc/4.0/"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2400" dirty="0"/>
              <a:t>An Introduction to the Creative Commons</a:t>
            </a:r>
          </a:p>
        </p:txBody>
      </p:sp>
    </p:spTree>
    <p:extLst>
      <p:ext uri="{BB962C8B-B14F-4D97-AF65-F5344CB8AC3E}">
        <p14:creationId xmlns:p14="http://schemas.microsoft.com/office/powerpoint/2010/main" val="30534083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0739" y="1259305"/>
            <a:ext cx="8029074" cy="3368843"/>
          </a:xfrm>
          <a:prstGeom prst="rect">
            <a:avLst/>
          </a:prstGeom>
          <a:solidFill>
            <a:srgbClr val="F4F1EA"/>
          </a:solidFill>
        </p:spPr>
        <p:txBody>
          <a:bodyPr wrap="square" rtlCol="0">
            <a:spAutoFit/>
          </a:bodyPr>
          <a:lstStyle/>
          <a:p>
            <a:endParaRPr lang="en-US" dirty="0"/>
          </a:p>
        </p:txBody>
      </p:sp>
      <p:sp>
        <p:nvSpPr>
          <p:cNvPr id="2" name="Title 1"/>
          <p:cNvSpPr>
            <a:spLocks noGrp="1"/>
          </p:cNvSpPr>
          <p:nvPr>
            <p:ph type="title"/>
          </p:nvPr>
        </p:nvSpPr>
        <p:spPr>
          <a:xfrm>
            <a:off x="457200" y="206375"/>
            <a:ext cx="7347284" cy="857250"/>
          </a:xfrm>
        </p:spPr>
        <p:txBody>
          <a:bodyPr>
            <a:normAutofit/>
          </a:bodyPr>
          <a:lstStyle/>
          <a:p>
            <a:r>
              <a:rPr lang="en-US" dirty="0"/>
              <a:t>Authors’ Rights</a:t>
            </a:r>
          </a:p>
        </p:txBody>
      </p:sp>
      <p:sp>
        <p:nvSpPr>
          <p:cNvPr id="3" name="Content Placeholder 2"/>
          <p:cNvSpPr>
            <a:spLocks noGrp="1"/>
          </p:cNvSpPr>
          <p:nvPr>
            <p:ph idx="1"/>
          </p:nvPr>
        </p:nvSpPr>
        <p:spPr/>
        <p:txBody>
          <a:bodyPr>
            <a:normAutofit fontScale="92500" lnSpcReduction="20000"/>
          </a:bodyPr>
          <a:lstStyle/>
          <a:p>
            <a:pPr marL="0" indent="0">
              <a:buNone/>
            </a:pPr>
            <a:r>
              <a:rPr lang="en-US" dirty="0"/>
              <a:t>Owner of a protected work is provided with certain right….</a:t>
            </a:r>
          </a:p>
          <a:p>
            <a:pPr fontAlgn="base"/>
            <a:r>
              <a:rPr lang="en-US" dirty="0"/>
              <a:t>The right to reproduce (copy) the work </a:t>
            </a:r>
          </a:p>
          <a:p>
            <a:pPr fontAlgn="base"/>
            <a:r>
              <a:rPr lang="en-US" dirty="0"/>
              <a:t>The right to distribute the work (share/publish/sell)</a:t>
            </a:r>
          </a:p>
          <a:p>
            <a:pPr fontAlgn="base"/>
            <a:r>
              <a:rPr lang="en-US" dirty="0"/>
              <a:t>The right to create derivative works</a:t>
            </a:r>
          </a:p>
          <a:p>
            <a:pPr fontAlgn="base"/>
            <a:r>
              <a:rPr lang="en-US" dirty="0"/>
              <a:t>The right to publicly perform or display a work</a:t>
            </a:r>
          </a:p>
        </p:txBody>
      </p:sp>
    </p:spTree>
    <p:extLst>
      <p:ext uri="{BB962C8B-B14F-4D97-AF65-F5344CB8AC3E}">
        <p14:creationId xmlns:p14="http://schemas.microsoft.com/office/powerpoint/2010/main" val="29136486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3243" y="1259305"/>
            <a:ext cx="8029074" cy="3368843"/>
          </a:xfrm>
          <a:prstGeom prst="rect">
            <a:avLst/>
          </a:prstGeom>
          <a:solidFill>
            <a:srgbClr val="F4F1EA"/>
          </a:solidFill>
        </p:spPr>
        <p:txBody>
          <a:bodyPr wrap="square" rtlCol="0">
            <a:spAutoFit/>
          </a:bodyPr>
          <a:lstStyle/>
          <a:p>
            <a:endParaRPr lang="en-US" dirty="0"/>
          </a:p>
        </p:txBody>
      </p:sp>
      <p:sp>
        <p:nvSpPr>
          <p:cNvPr id="2" name="Title 1"/>
          <p:cNvSpPr>
            <a:spLocks noGrp="1"/>
          </p:cNvSpPr>
          <p:nvPr>
            <p:ph type="title"/>
          </p:nvPr>
        </p:nvSpPr>
        <p:spPr>
          <a:xfrm>
            <a:off x="457200" y="206375"/>
            <a:ext cx="7347284" cy="857250"/>
          </a:xfrm>
        </p:spPr>
        <p:txBody>
          <a:bodyPr>
            <a:normAutofit fontScale="90000"/>
          </a:bodyPr>
          <a:lstStyle/>
          <a:p>
            <a:r>
              <a:rPr lang="en-US" dirty="0"/>
              <a:t>How Long Does Copyright Last?</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t>Works created after Jan. 1, 1978 are protected for the life of the author plus 70 years</a:t>
            </a:r>
          </a:p>
          <a:p>
            <a:pPr fontAlgn="base"/>
            <a:r>
              <a:rPr lang="en-US" dirty="0"/>
              <a:t>Join authorship-life of last surviving author +70 years</a:t>
            </a:r>
          </a:p>
          <a:p>
            <a:pPr fontAlgn="base"/>
            <a:r>
              <a:rPr lang="en-US" dirty="0"/>
              <a:t>Works for Hire-95 years from publication or 120 years from creation, whichever is shorter</a:t>
            </a:r>
          </a:p>
        </p:txBody>
      </p:sp>
    </p:spTree>
    <p:extLst>
      <p:ext uri="{BB962C8B-B14F-4D97-AF65-F5344CB8AC3E}">
        <p14:creationId xmlns:p14="http://schemas.microsoft.com/office/powerpoint/2010/main" val="4044372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92288" y="3648576"/>
            <a:ext cx="5486400" cy="425450"/>
          </a:xfrm>
        </p:spPr>
        <p:txBody>
          <a:bodyPr/>
          <a:lstStyle/>
          <a:p>
            <a:r>
              <a:rPr lang="en-US" sz="3200" dirty="0"/>
              <a:t>YIKES!</a:t>
            </a:r>
          </a:p>
        </p:txBody>
      </p:sp>
      <p:pic>
        <p:nvPicPr>
          <p:cNvPr id="7" name="Picture Placeholder 6"/>
          <p:cNvPicPr>
            <a:picLocks noGrp="1" noChangeAspect="1"/>
          </p:cNvPicPr>
          <p:nvPr>
            <p:ph type="pic" idx="1"/>
          </p:nvPr>
        </p:nvPicPr>
        <p:blipFill>
          <a:blip r:embed="rId2"/>
          <a:srcRect t="7515" b="7515"/>
          <a:stretch>
            <a:fillRect/>
          </a:stretch>
        </p:blipFill>
        <p:spPr>
          <a:prstGeom prst="rect">
            <a:avLst/>
          </a:prstGeom>
        </p:spPr>
      </p:pic>
      <p:sp>
        <p:nvSpPr>
          <p:cNvPr id="6" name="Text Placeholder 5"/>
          <p:cNvSpPr>
            <a:spLocks noGrp="1"/>
          </p:cNvSpPr>
          <p:nvPr>
            <p:ph type="body" sz="half" idx="2"/>
          </p:nvPr>
        </p:nvSpPr>
        <p:spPr/>
        <p:txBody>
          <a:bodyPr/>
          <a:lstStyle/>
          <a:p>
            <a:r>
              <a:rPr lang="en-US" sz="2800" dirty="0"/>
              <a:t>Copyright is Kind of Scary</a:t>
            </a:r>
          </a:p>
        </p:txBody>
      </p:sp>
      <p:sp>
        <p:nvSpPr>
          <p:cNvPr id="8" name="TextBox 7"/>
          <p:cNvSpPr txBox="1"/>
          <p:nvPr/>
        </p:nvSpPr>
        <p:spPr>
          <a:xfrm>
            <a:off x="4018549" y="4800684"/>
            <a:ext cx="5008730" cy="253916"/>
          </a:xfrm>
          <a:prstGeom prst="rect">
            <a:avLst/>
          </a:prstGeom>
          <a:noFill/>
        </p:spPr>
        <p:txBody>
          <a:bodyPr wrap="square" rtlCol="0">
            <a:spAutoFit/>
          </a:bodyPr>
          <a:lstStyle/>
          <a:p>
            <a:r>
              <a:rPr lang="en-US" sz="1050" dirty="0">
                <a:solidFill>
                  <a:schemeClr val="tx1">
                    <a:lumMod val="65000"/>
                    <a:lumOff val="35000"/>
                  </a:schemeClr>
                </a:solidFill>
              </a:rPr>
              <a:t>Image credit: "</a:t>
            </a:r>
            <a:r>
              <a:rPr lang="en-US" sz="1050" dirty="0">
                <a:solidFill>
                  <a:schemeClr val="tx1">
                    <a:lumMod val="65000"/>
                    <a:lumOff val="35000"/>
                  </a:schemeClr>
                </a:solidFill>
                <a:hlinkClick r:id="rId3"/>
              </a:rPr>
              <a:t>Yikes!</a:t>
            </a:r>
            <a:r>
              <a:rPr lang="en-US" sz="1050" dirty="0">
                <a:solidFill>
                  <a:schemeClr val="tx1">
                    <a:lumMod val="65000"/>
                    <a:lumOff val="35000"/>
                  </a:schemeClr>
                </a:solidFill>
              </a:rPr>
              <a:t>" (</a:t>
            </a:r>
            <a:r>
              <a:rPr lang="en-US" sz="1050" dirty="0">
                <a:solidFill>
                  <a:schemeClr val="tx1">
                    <a:lumMod val="65000"/>
                    <a:lumOff val="35000"/>
                  </a:schemeClr>
                </a:solidFill>
                <a:hlinkClick r:id="rId4"/>
              </a:rPr>
              <a:t>CC BY-NC-ND 2.0</a:t>
            </a:r>
            <a:r>
              <a:rPr lang="en-US" sz="1050" dirty="0">
                <a:solidFill>
                  <a:schemeClr val="tx1">
                    <a:lumMod val="65000"/>
                    <a:lumOff val="35000"/>
                  </a:schemeClr>
                </a:solidFill>
              </a:rPr>
              <a:t>) by </a:t>
            </a:r>
            <a:r>
              <a:rPr lang="en-US" sz="1050" u="sng" dirty="0" err="1">
                <a:solidFill>
                  <a:schemeClr val="tx1">
                    <a:lumMod val="65000"/>
                    <a:lumOff val="35000"/>
                  </a:schemeClr>
                </a:solidFill>
                <a:hlinkClick r:id="rId5"/>
              </a:rPr>
              <a:t>Indiecent</a:t>
            </a:r>
            <a:r>
              <a:rPr lang="en-US" sz="1050" u="sng" dirty="0">
                <a:solidFill>
                  <a:schemeClr val="tx1">
                    <a:lumMod val="65000"/>
                    <a:lumOff val="35000"/>
                  </a:schemeClr>
                </a:solidFill>
                <a:hlinkClick r:id="rId5"/>
              </a:rPr>
              <a:t> Exposure-</a:t>
            </a:r>
            <a:r>
              <a:rPr lang="en-US" sz="1050" u="sng" dirty="0" err="1">
                <a:solidFill>
                  <a:schemeClr val="tx1">
                    <a:lumMod val="65000"/>
                    <a:lumOff val="35000"/>
                  </a:schemeClr>
                </a:solidFill>
                <a:hlinkClick r:id="rId5"/>
              </a:rPr>
              <a:t>Blockton</a:t>
            </a:r>
            <a:r>
              <a:rPr lang="en-US" sz="1050" u="sng" dirty="0">
                <a:solidFill>
                  <a:schemeClr val="tx1">
                    <a:lumMod val="65000"/>
                    <a:lumOff val="35000"/>
                  </a:schemeClr>
                </a:solidFill>
                <a:hlinkClick r:id="rId5"/>
              </a:rPr>
              <a:t> Photography</a:t>
            </a:r>
            <a:endParaRPr lang="en-US" sz="1050" dirty="0">
              <a:solidFill>
                <a:schemeClr val="tx1">
                  <a:lumMod val="65000"/>
                  <a:lumOff val="35000"/>
                </a:schemeClr>
              </a:solidFill>
            </a:endParaRPr>
          </a:p>
        </p:txBody>
      </p:sp>
    </p:spTree>
    <p:extLst>
      <p:ext uri="{BB962C8B-B14F-4D97-AF65-F5344CB8AC3E}">
        <p14:creationId xmlns:p14="http://schemas.microsoft.com/office/powerpoint/2010/main" val="2306830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3243" y="1259305"/>
            <a:ext cx="8029074" cy="3368843"/>
          </a:xfrm>
          <a:prstGeom prst="rect">
            <a:avLst/>
          </a:prstGeom>
          <a:solidFill>
            <a:srgbClr val="F4F1EA"/>
          </a:solidFill>
        </p:spPr>
        <p:txBody>
          <a:bodyPr wrap="square" rtlCol="0">
            <a:spAutoFit/>
          </a:bodyPr>
          <a:lstStyle/>
          <a:p>
            <a:endParaRPr lang="en-US" dirty="0"/>
          </a:p>
        </p:txBody>
      </p:sp>
      <p:sp>
        <p:nvSpPr>
          <p:cNvPr id="2" name="Title 1"/>
          <p:cNvSpPr>
            <a:spLocks noGrp="1"/>
          </p:cNvSpPr>
          <p:nvPr>
            <p:ph type="title"/>
          </p:nvPr>
        </p:nvSpPr>
        <p:spPr>
          <a:xfrm>
            <a:off x="457200" y="206375"/>
            <a:ext cx="7347284" cy="857250"/>
          </a:xfrm>
        </p:spPr>
        <p:txBody>
          <a:bodyPr>
            <a:normAutofit/>
          </a:bodyPr>
          <a:lstStyle/>
          <a:p>
            <a:r>
              <a:rPr lang="en-US" dirty="0"/>
              <a:t>Copyright Infringement</a:t>
            </a:r>
          </a:p>
        </p:txBody>
      </p:sp>
      <p:sp>
        <p:nvSpPr>
          <p:cNvPr id="3" name="Content Placeholder 2"/>
          <p:cNvSpPr>
            <a:spLocks noGrp="1"/>
          </p:cNvSpPr>
          <p:nvPr>
            <p:ph idx="1"/>
          </p:nvPr>
        </p:nvSpPr>
        <p:spPr/>
        <p:txBody>
          <a:bodyPr>
            <a:normAutofit fontScale="85000" lnSpcReduction="10000"/>
          </a:bodyPr>
          <a:lstStyle/>
          <a:p>
            <a:pPr fontAlgn="base"/>
            <a:r>
              <a:rPr lang="en-US" dirty="0"/>
              <a:t>Copyright infringement occurs when we take advantage of one or more of the rights granted to </a:t>
            </a:r>
            <a:r>
              <a:rPr lang="en-US" dirty="0" err="1"/>
              <a:t>rightsholders</a:t>
            </a:r>
            <a:r>
              <a:rPr lang="en-US" dirty="0"/>
              <a:t> under US copyright law without their permission:</a:t>
            </a:r>
          </a:p>
          <a:p>
            <a:pPr lvl="1" fontAlgn="base"/>
            <a:r>
              <a:rPr lang="en-US" dirty="0"/>
              <a:t>Copying works</a:t>
            </a:r>
          </a:p>
          <a:p>
            <a:pPr lvl="1" fontAlgn="base"/>
            <a:r>
              <a:rPr lang="en-US" dirty="0"/>
              <a:t>Distributing works</a:t>
            </a:r>
          </a:p>
          <a:p>
            <a:pPr lvl="1" fontAlgn="base"/>
            <a:r>
              <a:rPr lang="en-US" dirty="0"/>
              <a:t>Making derivatives</a:t>
            </a:r>
          </a:p>
          <a:p>
            <a:pPr lvl="1" fontAlgn="base"/>
            <a:r>
              <a:rPr lang="en-US" dirty="0"/>
              <a:t>Making a public performance or display of a work</a:t>
            </a:r>
          </a:p>
        </p:txBody>
      </p:sp>
    </p:spTree>
    <p:extLst>
      <p:ext uri="{BB962C8B-B14F-4D97-AF65-F5344CB8AC3E}">
        <p14:creationId xmlns:p14="http://schemas.microsoft.com/office/powerpoint/2010/main" val="29270922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7411" y="1259305"/>
            <a:ext cx="8029074" cy="3368843"/>
          </a:xfrm>
          <a:prstGeom prst="rect">
            <a:avLst/>
          </a:prstGeom>
          <a:solidFill>
            <a:srgbClr val="F4F1EA"/>
          </a:solidFill>
        </p:spPr>
        <p:txBody>
          <a:bodyPr wrap="square" rtlCol="0">
            <a:spAutoFit/>
          </a:bodyPr>
          <a:lstStyle/>
          <a:p>
            <a:endParaRPr lang="en-US" dirty="0"/>
          </a:p>
        </p:txBody>
      </p:sp>
      <p:sp>
        <p:nvSpPr>
          <p:cNvPr id="2" name="Title 1"/>
          <p:cNvSpPr>
            <a:spLocks noGrp="1"/>
          </p:cNvSpPr>
          <p:nvPr>
            <p:ph type="title"/>
          </p:nvPr>
        </p:nvSpPr>
        <p:spPr>
          <a:xfrm>
            <a:off x="457200" y="206375"/>
            <a:ext cx="7347284" cy="857250"/>
          </a:xfrm>
        </p:spPr>
        <p:txBody>
          <a:bodyPr>
            <a:normAutofit/>
          </a:bodyPr>
          <a:lstStyle/>
          <a:p>
            <a:r>
              <a:rPr lang="en-US" dirty="0"/>
              <a:t>Copyright Exceptions</a:t>
            </a:r>
          </a:p>
        </p:txBody>
      </p:sp>
      <p:sp>
        <p:nvSpPr>
          <p:cNvPr id="3" name="Content Placeholder 2"/>
          <p:cNvSpPr>
            <a:spLocks noGrp="1"/>
          </p:cNvSpPr>
          <p:nvPr>
            <p:ph idx="1"/>
          </p:nvPr>
        </p:nvSpPr>
        <p:spPr/>
        <p:txBody>
          <a:bodyPr>
            <a:normAutofit lnSpcReduction="10000"/>
          </a:bodyPr>
          <a:lstStyle/>
          <a:p>
            <a:pPr fontAlgn="base"/>
            <a:r>
              <a:rPr lang="en-US" dirty="0"/>
              <a:t>There are exceptions in US copyright law that may cover certain uses:</a:t>
            </a:r>
          </a:p>
          <a:p>
            <a:pPr lvl="1" fontAlgn="base"/>
            <a:r>
              <a:rPr lang="en-US" dirty="0"/>
              <a:t>Fair Use (Section 107)</a:t>
            </a:r>
          </a:p>
          <a:p>
            <a:pPr lvl="1" fontAlgn="base"/>
            <a:r>
              <a:rPr lang="en-US" dirty="0"/>
              <a:t>Face-to-Face Classroom Exception (Section 110(1))</a:t>
            </a:r>
          </a:p>
          <a:p>
            <a:pPr lvl="1" fontAlgn="base"/>
            <a:r>
              <a:rPr lang="en-US" dirty="0"/>
              <a:t>Library Exception (Section 108)</a:t>
            </a:r>
          </a:p>
          <a:p>
            <a:pPr fontAlgn="base"/>
            <a:r>
              <a:rPr lang="en-US" dirty="0"/>
              <a:t>Useful, but come with some uncertainty </a:t>
            </a:r>
          </a:p>
        </p:txBody>
      </p:sp>
    </p:spTree>
    <p:extLst>
      <p:ext uri="{BB962C8B-B14F-4D97-AF65-F5344CB8AC3E}">
        <p14:creationId xmlns:p14="http://schemas.microsoft.com/office/powerpoint/2010/main" val="1397226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7411" y="1259305"/>
            <a:ext cx="8029074" cy="3368843"/>
          </a:xfrm>
          <a:prstGeom prst="rect">
            <a:avLst/>
          </a:prstGeom>
          <a:solidFill>
            <a:srgbClr val="F4F1EA"/>
          </a:solidFill>
        </p:spPr>
        <p:txBody>
          <a:bodyPr wrap="square" rtlCol="0">
            <a:spAutoFit/>
          </a:bodyPr>
          <a:lstStyle/>
          <a:p>
            <a:endParaRPr lang="en-US" dirty="0"/>
          </a:p>
        </p:txBody>
      </p:sp>
      <p:sp>
        <p:nvSpPr>
          <p:cNvPr id="2" name="Title 1"/>
          <p:cNvSpPr>
            <a:spLocks noGrp="1"/>
          </p:cNvSpPr>
          <p:nvPr>
            <p:ph type="title"/>
          </p:nvPr>
        </p:nvSpPr>
        <p:spPr>
          <a:xfrm>
            <a:off x="457200" y="206375"/>
            <a:ext cx="7347284" cy="857250"/>
          </a:xfrm>
        </p:spPr>
        <p:txBody>
          <a:bodyPr>
            <a:normAutofit/>
          </a:bodyPr>
          <a:lstStyle/>
          <a:p>
            <a:r>
              <a:rPr lang="en-US" dirty="0"/>
              <a:t>Reuse of Third Party Works</a:t>
            </a:r>
          </a:p>
        </p:txBody>
      </p:sp>
      <p:sp>
        <p:nvSpPr>
          <p:cNvPr id="3" name="Content Placeholder 2"/>
          <p:cNvSpPr>
            <a:spLocks noGrp="1"/>
          </p:cNvSpPr>
          <p:nvPr>
            <p:ph idx="1"/>
          </p:nvPr>
        </p:nvSpPr>
        <p:spPr/>
        <p:txBody>
          <a:bodyPr>
            <a:normAutofit fontScale="92500" lnSpcReduction="20000"/>
          </a:bodyPr>
          <a:lstStyle/>
          <a:p>
            <a:pPr fontAlgn="base"/>
            <a:r>
              <a:rPr lang="en-US" dirty="0"/>
              <a:t>Many </a:t>
            </a:r>
            <a:r>
              <a:rPr lang="en-US" dirty="0" err="1"/>
              <a:t>rightsholders</a:t>
            </a:r>
            <a:r>
              <a:rPr lang="en-US" dirty="0"/>
              <a:t> are eager to share their works with others</a:t>
            </a:r>
          </a:p>
          <a:p>
            <a:pPr lvl="1" fontAlgn="base"/>
            <a:r>
              <a:rPr lang="en-US" dirty="0"/>
              <a:t>Just enjoy creation</a:t>
            </a:r>
          </a:p>
          <a:p>
            <a:pPr lvl="1" fontAlgn="base"/>
            <a:r>
              <a:rPr lang="en-US" dirty="0"/>
              <a:t>Looking to share knowledge</a:t>
            </a:r>
          </a:p>
          <a:p>
            <a:pPr lvl="1" fontAlgn="base"/>
            <a:r>
              <a:rPr lang="en-US" dirty="0"/>
              <a:t>Looking for notoriety (fame/tenure)</a:t>
            </a:r>
          </a:p>
          <a:p>
            <a:pPr fontAlgn="base"/>
            <a:r>
              <a:rPr lang="en-US" dirty="0"/>
              <a:t>How can we communicate this with others?</a:t>
            </a:r>
          </a:p>
          <a:p>
            <a:pPr lvl="1" fontAlgn="base"/>
            <a:r>
              <a:rPr lang="en-US" dirty="0"/>
              <a:t>Rely on users knowledge of exceptions</a:t>
            </a:r>
          </a:p>
          <a:p>
            <a:pPr lvl="1" fontAlgn="base"/>
            <a:r>
              <a:rPr lang="en-US" dirty="0"/>
              <a:t>Licensing!</a:t>
            </a:r>
          </a:p>
        </p:txBody>
      </p:sp>
    </p:spTree>
    <p:extLst>
      <p:ext uri="{BB962C8B-B14F-4D97-AF65-F5344CB8AC3E}">
        <p14:creationId xmlns:p14="http://schemas.microsoft.com/office/powerpoint/2010/main" val="5998909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Creative Commons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756277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7411" y="1259305"/>
            <a:ext cx="8029074" cy="3368843"/>
          </a:xfrm>
          <a:prstGeom prst="rect">
            <a:avLst/>
          </a:prstGeom>
          <a:solidFill>
            <a:srgbClr val="F4F1EA"/>
          </a:solidFill>
        </p:spPr>
        <p:txBody>
          <a:bodyPr wrap="square" rtlCol="0">
            <a:spAutoFit/>
          </a:bodyPr>
          <a:lstStyle/>
          <a:p>
            <a:endParaRPr lang="en-US" dirty="0"/>
          </a:p>
        </p:txBody>
      </p:sp>
      <p:sp>
        <p:nvSpPr>
          <p:cNvPr id="2" name="Title 1"/>
          <p:cNvSpPr>
            <a:spLocks noGrp="1"/>
          </p:cNvSpPr>
          <p:nvPr>
            <p:ph type="title"/>
          </p:nvPr>
        </p:nvSpPr>
        <p:spPr>
          <a:xfrm>
            <a:off x="457200" y="206375"/>
            <a:ext cx="7347284" cy="857250"/>
          </a:xfrm>
        </p:spPr>
        <p:txBody>
          <a:bodyPr>
            <a:normAutofit/>
          </a:bodyPr>
          <a:lstStyle/>
          <a:p>
            <a:r>
              <a:rPr lang="en-US" dirty="0"/>
              <a:t>About the CC</a:t>
            </a:r>
          </a:p>
        </p:txBody>
      </p:sp>
      <p:sp>
        <p:nvSpPr>
          <p:cNvPr id="3" name="Content Placeholder 2"/>
          <p:cNvSpPr>
            <a:spLocks noGrp="1"/>
          </p:cNvSpPr>
          <p:nvPr>
            <p:ph idx="1"/>
          </p:nvPr>
        </p:nvSpPr>
        <p:spPr/>
        <p:txBody>
          <a:bodyPr>
            <a:noAutofit/>
          </a:bodyPr>
          <a:lstStyle/>
          <a:p>
            <a:pPr fontAlgn="base"/>
            <a:r>
              <a:rPr lang="en-US" sz="2000" dirty="0"/>
              <a:t>Founded in 2001 by Lawrence </a:t>
            </a:r>
            <a:r>
              <a:rPr lang="en-US" sz="2000" dirty="0" err="1"/>
              <a:t>Lessig</a:t>
            </a:r>
            <a:r>
              <a:rPr lang="en-US" sz="2000" dirty="0"/>
              <a:t>, Hal Abelson, and Eric Eldred with the support of Center for the Public Domain. </a:t>
            </a:r>
          </a:p>
          <a:p>
            <a:pPr fontAlgn="base"/>
            <a:r>
              <a:rPr lang="en-US" sz="2000" dirty="0"/>
              <a:t>Released their first set of licenses in 2002.</a:t>
            </a:r>
          </a:p>
          <a:p>
            <a:pPr fontAlgn="base"/>
            <a:r>
              <a:rPr lang="en-US" sz="2000" dirty="0"/>
              <a:t>Licenses provide </a:t>
            </a:r>
            <a:r>
              <a:rPr lang="en-US" sz="2000" dirty="0" err="1"/>
              <a:t>rightsholders</a:t>
            </a:r>
            <a:r>
              <a:rPr lang="en-US" sz="2000" dirty="0"/>
              <a:t> with a simple, standardized way to grant copyright permissions to their creative work.</a:t>
            </a:r>
          </a:p>
          <a:p>
            <a:pPr fontAlgn="base"/>
            <a:r>
              <a:rPr lang="en-US" sz="2000" dirty="0"/>
              <a:t>Today its estimated that there are more than 1 billion works licensed under the various Creative Commons licenses. </a:t>
            </a:r>
          </a:p>
          <a:p>
            <a:pPr fontAlgn="base"/>
            <a:r>
              <a:rPr lang="en-US" sz="2000" u="sng" dirty="0">
                <a:hlinkClick r:id="rId2"/>
              </a:rPr>
              <a:t>https://creativecommons.org/</a:t>
            </a:r>
            <a:r>
              <a:rPr lang="en-US" sz="2000" dirty="0"/>
              <a:t> </a:t>
            </a:r>
          </a:p>
        </p:txBody>
      </p:sp>
    </p:spTree>
    <p:extLst>
      <p:ext uri="{BB962C8B-B14F-4D97-AF65-F5344CB8AC3E}">
        <p14:creationId xmlns:p14="http://schemas.microsoft.com/office/powerpoint/2010/main" val="19952705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7347284" cy="857250"/>
          </a:xfrm>
        </p:spPr>
        <p:txBody>
          <a:bodyPr>
            <a:normAutofit/>
          </a:bodyPr>
          <a:lstStyle/>
          <a:p>
            <a:r>
              <a:rPr lang="en-US" dirty="0"/>
              <a:t>Attribution (BY)</a:t>
            </a:r>
          </a:p>
        </p:txBody>
      </p:sp>
      <p:sp>
        <p:nvSpPr>
          <p:cNvPr id="3" name="Content Placeholder 2"/>
          <p:cNvSpPr>
            <a:spLocks noGrp="1"/>
          </p:cNvSpPr>
          <p:nvPr>
            <p:ph idx="1"/>
          </p:nvPr>
        </p:nvSpPr>
        <p:spPr>
          <a:xfrm>
            <a:off x="457200" y="1824706"/>
            <a:ext cx="8229600" cy="2769519"/>
          </a:xfrm>
        </p:spPr>
        <p:txBody>
          <a:bodyPr>
            <a:noAutofit/>
          </a:bodyPr>
          <a:lstStyle/>
          <a:p>
            <a:endParaRPr lang="en-US" sz="2000" dirty="0"/>
          </a:p>
          <a:p>
            <a:r>
              <a:rPr lang="en-US" sz="2000" dirty="0"/>
              <a:t>This license lets others distribute, remix, tweak, and build upon your work, even commercially, as long as they credit you for the original creation. This is the most accommodating of licenses offered. Recommended for maximum dissemination and use of licensed materials. </a:t>
            </a:r>
          </a:p>
          <a:p>
            <a:r>
              <a:rPr lang="en-US" sz="2000" u="sng" dirty="0">
                <a:hlinkClick r:id="rId2"/>
              </a:rPr>
              <a:t>https://creativecommons.org/licenses/</a:t>
            </a:r>
            <a:endParaRPr lang="en-US" sz="2000" dirty="0"/>
          </a:p>
        </p:txBody>
      </p:sp>
      <p:pic>
        <p:nvPicPr>
          <p:cNvPr id="1026" name="Picture 2" descr="https://lh4.googleusercontent.com/lklYWqUEk98847feZQgbKPJtJQNUSzgq0iwCE2tbp1vrsNBcJvdGrCoDOXs1x9YQWLA6WPeN-1WApBIj7N5-8mbgRD2TEnQNAI71ArXN0PmeKkFc4v75qZzdIP2MgpopcU4pQAWBs0l8df5Dv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2341" y="1406826"/>
            <a:ext cx="1817002" cy="640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79698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7347284" cy="857250"/>
          </a:xfrm>
        </p:spPr>
        <p:txBody>
          <a:bodyPr>
            <a:normAutofit/>
          </a:bodyPr>
          <a:lstStyle/>
          <a:p>
            <a:r>
              <a:rPr lang="en-US" dirty="0" err="1"/>
              <a:t>Sharealike</a:t>
            </a:r>
            <a:r>
              <a:rPr lang="en-US" dirty="0"/>
              <a:t>(SA)</a:t>
            </a:r>
          </a:p>
        </p:txBody>
      </p:sp>
      <p:sp>
        <p:nvSpPr>
          <p:cNvPr id="3" name="Content Placeholder 2"/>
          <p:cNvSpPr>
            <a:spLocks noGrp="1"/>
          </p:cNvSpPr>
          <p:nvPr>
            <p:ph idx="1"/>
          </p:nvPr>
        </p:nvSpPr>
        <p:spPr>
          <a:xfrm>
            <a:off x="457200" y="1900991"/>
            <a:ext cx="8229600" cy="2468646"/>
          </a:xfrm>
        </p:spPr>
        <p:txBody>
          <a:bodyPr>
            <a:noAutofit/>
          </a:bodyPr>
          <a:lstStyle/>
          <a:p>
            <a:endParaRPr lang="en-US" sz="2000" dirty="0"/>
          </a:p>
          <a:p>
            <a:r>
              <a:rPr lang="en-US" sz="2000" dirty="0"/>
              <a:t>This license lets others remix, tweak, and build upon your work even for commercial purposes, as long as they credit you and license their new creations under the identical terms. </a:t>
            </a:r>
          </a:p>
          <a:p>
            <a:r>
              <a:rPr lang="en-US" sz="2000" u="sng" dirty="0">
                <a:hlinkClick r:id="rId2"/>
              </a:rPr>
              <a:t>https://creativecommons.org/licenses/</a:t>
            </a:r>
            <a:r>
              <a:rPr lang="en-US" sz="2000" dirty="0"/>
              <a:t> </a:t>
            </a:r>
          </a:p>
        </p:txBody>
      </p:sp>
      <p:pic>
        <p:nvPicPr>
          <p:cNvPr id="2050" name="Picture 2" descr="https://lh5.googleusercontent.com/D-oHOG_o-usfxg5SM0GPvBZWcIjZQPWyE3_-K8FLNL5op4ZW8U5w2De5jSDKoDPMU20mn-0E0YLoCgZF2N01l4DK81jBZwIeeTedsvScgxmeB7opIB3tZFt6tl-pxI7pgl-Km170wXeD8biKY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4690" y="1413310"/>
            <a:ext cx="1817002" cy="640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09461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Welcome!</a:t>
            </a:r>
          </a:p>
        </p:txBody>
      </p:sp>
      <p:sp>
        <p:nvSpPr>
          <p:cNvPr id="8" name="TextBox 7"/>
          <p:cNvSpPr txBox="1"/>
          <p:nvPr/>
        </p:nvSpPr>
        <p:spPr>
          <a:xfrm>
            <a:off x="657726" y="1291389"/>
            <a:ext cx="8029074" cy="3368843"/>
          </a:xfrm>
          <a:prstGeom prst="rect">
            <a:avLst/>
          </a:prstGeom>
          <a:solidFill>
            <a:srgbClr val="F4F1EA"/>
          </a:solidFill>
        </p:spPr>
        <p:txBody>
          <a:bodyPr wrap="square" rtlCol="0">
            <a:spAutoFit/>
          </a:bodyPr>
          <a:lstStyle/>
          <a:p>
            <a:endParaRPr lang="en-US" dirty="0"/>
          </a:p>
        </p:txBody>
      </p:sp>
      <p:sp>
        <p:nvSpPr>
          <p:cNvPr id="6" name="Content Placeholder 5"/>
          <p:cNvSpPr>
            <a:spLocks noGrp="1"/>
          </p:cNvSpPr>
          <p:nvPr>
            <p:ph sz="half" idx="1"/>
          </p:nvPr>
        </p:nvSpPr>
        <p:spPr/>
        <p:txBody>
          <a:bodyPr>
            <a:normAutofit fontScale="92500"/>
          </a:bodyPr>
          <a:lstStyle/>
          <a:p>
            <a:pPr marL="0" indent="0" algn="ctr">
              <a:buNone/>
            </a:pPr>
            <a:r>
              <a:rPr lang="en-US" sz="3900" dirty="0">
                <a:solidFill>
                  <a:schemeClr val="tx1"/>
                </a:solidFill>
              </a:rPr>
              <a:t>Heather Crozier</a:t>
            </a:r>
          </a:p>
          <a:p>
            <a:pPr marL="0" indent="0" algn="ctr">
              <a:buNone/>
            </a:pPr>
            <a:r>
              <a:rPr lang="en-US" dirty="0"/>
              <a:t>Electronic Resources Librarian</a:t>
            </a:r>
          </a:p>
          <a:p>
            <a:pPr marL="0" indent="0" algn="ctr">
              <a:buNone/>
            </a:pPr>
            <a:r>
              <a:rPr lang="en-US" dirty="0" err="1"/>
              <a:t>Heterick</a:t>
            </a:r>
            <a:r>
              <a:rPr lang="en-US" dirty="0"/>
              <a:t> Memorial Library</a:t>
            </a:r>
          </a:p>
          <a:p>
            <a:pPr marL="0" indent="0" algn="ctr">
              <a:buNone/>
            </a:pPr>
            <a:r>
              <a:rPr lang="en-US" dirty="0"/>
              <a:t>Ohio Northern University</a:t>
            </a:r>
          </a:p>
          <a:p>
            <a:pPr marL="0" indent="0" algn="ctr">
              <a:buNone/>
            </a:pPr>
            <a:r>
              <a:rPr lang="en-US" dirty="0"/>
              <a:t>h-crozier@onu.edu </a:t>
            </a:r>
          </a:p>
          <a:p>
            <a:pPr marL="0" indent="0">
              <a:buNone/>
            </a:pPr>
            <a:endParaRPr lang="en-US" dirty="0"/>
          </a:p>
        </p:txBody>
      </p:sp>
      <p:sp>
        <p:nvSpPr>
          <p:cNvPr id="7" name="Content Placeholder 6"/>
          <p:cNvSpPr>
            <a:spLocks noGrp="1"/>
          </p:cNvSpPr>
          <p:nvPr>
            <p:ph sz="half" idx="2"/>
          </p:nvPr>
        </p:nvSpPr>
        <p:spPr/>
        <p:txBody>
          <a:bodyPr>
            <a:normAutofit fontScale="92500"/>
          </a:bodyPr>
          <a:lstStyle/>
          <a:p>
            <a:pPr marL="0" indent="0" algn="ctr">
              <a:buNone/>
            </a:pPr>
            <a:r>
              <a:rPr lang="en-US" sz="3900" dirty="0">
                <a:solidFill>
                  <a:schemeClr val="tx1"/>
                </a:solidFill>
              </a:rPr>
              <a:t>Carla Myers</a:t>
            </a:r>
          </a:p>
          <a:p>
            <a:pPr marL="0" indent="0" algn="ctr">
              <a:buNone/>
            </a:pPr>
            <a:r>
              <a:rPr lang="en-US" dirty="0"/>
              <a:t>Coordinator of Scholarly Communications</a:t>
            </a:r>
          </a:p>
          <a:p>
            <a:pPr marL="0" indent="0" algn="ctr">
              <a:buNone/>
            </a:pPr>
            <a:r>
              <a:rPr lang="en-US" dirty="0"/>
              <a:t>Miami University Libraries</a:t>
            </a:r>
          </a:p>
          <a:p>
            <a:pPr marL="0" indent="0" algn="ctr">
              <a:buNone/>
            </a:pPr>
            <a:r>
              <a:rPr lang="en-US" dirty="0"/>
              <a:t>myersc2@miamioh.edu </a:t>
            </a:r>
          </a:p>
        </p:txBody>
      </p:sp>
    </p:spTree>
    <p:extLst>
      <p:ext uri="{BB962C8B-B14F-4D97-AF65-F5344CB8AC3E}">
        <p14:creationId xmlns:p14="http://schemas.microsoft.com/office/powerpoint/2010/main" val="41493370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7347284" cy="857250"/>
          </a:xfrm>
        </p:spPr>
        <p:txBody>
          <a:bodyPr>
            <a:normAutofit/>
          </a:bodyPr>
          <a:lstStyle/>
          <a:p>
            <a:r>
              <a:rPr lang="en-US" dirty="0" err="1"/>
              <a:t>NoDerivatives</a:t>
            </a:r>
            <a:r>
              <a:rPr lang="en-US" dirty="0"/>
              <a:t> (ND)</a:t>
            </a:r>
          </a:p>
        </p:txBody>
      </p:sp>
      <p:sp>
        <p:nvSpPr>
          <p:cNvPr id="3" name="Content Placeholder 2"/>
          <p:cNvSpPr>
            <a:spLocks noGrp="1"/>
          </p:cNvSpPr>
          <p:nvPr>
            <p:ph idx="1"/>
          </p:nvPr>
        </p:nvSpPr>
        <p:spPr>
          <a:xfrm>
            <a:off x="457200" y="1900991"/>
            <a:ext cx="8229600" cy="2468646"/>
          </a:xfrm>
        </p:spPr>
        <p:txBody>
          <a:bodyPr>
            <a:noAutofit/>
          </a:bodyPr>
          <a:lstStyle/>
          <a:p>
            <a:endParaRPr lang="en-US" sz="2000" dirty="0"/>
          </a:p>
          <a:p>
            <a:r>
              <a:rPr lang="en-US" sz="2000" dirty="0"/>
              <a:t>This license allows for redistribution, commercial and non-commercial, as long as it is passed along unchanged and in whole, with credit to you. </a:t>
            </a:r>
          </a:p>
          <a:p>
            <a:r>
              <a:rPr lang="en-US" sz="2000" u="sng" dirty="0">
                <a:hlinkClick r:id="rId2"/>
              </a:rPr>
              <a:t>https://creativecommons.org/licenses/</a:t>
            </a:r>
            <a:r>
              <a:rPr lang="en-US" sz="2000" dirty="0"/>
              <a:t> </a:t>
            </a:r>
          </a:p>
        </p:txBody>
      </p:sp>
      <p:pic>
        <p:nvPicPr>
          <p:cNvPr id="3074" name="Picture 2" descr="https://lh6.googleusercontent.com/ZUuTLttDGe-u24kr1A2LiK8a-g5O4SuKB-ZqfYOGhe8pAiLZXqBm_ipazo4VTxxUd3uwx3sG_4VVyv7TKjs_7U0yn62y-KuE_7IznOiIGBz3MbkhEfQqNGD1KovQUfLRPcLHZ5FQzu5r13wq7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5869" y="1385271"/>
            <a:ext cx="1817002" cy="640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57960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7347284" cy="857250"/>
          </a:xfrm>
        </p:spPr>
        <p:txBody>
          <a:bodyPr>
            <a:normAutofit/>
          </a:bodyPr>
          <a:lstStyle/>
          <a:p>
            <a:r>
              <a:rPr lang="en-US" dirty="0" err="1"/>
              <a:t>NonCommercial</a:t>
            </a:r>
            <a:r>
              <a:rPr lang="en-US" dirty="0"/>
              <a:t> (NC)</a:t>
            </a:r>
          </a:p>
        </p:txBody>
      </p:sp>
      <p:sp>
        <p:nvSpPr>
          <p:cNvPr id="3" name="Content Placeholder 2"/>
          <p:cNvSpPr>
            <a:spLocks noGrp="1"/>
          </p:cNvSpPr>
          <p:nvPr>
            <p:ph idx="1"/>
          </p:nvPr>
        </p:nvSpPr>
        <p:spPr>
          <a:xfrm>
            <a:off x="457200" y="1900991"/>
            <a:ext cx="8229600" cy="2468646"/>
          </a:xfrm>
        </p:spPr>
        <p:txBody>
          <a:bodyPr>
            <a:noAutofit/>
          </a:bodyPr>
          <a:lstStyle/>
          <a:p>
            <a:endParaRPr lang="en-US" sz="2000" dirty="0"/>
          </a:p>
          <a:p>
            <a:r>
              <a:rPr lang="en-US" sz="2000" dirty="0"/>
              <a:t>This license lets others remix, tweak, and build upon your work non-commercially, and although their new works must also acknowledge you and be non-commercial, they don’t have to license their derivative works on the same terms.</a:t>
            </a:r>
          </a:p>
          <a:p>
            <a:r>
              <a:rPr lang="en-US" sz="2000" u="sng" dirty="0">
                <a:hlinkClick r:id="rId2"/>
              </a:rPr>
              <a:t>https://creativecommons.org/licenses/</a:t>
            </a:r>
            <a:r>
              <a:rPr lang="en-US" sz="2000" dirty="0"/>
              <a:t> </a:t>
            </a:r>
          </a:p>
        </p:txBody>
      </p:sp>
      <p:pic>
        <p:nvPicPr>
          <p:cNvPr id="4098" name="Picture 2" descr="https://lh3.googleusercontent.com/zgIkAcbqzzDhjmj29vdBqtTQ65ysGfXZqyHyk7tWcs6Ensa_-UCggPHYevfhQUlFnkuG7ggbjJOmx_256wK1pspmRzR0hz_8jXtJDrfM_ovKFJVOev6l6g4SNE5ODFWYyvTOehVucQPUYFAS_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3447" y="1385271"/>
            <a:ext cx="1817002" cy="640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93813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Mix and Match!</a:t>
            </a:r>
          </a:p>
        </p:txBody>
      </p:sp>
      <p:sp>
        <p:nvSpPr>
          <p:cNvPr id="4" name="Content Placeholder 3"/>
          <p:cNvSpPr>
            <a:spLocks noGrp="1"/>
          </p:cNvSpPr>
          <p:nvPr>
            <p:ph idx="1"/>
          </p:nvPr>
        </p:nvSpPr>
        <p:spPr>
          <a:xfrm>
            <a:off x="457200" y="1200150"/>
            <a:ext cx="4259179" cy="3394075"/>
          </a:xfrm>
        </p:spPr>
        <p:txBody>
          <a:bodyPr>
            <a:normAutofit fontScale="92500" lnSpcReduction="20000"/>
          </a:bodyPr>
          <a:lstStyle/>
          <a:p>
            <a:r>
              <a:rPr lang="en-US" dirty="0"/>
              <a:t>All licenses require attribution (CC-BY)</a:t>
            </a:r>
          </a:p>
          <a:p>
            <a:pPr fontAlgn="base"/>
            <a:r>
              <a:rPr lang="pl-PL" dirty="0"/>
              <a:t>CC-BY-SA</a:t>
            </a:r>
          </a:p>
          <a:p>
            <a:pPr fontAlgn="base"/>
            <a:r>
              <a:rPr lang="pl-PL" dirty="0"/>
              <a:t>CC-BY-ND</a:t>
            </a:r>
          </a:p>
          <a:p>
            <a:pPr fontAlgn="base"/>
            <a:r>
              <a:rPr lang="pl-PL" dirty="0"/>
              <a:t>CC-BY-NC</a:t>
            </a:r>
          </a:p>
          <a:p>
            <a:pPr fontAlgn="base"/>
            <a:r>
              <a:rPr lang="pl-PL" dirty="0"/>
              <a:t>CC-BY-NC-SA</a:t>
            </a:r>
          </a:p>
          <a:p>
            <a:pPr fontAlgn="base"/>
            <a:r>
              <a:rPr lang="pl-PL" dirty="0"/>
              <a:t>CC-BY-NC-ND</a:t>
            </a:r>
          </a:p>
          <a:p>
            <a:pPr marL="0" indent="0">
              <a:buNone/>
            </a:pPr>
            <a:endParaRPr lang="en-US" dirty="0"/>
          </a:p>
        </p:txBody>
      </p:sp>
      <p:pic>
        <p:nvPicPr>
          <p:cNvPr id="5122" name="Picture 2" descr="https://lh4.googleusercontent.com/lklYWqUEk98847feZQgbKPJtJQNUSzgq0iwCE2tbp1vrsNBcJvdGrCoDOXs1x9YQWLA6WPeN-1WApBIj7N5-8mbgRD2TEnQNAI71ArXN0PmeKkFc4v75qZzdIP2MgpopcU4pQAWBs0l8df5Dv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8896" y="1483977"/>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s://lh5.googleusercontent.com/D-oHOG_o-usfxg5SM0GPvBZWcIjZQPWyE3_-K8FLNL5op4ZW8U5w2De5jSDKoDPMU20mn-0E0YLoCgZF2N01l4DK81jBZwIeeTedsvScgxmeB7opIB3tZFt6tl-pxI7pgl-Km170wXeD8biKY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9963" y="206433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https://lh6.googleusercontent.com/ZUuTLttDGe-u24kr1A2LiK8a-g5O4SuKB-ZqfYOGhe8pAiLZXqBm_ipazo4VTxxUd3uwx3sG_4VVyv7TKjs_7U0yn62y-KuE_7IznOiIGBz3MbkhEfQqNGD1KovQUfLRPcLHZ5FQzu5r13wq7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9963" y="2504156"/>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https://lh3.googleusercontent.com/zgIkAcbqzzDhjmj29vdBqtTQ65ysGfXZqyHyk7tWcs6Ensa_-UCggPHYevfhQUlFnkuG7ggbjJOmx_256wK1pspmRzR0hz_8jXtJDrfM_ovKFJVOev6l6g4SNE5ODFWYyvTOehVucQPUYFAS_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9963" y="2961731"/>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10" descr="https://lh4.googleusercontent.com/k2E8fd5dG2d8Ig6J_stQf1zXlAW3wrYGZ_V8oLi4zgwY6zhhKslvldDyHqNFTRX-lRQ9hdSaycWupSWA5BA1hQpp1ti35_quofApM7woTSmwpM7M6x9fwAYyRroBzLkW9OJ3t_576lh_ZqHog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9963" y="3417134"/>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5132" name="Picture 12" descr="https://lh5.googleusercontent.com/2RBAAPgqbQ2FHbCgW7mK2kJnbt3UOshCa1EvjHiozGbAWpK9qnar5rdp0PAq4xnz2mLtIvSNODDXeQqAcG9-2kPHqEHzv8zXVUgHoS-Dvztti5vaXg54ESyAuqxL32Rot1vuonSoRlUJgM0jG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9963" y="3872537"/>
            <a:ext cx="838200" cy="295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28487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7347284" cy="857250"/>
          </a:xfrm>
        </p:spPr>
        <p:txBody>
          <a:bodyPr>
            <a:normAutofit/>
          </a:bodyPr>
          <a:lstStyle/>
          <a:p>
            <a:r>
              <a:rPr lang="en-US" dirty="0"/>
              <a:t>No Rights Reserved (CC0)</a:t>
            </a:r>
          </a:p>
        </p:txBody>
      </p:sp>
      <p:sp>
        <p:nvSpPr>
          <p:cNvPr id="3" name="Content Placeholder 2"/>
          <p:cNvSpPr>
            <a:spLocks noGrp="1"/>
          </p:cNvSpPr>
          <p:nvPr>
            <p:ph idx="1"/>
          </p:nvPr>
        </p:nvSpPr>
        <p:spPr>
          <a:xfrm>
            <a:off x="457200" y="1900991"/>
            <a:ext cx="8229600" cy="2468646"/>
          </a:xfrm>
        </p:spPr>
        <p:txBody>
          <a:bodyPr>
            <a:noAutofit/>
          </a:bodyPr>
          <a:lstStyle/>
          <a:p>
            <a:endParaRPr lang="en-US" sz="2000" dirty="0"/>
          </a:p>
          <a:p>
            <a:r>
              <a:rPr lang="en-US" sz="2000" dirty="0"/>
              <a:t>Enables scientists, educators, artists and other creators and owners of copyright- or database-protected content to waive those interests in their works and thereby place them as completely as possible in the public domain, so that others may freely build upon, enhance and reuse the works for any purposes without restriction under copyright or database law.</a:t>
            </a:r>
          </a:p>
          <a:p>
            <a:r>
              <a:rPr lang="en-US" sz="2000" u="sng" dirty="0">
                <a:hlinkClick r:id="rId2"/>
              </a:rPr>
              <a:t>https://creativecommons.org/share-your-work/public-domain/cc0/</a:t>
            </a:r>
            <a:endParaRPr lang="en-US" sz="2000" dirty="0"/>
          </a:p>
        </p:txBody>
      </p:sp>
      <p:pic>
        <p:nvPicPr>
          <p:cNvPr id="7170" name="Picture 2" descr="https://lh4.googleusercontent.com/X7AijR-iFlkfRz9QrT1ErD3T53e2ptUz62FqUnVz6GmlyLfo50otC9IdXmwk5mkoc57VhaPnkNt1WiidpdIzLGIwzYrCZJE2rAiZ27VIv5808l8uVtYzMriZ976Rx0lCRBFjsSZgNLD0lHSNw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63499" y="1443121"/>
            <a:ext cx="1817002" cy="640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76854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3243" y="1259305"/>
            <a:ext cx="8029074" cy="3368843"/>
          </a:xfrm>
          <a:prstGeom prst="rect">
            <a:avLst/>
          </a:prstGeom>
          <a:solidFill>
            <a:srgbClr val="F4F1EA"/>
          </a:solidFill>
        </p:spPr>
        <p:txBody>
          <a:bodyPr wrap="square" rtlCol="0">
            <a:spAutoFit/>
          </a:bodyPr>
          <a:lstStyle/>
          <a:p>
            <a:endParaRPr lang="en-US" dirty="0"/>
          </a:p>
        </p:txBody>
      </p:sp>
      <p:sp>
        <p:nvSpPr>
          <p:cNvPr id="2" name="Title 1"/>
          <p:cNvSpPr>
            <a:spLocks noGrp="1"/>
          </p:cNvSpPr>
          <p:nvPr>
            <p:ph type="title"/>
          </p:nvPr>
        </p:nvSpPr>
        <p:spPr>
          <a:xfrm>
            <a:off x="457200" y="206375"/>
            <a:ext cx="7347284" cy="857250"/>
          </a:xfrm>
        </p:spPr>
        <p:txBody>
          <a:bodyPr>
            <a:normAutofit/>
          </a:bodyPr>
          <a:lstStyle/>
          <a:p>
            <a:r>
              <a:rPr lang="en-US" dirty="0"/>
              <a:t>Legal Code</a:t>
            </a:r>
          </a:p>
        </p:txBody>
      </p:sp>
      <p:sp>
        <p:nvSpPr>
          <p:cNvPr id="3" name="Content Placeholder 2"/>
          <p:cNvSpPr>
            <a:spLocks noGrp="1"/>
          </p:cNvSpPr>
          <p:nvPr>
            <p:ph idx="1"/>
          </p:nvPr>
        </p:nvSpPr>
        <p:spPr/>
        <p:txBody>
          <a:bodyPr>
            <a:normAutofit fontScale="70000" lnSpcReduction="20000"/>
          </a:bodyPr>
          <a:lstStyle/>
          <a:p>
            <a:r>
              <a:rPr lang="en-US" dirty="0"/>
              <a:t>By exercising the Licensed Rights (defined below), You accept and agree to be bound by the terms and conditions of this Creative Commons Attribution 4.0 International Public License ("Public License"). To the extent this Public License may be interpreted as a contract, You are granted the Licensed Rights in consideration of Your acceptance of these terms and conditions, and the Licensor grants You such rights in consideration of benefits the Licensor receives from making the Licensed Material available under these terms and conditions…..</a:t>
            </a:r>
          </a:p>
        </p:txBody>
      </p:sp>
    </p:spTree>
    <p:extLst>
      <p:ext uri="{BB962C8B-B14F-4D97-AF65-F5344CB8AC3E}">
        <p14:creationId xmlns:p14="http://schemas.microsoft.com/office/powerpoint/2010/main" val="24047582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3243" y="1259305"/>
            <a:ext cx="8029074" cy="3368843"/>
          </a:xfrm>
          <a:prstGeom prst="rect">
            <a:avLst/>
          </a:prstGeom>
          <a:solidFill>
            <a:srgbClr val="F4F1EA"/>
          </a:solidFill>
        </p:spPr>
        <p:txBody>
          <a:bodyPr wrap="square" rtlCol="0">
            <a:spAutoFit/>
          </a:bodyPr>
          <a:lstStyle/>
          <a:p>
            <a:endParaRPr lang="en-US" dirty="0"/>
          </a:p>
        </p:txBody>
      </p:sp>
      <p:sp>
        <p:nvSpPr>
          <p:cNvPr id="2" name="Title 1"/>
          <p:cNvSpPr>
            <a:spLocks noGrp="1"/>
          </p:cNvSpPr>
          <p:nvPr>
            <p:ph type="title"/>
          </p:nvPr>
        </p:nvSpPr>
        <p:spPr>
          <a:xfrm>
            <a:off x="457200" y="206375"/>
            <a:ext cx="7347284" cy="857250"/>
          </a:xfrm>
        </p:spPr>
        <p:txBody>
          <a:bodyPr>
            <a:normAutofit/>
          </a:bodyPr>
          <a:lstStyle/>
          <a:p>
            <a:r>
              <a:rPr lang="en-US" dirty="0"/>
              <a:t>License Deed</a:t>
            </a:r>
          </a:p>
        </p:txBody>
      </p:sp>
      <p:sp>
        <p:nvSpPr>
          <p:cNvPr id="3" name="Content Placeholder 2"/>
          <p:cNvSpPr>
            <a:spLocks noGrp="1"/>
          </p:cNvSpPr>
          <p:nvPr>
            <p:ph idx="1"/>
          </p:nvPr>
        </p:nvSpPr>
        <p:spPr>
          <a:xfrm>
            <a:off x="457200" y="1200150"/>
            <a:ext cx="8131323" cy="3394075"/>
          </a:xfrm>
        </p:spPr>
        <p:txBody>
          <a:bodyPr>
            <a:normAutofit fontScale="40000" lnSpcReduction="20000"/>
          </a:bodyPr>
          <a:lstStyle/>
          <a:p>
            <a:pPr marL="0" indent="0">
              <a:buNone/>
            </a:pPr>
            <a:r>
              <a:rPr lang="en-US" b="1" dirty="0"/>
              <a:t>You are free to:</a:t>
            </a:r>
          </a:p>
          <a:p>
            <a:pPr fontAlgn="base"/>
            <a:r>
              <a:rPr lang="en-US" dirty="0"/>
              <a:t>Share — copy and redistribute the material in any medium or format</a:t>
            </a:r>
          </a:p>
          <a:p>
            <a:pPr fontAlgn="base"/>
            <a:r>
              <a:rPr lang="en-US" dirty="0"/>
              <a:t>Adapt — remix, transform, and build upon the material for any purpose, even commercially.</a:t>
            </a:r>
          </a:p>
          <a:p>
            <a:pPr marL="0" indent="0" algn="ctr">
              <a:buNone/>
            </a:pPr>
            <a:r>
              <a:rPr lang="en-US" dirty="0"/>
              <a:t>	This license is acceptable for Free Cultural Works. The licensor cannot revoke these freedoms as long as you follow the license terms.</a:t>
            </a:r>
          </a:p>
          <a:p>
            <a:pPr marL="0" indent="0">
              <a:buNone/>
            </a:pPr>
            <a:r>
              <a:rPr lang="en-US" b="1" dirty="0"/>
              <a:t>Under the following terms:</a:t>
            </a:r>
          </a:p>
          <a:p>
            <a:pPr fontAlgn="base"/>
            <a:r>
              <a:rPr lang="en-US" dirty="0"/>
              <a:t>Attribution — You must give appropriate credit, provide a link to the license, and indicate if changes were made. You may do so in any reasonable manner, but not in any way that suggests the licensor endorses you or your use.</a:t>
            </a:r>
          </a:p>
          <a:p>
            <a:pPr fontAlgn="base"/>
            <a:r>
              <a:rPr lang="en-US" dirty="0"/>
              <a:t>No additional restrictions — You may not apply legal terms or technological measures that legally restrict others from doing anything the license permits.</a:t>
            </a:r>
          </a:p>
          <a:p>
            <a:pPr marL="0" indent="0">
              <a:buNone/>
            </a:pPr>
            <a:endParaRPr lang="en-US" dirty="0"/>
          </a:p>
          <a:p>
            <a:pPr marL="0" indent="0">
              <a:buNone/>
            </a:pPr>
            <a:r>
              <a:rPr lang="en-US" dirty="0"/>
              <a:t>Notices:</a:t>
            </a:r>
          </a:p>
          <a:p>
            <a:pPr marL="0" indent="0" algn="ctr">
              <a:buNone/>
            </a:pPr>
            <a:r>
              <a:rPr lang="en-US" dirty="0"/>
              <a:t>  You do not have to comply with the license for elements of the material in the public domain or where your use is permitted by an applicable exception or limitation.</a:t>
            </a:r>
          </a:p>
          <a:p>
            <a:pPr marL="0" indent="0" algn="ctr">
              <a:buNone/>
            </a:pPr>
            <a:r>
              <a:rPr lang="en-US" dirty="0"/>
              <a:t>   No warranties are given. The license may not give you all of the permissions necessary for your intended use. For example, other rights such as publicity, privacy, or moral rights may limit how you use the material.</a:t>
            </a:r>
          </a:p>
        </p:txBody>
      </p:sp>
    </p:spTree>
    <p:extLst>
      <p:ext uri="{BB962C8B-B14F-4D97-AF65-F5344CB8AC3E}">
        <p14:creationId xmlns:p14="http://schemas.microsoft.com/office/powerpoint/2010/main" val="23237241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CC Advantages</a:t>
            </a:r>
          </a:p>
        </p:txBody>
      </p:sp>
      <p:sp>
        <p:nvSpPr>
          <p:cNvPr id="3" name="Content Placeholder 2"/>
          <p:cNvSpPr>
            <a:spLocks noGrp="1"/>
          </p:cNvSpPr>
          <p:nvPr>
            <p:ph idx="1"/>
          </p:nvPr>
        </p:nvSpPr>
        <p:spPr>
          <a:xfrm>
            <a:off x="457200" y="1200150"/>
            <a:ext cx="6575367" cy="3394075"/>
          </a:xfrm>
        </p:spPr>
        <p:txBody>
          <a:bodyPr/>
          <a:lstStyle/>
          <a:p>
            <a:pPr fontAlgn="base"/>
            <a:r>
              <a:rPr lang="en-US" dirty="0"/>
              <a:t>More options for the content creator</a:t>
            </a:r>
          </a:p>
          <a:p>
            <a:pPr fontAlgn="base"/>
            <a:r>
              <a:rPr lang="en-US" dirty="0"/>
              <a:t>Increased opportunities for collaboration and innovation</a:t>
            </a:r>
          </a:p>
          <a:p>
            <a:pPr fontAlgn="base"/>
            <a:r>
              <a:rPr lang="en-US" dirty="0"/>
              <a:t>Clear rights for reuse</a:t>
            </a:r>
          </a:p>
          <a:p>
            <a:pPr lvl="1" fontAlgn="base"/>
            <a:r>
              <a:rPr lang="en-US" dirty="0"/>
              <a:t>No need to seek permission</a:t>
            </a:r>
          </a:p>
          <a:p>
            <a:pPr marL="0" indent="0">
              <a:buNone/>
            </a:pPr>
            <a:endParaRPr lang="en-US" dirty="0"/>
          </a:p>
        </p:txBody>
      </p:sp>
    </p:spTree>
    <p:extLst>
      <p:ext uri="{BB962C8B-B14F-4D97-AF65-F5344CB8AC3E}">
        <p14:creationId xmlns:p14="http://schemas.microsoft.com/office/powerpoint/2010/main" val="30116527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CC Disadvantages</a:t>
            </a:r>
          </a:p>
        </p:txBody>
      </p:sp>
      <p:sp>
        <p:nvSpPr>
          <p:cNvPr id="3" name="Content Placeholder 2"/>
          <p:cNvSpPr>
            <a:spLocks noGrp="1"/>
          </p:cNvSpPr>
          <p:nvPr>
            <p:ph idx="1"/>
          </p:nvPr>
        </p:nvSpPr>
        <p:spPr>
          <a:xfrm>
            <a:off x="457200" y="1200150"/>
            <a:ext cx="6525491" cy="1144039"/>
          </a:xfrm>
        </p:spPr>
        <p:txBody>
          <a:bodyPr>
            <a:normAutofit fontScale="85000" lnSpcReduction="20000"/>
          </a:bodyPr>
          <a:lstStyle/>
          <a:p>
            <a:r>
              <a:rPr lang="en-US" dirty="0"/>
              <a:t>Works may be posted with a CC license that are not attached by the </a:t>
            </a:r>
            <a:r>
              <a:rPr lang="en-US" dirty="0" err="1"/>
              <a:t>rightsholder</a:t>
            </a:r>
            <a:endParaRPr lang="en-US" dirty="0"/>
          </a:p>
        </p:txBody>
      </p:sp>
      <p:pic>
        <p:nvPicPr>
          <p:cNvPr id="8194" name="Picture 2" descr="https://lh5.googleusercontent.com/bBSg4PuIUPJGGbB8tucAS9bZb6VWbWnkyW25fK8qb6d6aWwPJQv9C4yFgAeeO9kDHhVijRWzOTmoh81wxaPuCphtcMyEUHKKjp6SWUMfJaX9E0fCZsIz-ylYymZOMIzmpov_VwQ9BnU"/>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67507" y="2260687"/>
            <a:ext cx="4182221" cy="26517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13203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Using CC Licensed Works</a:t>
            </a:r>
          </a:p>
        </p:txBody>
      </p:sp>
      <p:sp>
        <p:nvSpPr>
          <p:cNvPr id="3" name="Text Placeholder 2"/>
          <p:cNvSpPr>
            <a:spLocks noGrp="1"/>
          </p:cNvSpPr>
          <p:nvPr>
            <p:ph type="body" idx="1"/>
          </p:nvPr>
        </p:nvSpPr>
        <p:spPr/>
        <p:txBody>
          <a:bodyPr/>
          <a:lstStyle/>
          <a:p>
            <a:r>
              <a:rPr lang="en-US" dirty="0"/>
              <a:t>Putting CC Licenses to Work</a:t>
            </a:r>
          </a:p>
        </p:txBody>
      </p:sp>
    </p:spTree>
    <p:extLst>
      <p:ext uri="{BB962C8B-B14F-4D97-AF65-F5344CB8AC3E}">
        <p14:creationId xmlns:p14="http://schemas.microsoft.com/office/powerpoint/2010/main" val="23722760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7365076" cy="857250"/>
          </a:xfrm>
        </p:spPr>
        <p:txBody>
          <a:bodyPr>
            <a:normAutofit fontScale="90000"/>
          </a:bodyPr>
          <a:lstStyle/>
          <a:p>
            <a:r>
              <a:rPr lang="en-US" dirty="0"/>
              <a:t>Step #1—Explore Your Situation</a:t>
            </a:r>
          </a:p>
        </p:txBody>
      </p:sp>
      <p:sp>
        <p:nvSpPr>
          <p:cNvPr id="3" name="Content Placeholder 2"/>
          <p:cNvSpPr>
            <a:spLocks noGrp="1"/>
          </p:cNvSpPr>
          <p:nvPr>
            <p:ph idx="1"/>
          </p:nvPr>
        </p:nvSpPr>
        <p:spPr/>
        <p:txBody>
          <a:bodyPr>
            <a:normAutofit fontScale="77500" lnSpcReduction="20000"/>
          </a:bodyPr>
          <a:lstStyle/>
          <a:p>
            <a:pPr fontAlgn="base"/>
            <a:r>
              <a:rPr lang="en-US" dirty="0"/>
              <a:t>What is your situation?</a:t>
            </a:r>
          </a:p>
          <a:p>
            <a:pPr lvl="1" fontAlgn="base"/>
            <a:r>
              <a:rPr lang="en-US" dirty="0"/>
              <a:t>Noncommercial</a:t>
            </a:r>
          </a:p>
          <a:p>
            <a:pPr lvl="1" fontAlgn="base"/>
            <a:r>
              <a:rPr lang="en-US" dirty="0"/>
              <a:t>Commercial</a:t>
            </a:r>
          </a:p>
          <a:p>
            <a:pPr fontAlgn="base"/>
            <a:r>
              <a:rPr lang="en-US" dirty="0"/>
              <a:t>What do you want to do?</a:t>
            </a:r>
          </a:p>
          <a:p>
            <a:pPr lvl="1" fontAlgn="base"/>
            <a:r>
              <a:rPr lang="en-US" dirty="0"/>
              <a:t>Simply reuse the work (e.g. quote, illustrate)</a:t>
            </a:r>
          </a:p>
          <a:p>
            <a:pPr lvl="1" fontAlgn="base"/>
            <a:r>
              <a:rPr lang="en-US" dirty="0"/>
              <a:t>Change the work, or create an alternate version (build upon, translate, graphic novel, audio recording, video recording)</a:t>
            </a:r>
          </a:p>
          <a:p>
            <a:pPr fontAlgn="base"/>
            <a:r>
              <a:rPr lang="en-US" dirty="0"/>
              <a:t>What are you willing to do?</a:t>
            </a:r>
          </a:p>
          <a:p>
            <a:pPr lvl="1" fontAlgn="base"/>
            <a:r>
              <a:rPr lang="en-US" dirty="0" err="1"/>
              <a:t>ShareAlike</a:t>
            </a:r>
            <a:r>
              <a:rPr lang="en-US" dirty="0"/>
              <a:t>?</a:t>
            </a:r>
          </a:p>
          <a:p>
            <a:pPr marL="0" indent="0">
              <a:buNone/>
            </a:pPr>
            <a:endParaRPr lang="en-US" dirty="0"/>
          </a:p>
        </p:txBody>
      </p:sp>
    </p:spTree>
    <p:extLst>
      <p:ext uri="{BB962C8B-B14F-4D97-AF65-F5344CB8AC3E}">
        <p14:creationId xmlns:p14="http://schemas.microsoft.com/office/powerpoint/2010/main" val="1268642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p:txBody>
          <a:bodyPr/>
          <a:lstStyle/>
          <a:p>
            <a:r>
              <a:rPr lang="en-US" dirty="0"/>
              <a:t>Copyright Basics</a:t>
            </a:r>
          </a:p>
          <a:p>
            <a:r>
              <a:rPr lang="en-US" dirty="0"/>
              <a:t>CC Licenses</a:t>
            </a:r>
          </a:p>
          <a:p>
            <a:r>
              <a:rPr lang="en-US" dirty="0"/>
              <a:t>Using CC Licensed Works</a:t>
            </a:r>
          </a:p>
          <a:p>
            <a:r>
              <a:rPr lang="en-US" dirty="0"/>
              <a:t>Using CC Licenses for Your Works</a:t>
            </a:r>
          </a:p>
          <a:p>
            <a:endParaRPr lang="en-US" dirty="0"/>
          </a:p>
        </p:txBody>
      </p:sp>
    </p:spTree>
    <p:extLst>
      <p:ext uri="{BB962C8B-B14F-4D97-AF65-F5344CB8AC3E}">
        <p14:creationId xmlns:p14="http://schemas.microsoft.com/office/powerpoint/2010/main" val="26729065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7315200" cy="857250"/>
          </a:xfrm>
        </p:spPr>
        <p:txBody>
          <a:bodyPr>
            <a:normAutofit fontScale="90000"/>
          </a:bodyPr>
          <a:lstStyle/>
          <a:p>
            <a:r>
              <a:rPr lang="en-US" dirty="0"/>
              <a:t>Step #2—Searching for Appropriate CC Works to Reuse</a:t>
            </a:r>
          </a:p>
        </p:txBody>
      </p:sp>
      <p:sp>
        <p:nvSpPr>
          <p:cNvPr id="3" name="Content Placeholder 2"/>
          <p:cNvSpPr>
            <a:spLocks noGrp="1"/>
          </p:cNvSpPr>
          <p:nvPr>
            <p:ph idx="1"/>
          </p:nvPr>
        </p:nvSpPr>
        <p:spPr>
          <a:xfrm>
            <a:off x="457200" y="1200149"/>
            <a:ext cx="8229600" cy="1800746"/>
          </a:xfrm>
        </p:spPr>
        <p:txBody>
          <a:bodyPr>
            <a:normAutofit fontScale="77500" lnSpcReduction="20000"/>
          </a:bodyPr>
          <a:lstStyle/>
          <a:p>
            <a:r>
              <a:rPr lang="en-US" dirty="0"/>
              <a:t>Search the Commons: </a:t>
            </a:r>
            <a:r>
              <a:rPr lang="en-US" u="sng" dirty="0">
                <a:hlinkClick r:id="rId2"/>
              </a:rPr>
              <a:t>https://search.creativecommons.org/</a:t>
            </a:r>
            <a:endParaRPr lang="en-US" dirty="0"/>
          </a:p>
          <a:p>
            <a:r>
              <a:rPr lang="en-US" dirty="0"/>
              <a:t>Google Image Search</a:t>
            </a:r>
          </a:p>
          <a:p>
            <a:pPr marL="0" indent="0">
              <a:buNone/>
            </a:pPr>
            <a:br>
              <a:rPr lang="en-US" dirty="0"/>
            </a:br>
            <a:endParaRPr lang="en-US" dirty="0"/>
          </a:p>
        </p:txBody>
      </p:sp>
      <p:pic>
        <p:nvPicPr>
          <p:cNvPr id="9218" name="Picture 2" descr="https://lh3.googleusercontent.com/6KFrYxCyCV_JJHc9QoiUxtLu9NsV9HGjXgf59yGfuCXTAaL9F6CO_WxrE53RTGSX3PhLc-5C78GSVNABuUDUaYOoruTB0SCKpNkGfP2m0Yqz1lrFjckn9HXDc8vlz1ZF1GeVycEFyteALp8WZ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8796" y="2375368"/>
            <a:ext cx="6161297" cy="26517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27536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Step #2—Searching for Appropriate CC Works to Reuse</a:t>
            </a:r>
          </a:p>
        </p:txBody>
      </p:sp>
      <p:sp>
        <p:nvSpPr>
          <p:cNvPr id="3" name="Content Placeholder 2"/>
          <p:cNvSpPr>
            <a:spLocks noGrp="1"/>
          </p:cNvSpPr>
          <p:nvPr>
            <p:ph idx="1"/>
          </p:nvPr>
        </p:nvSpPr>
        <p:spPr>
          <a:xfrm>
            <a:off x="457200" y="1200150"/>
            <a:ext cx="8229600" cy="753341"/>
          </a:xfrm>
        </p:spPr>
        <p:txBody>
          <a:bodyPr/>
          <a:lstStyle/>
          <a:p>
            <a:r>
              <a:rPr lang="en-US" dirty="0"/>
              <a:t>YouTube</a:t>
            </a:r>
          </a:p>
        </p:txBody>
      </p:sp>
      <p:pic>
        <p:nvPicPr>
          <p:cNvPr id="10242" name="Picture 2" descr="https://lh5.googleusercontent.com/O_XORHYnKdUPehq2j-6imy-WqvYaVOOlrOwXy5bT8VZ69Lc4NaCBIC3KZCs6_tv3AhLgG49m6PCC8vQ-2bdUKDO-2XcQ2tFdFK8aLUBc9n_sSXK6pQI2-IXoaL4bQeKt31JFKQ5f0HXeDf0_b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953491"/>
            <a:ext cx="8229600" cy="211655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95249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Step #2—Searching for Appropriate CC Works to Reuse</a:t>
            </a:r>
          </a:p>
        </p:txBody>
      </p:sp>
      <p:sp>
        <p:nvSpPr>
          <p:cNvPr id="3" name="Content Placeholder 2"/>
          <p:cNvSpPr>
            <a:spLocks noGrp="1"/>
          </p:cNvSpPr>
          <p:nvPr>
            <p:ph idx="1"/>
          </p:nvPr>
        </p:nvSpPr>
        <p:spPr>
          <a:xfrm>
            <a:off x="457200" y="1200150"/>
            <a:ext cx="8229600" cy="753341"/>
          </a:xfrm>
        </p:spPr>
        <p:txBody>
          <a:bodyPr/>
          <a:lstStyle/>
          <a:p>
            <a:r>
              <a:rPr lang="en-US" dirty="0"/>
              <a:t>Flickr</a:t>
            </a:r>
          </a:p>
        </p:txBody>
      </p:sp>
      <p:pic>
        <p:nvPicPr>
          <p:cNvPr id="11266" name="Picture 2" descr="https://lh3.googleusercontent.com/vUJN6GfOmHW19VfHLyKBOVerwRKuTydN6k13KSBePuIMgGf6x9ndeNcqvSzo8fnmk8iBl1ocypeBmt9ny71QvPcqmktDDVUaOWPVkayEniKa7RS0LC90j4d40jCePJjdpJRM-JkYhJG4YTGSg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487" y="1700215"/>
            <a:ext cx="6492240" cy="33217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44194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Practice!</a:t>
            </a:r>
          </a:p>
        </p:txBody>
      </p:sp>
      <p:sp>
        <p:nvSpPr>
          <p:cNvPr id="3" name="Content Placeholder 2"/>
          <p:cNvSpPr>
            <a:spLocks noGrp="1"/>
          </p:cNvSpPr>
          <p:nvPr>
            <p:ph idx="1"/>
          </p:nvPr>
        </p:nvSpPr>
        <p:spPr>
          <a:xfrm>
            <a:off x="457200" y="1200150"/>
            <a:ext cx="6508865" cy="3394075"/>
          </a:xfrm>
        </p:spPr>
        <p:txBody>
          <a:bodyPr/>
          <a:lstStyle/>
          <a:p>
            <a:r>
              <a:rPr lang="en-US" dirty="0"/>
              <a:t>Perform a CC search based off the scenario presented to you…</a:t>
            </a:r>
          </a:p>
          <a:p>
            <a:endParaRPr lang="en-US" dirty="0"/>
          </a:p>
        </p:txBody>
      </p:sp>
    </p:spTree>
    <p:extLst>
      <p:ext uri="{BB962C8B-B14F-4D97-AF65-F5344CB8AC3E}">
        <p14:creationId xmlns:p14="http://schemas.microsoft.com/office/powerpoint/2010/main" val="338799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Licensing Your Works</a:t>
            </a:r>
          </a:p>
        </p:txBody>
      </p:sp>
      <p:sp>
        <p:nvSpPr>
          <p:cNvPr id="3" name="Text Placeholder 2"/>
          <p:cNvSpPr>
            <a:spLocks noGrp="1"/>
          </p:cNvSpPr>
          <p:nvPr>
            <p:ph type="body" idx="1"/>
          </p:nvPr>
        </p:nvSpPr>
        <p:spPr/>
        <p:txBody>
          <a:bodyPr/>
          <a:lstStyle/>
          <a:p>
            <a:r>
              <a:rPr lang="en-US" dirty="0"/>
              <a:t>Putting CC Licenses to Work</a:t>
            </a:r>
          </a:p>
        </p:txBody>
      </p:sp>
    </p:spTree>
    <p:extLst>
      <p:ext uri="{BB962C8B-B14F-4D97-AF65-F5344CB8AC3E}">
        <p14:creationId xmlns:p14="http://schemas.microsoft.com/office/powerpoint/2010/main" val="1078707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Sharing Your Work with Others</a:t>
            </a:r>
          </a:p>
        </p:txBody>
      </p:sp>
      <p:sp>
        <p:nvSpPr>
          <p:cNvPr id="3" name="Content Placeholder 2"/>
          <p:cNvSpPr>
            <a:spLocks noGrp="1"/>
          </p:cNvSpPr>
          <p:nvPr>
            <p:ph idx="1"/>
          </p:nvPr>
        </p:nvSpPr>
        <p:spPr>
          <a:xfrm>
            <a:off x="457198" y="1200150"/>
            <a:ext cx="7290263" cy="3394075"/>
          </a:xfrm>
        </p:spPr>
        <p:txBody>
          <a:bodyPr>
            <a:normAutofit fontScale="92500" lnSpcReduction="10000"/>
          </a:bodyPr>
          <a:lstStyle/>
          <a:p>
            <a:pPr marL="514350" indent="-514350" fontAlgn="base">
              <a:buFont typeface="+mj-lt"/>
              <a:buAutoNum type="arabicPeriod"/>
            </a:pPr>
            <a:r>
              <a:rPr lang="en-US" dirty="0"/>
              <a:t>Are you comfortable with others reusing your work?</a:t>
            </a:r>
          </a:p>
          <a:p>
            <a:pPr marL="514350" indent="-514350" fontAlgn="base">
              <a:buFont typeface="+mj-lt"/>
              <a:buAutoNum type="arabicPeriod"/>
            </a:pPr>
            <a:r>
              <a:rPr lang="en-US" dirty="0"/>
              <a:t>How do you want to be attributed? (BY)</a:t>
            </a:r>
          </a:p>
          <a:p>
            <a:pPr marL="514350" indent="-514350" fontAlgn="base">
              <a:buFont typeface="+mj-lt"/>
              <a:buAutoNum type="arabicPeriod"/>
            </a:pPr>
            <a:r>
              <a:rPr lang="en-US" dirty="0"/>
              <a:t>Commercial or Noncommercial (NC)</a:t>
            </a:r>
          </a:p>
          <a:p>
            <a:pPr marL="514350" indent="-514350" fontAlgn="base">
              <a:buFont typeface="+mj-lt"/>
              <a:buAutoNum type="arabicPeriod"/>
            </a:pPr>
            <a:r>
              <a:rPr lang="en-US" dirty="0"/>
              <a:t>Are derivatives ok? (ND)</a:t>
            </a:r>
          </a:p>
          <a:p>
            <a:pPr marL="514350" indent="-514350" fontAlgn="base">
              <a:buFont typeface="+mj-lt"/>
              <a:buAutoNum type="arabicPeriod"/>
            </a:pPr>
            <a:r>
              <a:rPr lang="en-US" dirty="0"/>
              <a:t>Should others share too? (SA)</a:t>
            </a:r>
          </a:p>
          <a:p>
            <a:pPr marL="0" indent="0">
              <a:buNone/>
            </a:pPr>
            <a:endParaRPr lang="en-US" dirty="0"/>
          </a:p>
        </p:txBody>
      </p:sp>
    </p:spTree>
    <p:extLst>
      <p:ext uri="{BB962C8B-B14F-4D97-AF65-F5344CB8AC3E}">
        <p14:creationId xmlns:p14="http://schemas.microsoft.com/office/powerpoint/2010/main" val="32611406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Get Help</a:t>
            </a:r>
          </a:p>
        </p:txBody>
      </p:sp>
      <p:sp>
        <p:nvSpPr>
          <p:cNvPr id="3" name="Content Placeholder 2"/>
          <p:cNvSpPr>
            <a:spLocks noGrp="1"/>
          </p:cNvSpPr>
          <p:nvPr>
            <p:ph idx="1"/>
          </p:nvPr>
        </p:nvSpPr>
        <p:spPr>
          <a:xfrm>
            <a:off x="457200" y="1200151"/>
            <a:ext cx="6733309" cy="2690206"/>
          </a:xfrm>
        </p:spPr>
        <p:txBody>
          <a:bodyPr>
            <a:normAutofit/>
          </a:bodyPr>
          <a:lstStyle/>
          <a:p>
            <a:pPr fontAlgn="base"/>
            <a:r>
              <a:rPr lang="en-US" dirty="0"/>
              <a:t>CC “Choose a License” tool can help you work through these decisions and identify the license that might be a good fit for you</a:t>
            </a:r>
          </a:p>
        </p:txBody>
      </p:sp>
      <p:sp>
        <p:nvSpPr>
          <p:cNvPr id="4" name="Rectangle 3"/>
          <p:cNvSpPr/>
          <p:nvPr/>
        </p:nvSpPr>
        <p:spPr>
          <a:xfrm>
            <a:off x="933386" y="3890357"/>
            <a:ext cx="7488140" cy="584775"/>
          </a:xfrm>
          <a:prstGeom prst="rect">
            <a:avLst/>
          </a:prstGeom>
        </p:spPr>
        <p:txBody>
          <a:bodyPr wrap="none">
            <a:spAutoFit/>
          </a:bodyPr>
          <a:lstStyle/>
          <a:p>
            <a:r>
              <a:rPr lang="en-US" sz="3200" dirty="0">
                <a:solidFill>
                  <a:schemeClr val="tx1">
                    <a:lumMod val="65000"/>
                    <a:lumOff val="35000"/>
                  </a:schemeClr>
                </a:solidFill>
                <a:latin typeface="Rockwell"/>
                <a:cs typeface="Rockwell"/>
                <a:hlinkClick r:id="rId2"/>
              </a:rPr>
              <a:t>https://creativecommons.org/choose/ </a:t>
            </a:r>
            <a:endParaRPr lang="en-US" sz="3200" dirty="0">
              <a:solidFill>
                <a:schemeClr val="tx1">
                  <a:lumMod val="65000"/>
                  <a:lumOff val="35000"/>
                </a:schemeClr>
              </a:solidFill>
              <a:latin typeface="Rockwell"/>
              <a:cs typeface="Rockwell"/>
            </a:endParaRPr>
          </a:p>
        </p:txBody>
      </p:sp>
    </p:spTree>
    <p:extLst>
      <p:ext uri="{BB962C8B-B14F-4D97-AF65-F5344CB8AC3E}">
        <p14:creationId xmlns:p14="http://schemas.microsoft.com/office/powerpoint/2010/main" val="6211336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Practice!</a:t>
            </a:r>
          </a:p>
        </p:txBody>
      </p:sp>
      <p:sp>
        <p:nvSpPr>
          <p:cNvPr id="3" name="Content Placeholder 2"/>
          <p:cNvSpPr>
            <a:spLocks noGrp="1"/>
          </p:cNvSpPr>
          <p:nvPr>
            <p:ph idx="1"/>
          </p:nvPr>
        </p:nvSpPr>
        <p:spPr>
          <a:xfrm>
            <a:off x="457200" y="1200150"/>
            <a:ext cx="6558742" cy="3394075"/>
          </a:xfrm>
        </p:spPr>
        <p:txBody>
          <a:bodyPr/>
          <a:lstStyle/>
          <a:p>
            <a:r>
              <a:rPr lang="en-US" dirty="0"/>
              <a:t>Select a CC license based off the scenario presented to you…</a:t>
            </a:r>
          </a:p>
        </p:txBody>
      </p:sp>
    </p:spTree>
    <p:extLst>
      <p:ext uri="{BB962C8B-B14F-4D97-AF65-F5344CB8AC3E}">
        <p14:creationId xmlns:p14="http://schemas.microsoft.com/office/powerpoint/2010/main" val="33435413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664698" y="1316524"/>
            <a:ext cx="7498730" cy="3371380"/>
          </a:xfrm>
          <a:prstGeom prst="rect">
            <a:avLst/>
          </a:prstGeom>
        </p:spPr>
      </p:pic>
      <p:sp>
        <p:nvSpPr>
          <p:cNvPr id="2" name="Title 1"/>
          <p:cNvSpPr>
            <a:spLocks noGrp="1"/>
          </p:cNvSpPr>
          <p:nvPr>
            <p:ph type="title"/>
          </p:nvPr>
        </p:nvSpPr>
        <p:spPr/>
        <p:txBody>
          <a:bodyPr/>
          <a:lstStyle/>
          <a:p>
            <a:r>
              <a:rPr lang="en-US" dirty="0"/>
              <a:t>Considerations</a:t>
            </a:r>
          </a:p>
        </p:txBody>
      </p:sp>
      <p:sp>
        <p:nvSpPr>
          <p:cNvPr id="3" name="Content Placeholder 2"/>
          <p:cNvSpPr>
            <a:spLocks noGrp="1"/>
          </p:cNvSpPr>
          <p:nvPr>
            <p:ph idx="1"/>
          </p:nvPr>
        </p:nvSpPr>
        <p:spPr/>
        <p:txBody>
          <a:bodyPr>
            <a:normAutofit lnSpcReduction="10000"/>
          </a:bodyPr>
          <a:lstStyle/>
          <a:p>
            <a:pPr fontAlgn="base"/>
            <a:r>
              <a:rPr lang="en-US" dirty="0"/>
              <a:t>Can go from strict (CC-BY-NC-ND) to more open (CC-BY), but not vice versa.</a:t>
            </a:r>
          </a:p>
          <a:p>
            <a:pPr fontAlgn="base"/>
            <a:r>
              <a:rPr lang="en-US" dirty="0"/>
              <a:t>Provide clear attribution info.</a:t>
            </a:r>
          </a:p>
          <a:p>
            <a:pPr fontAlgn="base"/>
            <a:r>
              <a:rPr lang="en-US" dirty="0"/>
              <a:t>In the case of NC and/or ND licenses, make contact info available so people can follow-up with you if they are interested in these uses.</a:t>
            </a:r>
          </a:p>
          <a:p>
            <a:endParaRPr lang="en-US" dirty="0"/>
          </a:p>
        </p:txBody>
      </p:sp>
    </p:spTree>
    <p:extLst>
      <p:ext uri="{BB962C8B-B14F-4D97-AF65-F5344CB8AC3E}">
        <p14:creationId xmlns:p14="http://schemas.microsoft.com/office/powerpoint/2010/main" val="32317696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905768" y="1266646"/>
            <a:ext cx="7498730" cy="3371380"/>
          </a:xfrm>
          <a:prstGeom prst="rect">
            <a:avLst/>
          </a:prstGeom>
        </p:spPr>
      </p:pic>
      <p:sp>
        <p:nvSpPr>
          <p:cNvPr id="3" name="Content Placeholder 2"/>
          <p:cNvSpPr>
            <a:spLocks noGrp="1"/>
          </p:cNvSpPr>
          <p:nvPr>
            <p:ph idx="1"/>
          </p:nvPr>
        </p:nvSpPr>
        <p:spPr/>
        <p:txBody>
          <a:bodyPr>
            <a:normAutofit fontScale="92500" lnSpcReduction="20000"/>
          </a:bodyPr>
          <a:lstStyle/>
          <a:p>
            <a:pPr fontAlgn="base"/>
            <a:r>
              <a:rPr lang="en-US" dirty="0"/>
              <a:t>If you find someone using a work of your in a way that falls outside the scope of your CC license…</a:t>
            </a:r>
          </a:p>
          <a:p>
            <a:pPr lvl="1" fontAlgn="base"/>
            <a:r>
              <a:rPr lang="en-US" dirty="0"/>
              <a:t>Reach out to them to explain the situation</a:t>
            </a:r>
          </a:p>
          <a:p>
            <a:pPr lvl="1" fontAlgn="base"/>
            <a:r>
              <a:rPr lang="en-US" dirty="0"/>
              <a:t>Be nice and assume the best!</a:t>
            </a:r>
          </a:p>
          <a:p>
            <a:pPr fontAlgn="base"/>
            <a:r>
              <a:rPr lang="en-US" dirty="0"/>
              <a:t>In worst case scenarios</a:t>
            </a:r>
          </a:p>
          <a:p>
            <a:pPr lvl="1" fontAlgn="base"/>
            <a:r>
              <a:rPr lang="en-US" dirty="0"/>
              <a:t>CC licenses have been held-up as valid contracts in court</a:t>
            </a:r>
          </a:p>
          <a:p>
            <a:endParaRPr lang="en-US" dirty="0"/>
          </a:p>
        </p:txBody>
      </p:sp>
      <p:sp>
        <p:nvSpPr>
          <p:cNvPr id="2" name="Title 1"/>
          <p:cNvSpPr>
            <a:spLocks noGrp="1"/>
          </p:cNvSpPr>
          <p:nvPr>
            <p:ph type="title"/>
          </p:nvPr>
        </p:nvSpPr>
        <p:spPr/>
        <p:txBody>
          <a:bodyPr/>
          <a:lstStyle/>
          <a:p>
            <a:r>
              <a:rPr lang="en-US" dirty="0"/>
              <a:t>Violations</a:t>
            </a:r>
          </a:p>
        </p:txBody>
      </p:sp>
    </p:spTree>
    <p:extLst>
      <p:ext uri="{BB962C8B-B14F-4D97-AF65-F5344CB8AC3E}">
        <p14:creationId xmlns:p14="http://schemas.microsoft.com/office/powerpoint/2010/main" val="2568491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Copyright basics</a:t>
            </a:r>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20717777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sp>
        <p:nvSpPr>
          <p:cNvPr id="3" name="Text Placeholder 2"/>
          <p:cNvSpPr>
            <a:spLocks noGrp="1"/>
          </p:cNvSpPr>
          <p:nvPr>
            <p:ph type="body" idx="1"/>
          </p:nvPr>
        </p:nvSpPr>
        <p:spPr/>
        <p:txBody>
          <a:bodyPr/>
          <a:lstStyle/>
          <a:p>
            <a:endParaRPr lang="en-US"/>
          </a:p>
        </p:txBody>
      </p:sp>
      <p:grpSp>
        <p:nvGrpSpPr>
          <p:cNvPr id="4" name="Group 3">
            <a:extLst>
              <a:ext uri="{FF2B5EF4-FFF2-40B4-BE49-F238E27FC236}">
                <a16:creationId xmlns:a16="http://schemas.microsoft.com/office/drawing/2014/main" id="{D6156BE1-183D-4832-BBD8-5CFE3DB17EB3}"/>
              </a:ext>
            </a:extLst>
          </p:cNvPr>
          <p:cNvGrpSpPr/>
          <p:nvPr/>
        </p:nvGrpSpPr>
        <p:grpSpPr>
          <a:xfrm>
            <a:off x="153423" y="4327525"/>
            <a:ext cx="8837153" cy="646331"/>
            <a:chOff x="306847" y="1535797"/>
            <a:chExt cx="8837153" cy="646331"/>
          </a:xfrm>
        </p:grpSpPr>
        <p:sp>
          <p:nvSpPr>
            <p:cNvPr id="5" name="Rectangle 4">
              <a:extLst>
                <a:ext uri="{FF2B5EF4-FFF2-40B4-BE49-F238E27FC236}">
                  <a16:creationId xmlns:a16="http://schemas.microsoft.com/office/drawing/2014/main" id="{23D54478-C3B5-49BA-9E86-4BEC7BD3B140}"/>
                </a:ext>
              </a:extLst>
            </p:cNvPr>
            <p:cNvSpPr/>
            <p:nvPr/>
          </p:nvSpPr>
          <p:spPr>
            <a:xfrm>
              <a:off x="1676400" y="1535797"/>
              <a:ext cx="7467600" cy="646331"/>
            </a:xfrm>
            <a:prstGeom prst="rect">
              <a:avLst/>
            </a:prstGeom>
          </p:spPr>
          <p:txBody>
            <a:bodyPr wrap="square">
              <a:spAutoFit/>
            </a:bodyPr>
            <a:lstStyle/>
            <a:p>
              <a:r>
                <a:rPr lang="en-US" dirty="0"/>
                <a:t>This work is licensed under a </a:t>
              </a:r>
              <a:r>
                <a:rPr lang="en-US" dirty="0">
                  <a:hlinkClick r:id="rId2"/>
                </a:rPr>
                <a:t>Creative Commons Attribution-NonCommercial 4.0 International License</a:t>
              </a:r>
              <a:r>
                <a:rPr lang="en-US" dirty="0"/>
                <a:t>.</a:t>
              </a:r>
            </a:p>
          </p:txBody>
        </p:sp>
        <p:pic>
          <p:nvPicPr>
            <p:cNvPr id="6" name="Picture 5">
              <a:extLst>
                <a:ext uri="{FF2B5EF4-FFF2-40B4-BE49-F238E27FC236}">
                  <a16:creationId xmlns:a16="http://schemas.microsoft.com/office/drawing/2014/main" id="{579E4420-AD5D-4284-9B67-8EDBC4515B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847" y="1677987"/>
              <a:ext cx="1293353" cy="455613"/>
            </a:xfrm>
            <a:prstGeom prst="rect">
              <a:avLst/>
            </a:prstGeom>
          </p:spPr>
        </p:pic>
      </p:grpSp>
    </p:spTree>
    <p:extLst>
      <p:ext uri="{BB962C8B-B14F-4D97-AF65-F5344CB8AC3E}">
        <p14:creationId xmlns:p14="http://schemas.microsoft.com/office/powerpoint/2010/main" val="10468250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Securing Copyright</a:t>
            </a:r>
          </a:p>
        </p:txBody>
      </p:sp>
      <p:sp>
        <p:nvSpPr>
          <p:cNvPr id="4" name="TextBox 3"/>
          <p:cNvSpPr txBox="1"/>
          <p:nvPr/>
        </p:nvSpPr>
        <p:spPr>
          <a:xfrm>
            <a:off x="457200" y="1225382"/>
            <a:ext cx="7499684" cy="3368843"/>
          </a:xfrm>
          <a:prstGeom prst="rect">
            <a:avLst/>
          </a:prstGeom>
          <a:solidFill>
            <a:srgbClr val="F4F1EA"/>
          </a:solidFill>
        </p:spPr>
        <p:txBody>
          <a:bodyPr wrap="square" rtlCol="0">
            <a:spAutoFit/>
          </a:bodyPr>
          <a:lstStyle/>
          <a:p>
            <a:endParaRPr lang="en-US" dirty="0"/>
          </a:p>
        </p:txBody>
      </p:sp>
      <p:sp>
        <p:nvSpPr>
          <p:cNvPr id="3" name="Content Placeholder 2"/>
          <p:cNvSpPr>
            <a:spLocks noGrp="1"/>
          </p:cNvSpPr>
          <p:nvPr>
            <p:ph idx="1"/>
          </p:nvPr>
        </p:nvSpPr>
        <p:spPr>
          <a:xfrm>
            <a:off x="457200" y="1200150"/>
            <a:ext cx="7820526" cy="3394075"/>
          </a:xfrm>
        </p:spPr>
        <p:txBody>
          <a:bodyPr>
            <a:normAutofit fontScale="92500"/>
          </a:bodyPr>
          <a:lstStyle/>
          <a:p>
            <a:r>
              <a:rPr lang="en-US" dirty="0"/>
              <a:t>Copyright protection subsists in “in original works of authorship” (not copied) which are “fixed in any tangible medium of expression” (can be perceived by eye, or with the assistance of some type of machine, e.g. computer, CD player, DVD player, etc.).</a:t>
            </a:r>
          </a:p>
        </p:txBody>
      </p:sp>
    </p:spTree>
    <p:extLst>
      <p:ext uri="{BB962C8B-B14F-4D97-AF65-F5344CB8AC3E}">
        <p14:creationId xmlns:p14="http://schemas.microsoft.com/office/powerpoint/2010/main" val="38783521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8968" y="1225382"/>
            <a:ext cx="7892716" cy="3368843"/>
          </a:xfrm>
          <a:prstGeom prst="rect">
            <a:avLst/>
          </a:prstGeom>
          <a:solidFill>
            <a:srgbClr val="F4F1EA"/>
          </a:solidFill>
        </p:spPr>
        <p:txBody>
          <a:bodyPr wrap="square" rtlCol="0">
            <a:spAutoFit/>
          </a:bodyPr>
          <a:lstStyle/>
          <a:p>
            <a:endParaRPr lang="en-US" dirty="0"/>
          </a:p>
        </p:txBody>
      </p:sp>
      <p:sp>
        <p:nvSpPr>
          <p:cNvPr id="3" name="Content Placeholder 2"/>
          <p:cNvSpPr>
            <a:spLocks noGrp="1"/>
          </p:cNvSpPr>
          <p:nvPr>
            <p:ph idx="1"/>
          </p:nvPr>
        </p:nvSpPr>
        <p:spPr/>
        <p:txBody>
          <a:bodyPr>
            <a:normAutofit fontScale="92500" lnSpcReduction="20000"/>
          </a:bodyPr>
          <a:lstStyle/>
          <a:p>
            <a:pPr fontAlgn="base"/>
            <a:r>
              <a:rPr lang="en-US" dirty="0"/>
              <a:t>We all own thousands of copyrights.</a:t>
            </a:r>
          </a:p>
          <a:p>
            <a:pPr fontAlgn="base"/>
            <a:r>
              <a:rPr lang="en-US" dirty="0"/>
              <a:t>Much of what we encounter in our daily lives is protected by copyright.</a:t>
            </a:r>
          </a:p>
          <a:p>
            <a:pPr fontAlgn="base"/>
            <a:r>
              <a:rPr lang="en-US" dirty="0"/>
              <a:t>Includes physical works and those we find online</a:t>
            </a:r>
          </a:p>
          <a:p>
            <a:pPr fontAlgn="base"/>
            <a:r>
              <a:rPr lang="en-US" dirty="0"/>
              <a:t>Copyright notice (e.g. © 2017 by Carla Myers) is no longer required!</a:t>
            </a:r>
          </a:p>
          <a:p>
            <a:pPr fontAlgn="base"/>
            <a:r>
              <a:rPr lang="en-US" dirty="0"/>
              <a:t>Registration is also not required</a:t>
            </a:r>
          </a:p>
          <a:p>
            <a:pPr marL="0" indent="0">
              <a:buNone/>
            </a:pPr>
            <a:endParaRPr lang="en-US" dirty="0"/>
          </a:p>
        </p:txBody>
      </p:sp>
      <p:sp>
        <p:nvSpPr>
          <p:cNvPr id="2" name="Title 1"/>
          <p:cNvSpPr>
            <a:spLocks noGrp="1"/>
          </p:cNvSpPr>
          <p:nvPr>
            <p:ph type="title"/>
          </p:nvPr>
        </p:nvSpPr>
        <p:spPr/>
        <p:txBody>
          <a:bodyPr/>
          <a:lstStyle/>
          <a:p>
            <a:r>
              <a:rPr lang="en-US" dirty="0"/>
              <a:t>This Means…</a:t>
            </a:r>
          </a:p>
        </p:txBody>
      </p:sp>
    </p:spTree>
    <p:extLst>
      <p:ext uri="{BB962C8B-B14F-4D97-AF65-F5344CB8AC3E}">
        <p14:creationId xmlns:p14="http://schemas.microsoft.com/office/powerpoint/2010/main" val="28269961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4382" y="1259305"/>
            <a:ext cx="8029074" cy="3368843"/>
          </a:xfrm>
          <a:prstGeom prst="rect">
            <a:avLst/>
          </a:prstGeom>
          <a:solidFill>
            <a:srgbClr val="F4F1EA"/>
          </a:solidFill>
        </p:spPr>
        <p:txBody>
          <a:bodyPr wrap="square" rtlCol="0">
            <a:spAutoFit/>
          </a:bodyPr>
          <a:lstStyle/>
          <a:p>
            <a:endParaRPr lang="en-US" dirty="0"/>
          </a:p>
        </p:txBody>
      </p:sp>
      <p:sp>
        <p:nvSpPr>
          <p:cNvPr id="2" name="Title 1"/>
          <p:cNvSpPr>
            <a:spLocks noGrp="1"/>
          </p:cNvSpPr>
          <p:nvPr>
            <p:ph type="title"/>
          </p:nvPr>
        </p:nvSpPr>
        <p:spPr>
          <a:xfrm>
            <a:off x="457200" y="206375"/>
            <a:ext cx="6456947" cy="857250"/>
          </a:xfrm>
        </p:spPr>
        <p:txBody>
          <a:bodyPr>
            <a:normAutofit fontScale="90000"/>
          </a:bodyPr>
          <a:lstStyle/>
          <a:p>
            <a:r>
              <a:rPr lang="en-US" dirty="0"/>
              <a:t>Works Eligible for Copyright Protection</a:t>
            </a:r>
          </a:p>
        </p:txBody>
      </p:sp>
      <p:sp>
        <p:nvSpPr>
          <p:cNvPr id="3" name="Content Placeholder 2"/>
          <p:cNvSpPr>
            <a:spLocks noGrp="1"/>
          </p:cNvSpPr>
          <p:nvPr>
            <p:ph idx="1"/>
          </p:nvPr>
        </p:nvSpPr>
        <p:spPr/>
        <p:txBody>
          <a:bodyPr>
            <a:normAutofit fontScale="55000" lnSpcReduction="20000"/>
          </a:bodyPr>
          <a:lstStyle/>
          <a:p>
            <a:r>
              <a:rPr lang="en-US" dirty="0"/>
              <a:t>Literary works (fiction/nonfiction, poetry, textbooks, reference works, directories, catalogs, advertising copy, compilations of information, computer programs and databases)</a:t>
            </a:r>
          </a:p>
          <a:p>
            <a:r>
              <a:rPr lang="en-US" dirty="0"/>
              <a:t>Musical works (this generally refers to music scores &amp; accompanying words)</a:t>
            </a:r>
          </a:p>
          <a:p>
            <a:r>
              <a:rPr lang="en-US" dirty="0"/>
              <a:t>Dramatic works (plays, film, radio, and television scripts)</a:t>
            </a:r>
          </a:p>
          <a:p>
            <a:r>
              <a:rPr lang="en-US" dirty="0"/>
              <a:t>Pantomimes and choreography </a:t>
            </a:r>
          </a:p>
          <a:p>
            <a:r>
              <a:rPr lang="en-US" dirty="0"/>
              <a:t>Pictorial, graphic, and sculptural works (art)</a:t>
            </a:r>
          </a:p>
          <a:p>
            <a:r>
              <a:rPr lang="en-US" dirty="0"/>
              <a:t>Motion pictures and other audiovisual works (film, television show, videogame, etc.)</a:t>
            </a:r>
          </a:p>
          <a:p>
            <a:r>
              <a:rPr lang="en-US" dirty="0"/>
              <a:t>Sound recording (performances of musical works, audio recordings of literary works)</a:t>
            </a:r>
          </a:p>
          <a:p>
            <a:r>
              <a:rPr lang="en-US" dirty="0"/>
              <a:t>Architectural works (just the designs &amp; models, not the building its self!)</a:t>
            </a:r>
          </a:p>
          <a:p>
            <a:endParaRPr lang="en-US" dirty="0"/>
          </a:p>
        </p:txBody>
      </p:sp>
    </p:spTree>
    <p:extLst>
      <p:ext uri="{BB962C8B-B14F-4D97-AF65-F5344CB8AC3E}">
        <p14:creationId xmlns:p14="http://schemas.microsoft.com/office/powerpoint/2010/main" val="29427476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0739" y="1259305"/>
            <a:ext cx="8029074" cy="3368843"/>
          </a:xfrm>
          <a:prstGeom prst="rect">
            <a:avLst/>
          </a:prstGeom>
          <a:solidFill>
            <a:srgbClr val="F4F1EA"/>
          </a:solidFill>
        </p:spPr>
        <p:txBody>
          <a:bodyPr wrap="square" rtlCol="0">
            <a:spAutoFit/>
          </a:bodyPr>
          <a:lstStyle/>
          <a:p>
            <a:endParaRPr lang="en-US" dirty="0"/>
          </a:p>
        </p:txBody>
      </p:sp>
      <p:sp>
        <p:nvSpPr>
          <p:cNvPr id="2" name="Title 1"/>
          <p:cNvSpPr>
            <a:spLocks noGrp="1"/>
          </p:cNvSpPr>
          <p:nvPr>
            <p:ph type="title"/>
          </p:nvPr>
        </p:nvSpPr>
        <p:spPr>
          <a:xfrm>
            <a:off x="457200" y="206375"/>
            <a:ext cx="6456947" cy="857250"/>
          </a:xfrm>
        </p:spPr>
        <p:txBody>
          <a:bodyPr>
            <a:normAutofit/>
          </a:bodyPr>
          <a:lstStyle/>
          <a:p>
            <a:r>
              <a:rPr lang="en-US" dirty="0"/>
              <a:t>What is Not Copyrightable?</a:t>
            </a:r>
          </a:p>
        </p:txBody>
      </p:sp>
      <p:sp>
        <p:nvSpPr>
          <p:cNvPr id="3" name="Content Placeholder 2"/>
          <p:cNvSpPr>
            <a:spLocks noGrp="1"/>
          </p:cNvSpPr>
          <p:nvPr>
            <p:ph idx="1"/>
          </p:nvPr>
        </p:nvSpPr>
        <p:spPr/>
        <p:txBody>
          <a:bodyPr>
            <a:normAutofit fontScale="62500" lnSpcReduction="20000"/>
          </a:bodyPr>
          <a:lstStyle/>
          <a:p>
            <a:pPr fontAlgn="base"/>
            <a:r>
              <a:rPr lang="en-US" dirty="0"/>
              <a:t>Ideas</a:t>
            </a:r>
          </a:p>
          <a:p>
            <a:pPr fontAlgn="base"/>
            <a:r>
              <a:rPr lang="en-US" dirty="0"/>
              <a:t>Facts</a:t>
            </a:r>
          </a:p>
          <a:p>
            <a:pPr fontAlgn="base"/>
            <a:r>
              <a:rPr lang="en-US" dirty="0"/>
              <a:t>Works not fixed</a:t>
            </a:r>
          </a:p>
          <a:p>
            <a:pPr fontAlgn="base"/>
            <a:r>
              <a:rPr lang="en-US" dirty="0"/>
              <a:t>Names, phrases, slogans, titles, symbols (though these could be protected under trademark).</a:t>
            </a:r>
          </a:p>
          <a:p>
            <a:pPr fontAlgn="base"/>
            <a:r>
              <a:rPr lang="en-US" dirty="0"/>
              <a:t>Simple listings, e.g. table of contents, recipe ingredients (think facts!)</a:t>
            </a:r>
          </a:p>
          <a:p>
            <a:pPr fontAlgn="base"/>
            <a:r>
              <a:rPr lang="en-US" dirty="0"/>
              <a:t>Procedures, methods, processes (though these could be protected under patent or trade secret law).</a:t>
            </a:r>
          </a:p>
          <a:p>
            <a:pPr fontAlgn="base"/>
            <a:r>
              <a:rPr lang="en-US" dirty="0"/>
              <a:t>Works consisting of common facts, e.g. calendar, height/weight chart, ruler.</a:t>
            </a:r>
          </a:p>
        </p:txBody>
      </p:sp>
    </p:spTree>
    <p:extLst>
      <p:ext uri="{BB962C8B-B14F-4D97-AF65-F5344CB8AC3E}">
        <p14:creationId xmlns:p14="http://schemas.microsoft.com/office/powerpoint/2010/main" val="8154862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0739" y="1259305"/>
            <a:ext cx="8029074" cy="3368843"/>
          </a:xfrm>
          <a:prstGeom prst="rect">
            <a:avLst/>
          </a:prstGeom>
          <a:solidFill>
            <a:srgbClr val="F4F1EA"/>
          </a:solidFill>
        </p:spPr>
        <p:txBody>
          <a:bodyPr wrap="square" rtlCol="0">
            <a:spAutoFit/>
          </a:bodyPr>
          <a:lstStyle/>
          <a:p>
            <a:endParaRPr lang="en-US" dirty="0"/>
          </a:p>
        </p:txBody>
      </p:sp>
      <p:sp>
        <p:nvSpPr>
          <p:cNvPr id="2" name="Title 1"/>
          <p:cNvSpPr>
            <a:spLocks noGrp="1"/>
          </p:cNvSpPr>
          <p:nvPr>
            <p:ph type="title"/>
          </p:nvPr>
        </p:nvSpPr>
        <p:spPr>
          <a:xfrm>
            <a:off x="457200" y="206375"/>
            <a:ext cx="7347284" cy="857250"/>
          </a:xfrm>
        </p:spPr>
        <p:txBody>
          <a:bodyPr>
            <a:normAutofit fontScale="90000"/>
          </a:bodyPr>
          <a:lstStyle/>
          <a:p>
            <a:r>
              <a:rPr lang="en-US" dirty="0"/>
              <a:t>Who Owns the Copyright in a Work?</a:t>
            </a:r>
          </a:p>
        </p:txBody>
      </p:sp>
      <p:sp>
        <p:nvSpPr>
          <p:cNvPr id="3" name="Content Placeholder 2"/>
          <p:cNvSpPr>
            <a:spLocks noGrp="1"/>
          </p:cNvSpPr>
          <p:nvPr>
            <p:ph idx="1"/>
          </p:nvPr>
        </p:nvSpPr>
        <p:spPr/>
        <p:txBody>
          <a:bodyPr>
            <a:normAutofit/>
          </a:bodyPr>
          <a:lstStyle/>
          <a:p>
            <a:pPr fontAlgn="base"/>
            <a:r>
              <a:rPr lang="en-US" dirty="0"/>
              <a:t>Generally, the person who creates the work.</a:t>
            </a:r>
          </a:p>
          <a:p>
            <a:pPr fontAlgn="base"/>
            <a:r>
              <a:rPr lang="en-US" dirty="0"/>
              <a:t>Joint Authorship-When two or more authors work together to create a work the copyright is shared between them.</a:t>
            </a:r>
          </a:p>
          <a:p>
            <a:pPr fontAlgn="base"/>
            <a:r>
              <a:rPr lang="en-US" dirty="0"/>
              <a:t>Works Made for Hire</a:t>
            </a:r>
          </a:p>
        </p:txBody>
      </p:sp>
    </p:spTree>
    <p:extLst>
      <p:ext uri="{BB962C8B-B14F-4D97-AF65-F5344CB8AC3E}">
        <p14:creationId xmlns:p14="http://schemas.microsoft.com/office/powerpoint/2010/main" val="1327768196"/>
      </p:ext>
    </p:extLst>
  </p:cSld>
  <p:clrMapOvr>
    <a:masterClrMapping/>
  </p:clrMapOvr>
</p:sld>
</file>

<file path=ppt/theme/theme1.xml><?xml version="1.0" encoding="utf-8"?>
<a:theme xmlns:a="http://schemas.openxmlformats.org/drawingml/2006/main" name="offic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3098</TotalTime>
  <Words>1600</Words>
  <Application>Microsoft Office PowerPoint</Application>
  <PresentationFormat>On-screen Show (16:9)</PresentationFormat>
  <Paragraphs>186</Paragraphs>
  <Slides>40</Slides>
  <Notes>2</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40</vt:i4>
      </vt:variant>
    </vt:vector>
  </HeadingPairs>
  <TitlesOfParts>
    <vt:vector size="47" baseType="lpstr">
      <vt:lpstr>Arial</vt:lpstr>
      <vt:lpstr>Calibri</vt:lpstr>
      <vt:lpstr>Rockwell</vt:lpstr>
      <vt:lpstr>Verdana</vt:lpstr>
      <vt:lpstr>office1</vt:lpstr>
      <vt:lpstr>1_Custom Design</vt:lpstr>
      <vt:lpstr>Custom Design</vt:lpstr>
      <vt:lpstr>An Introduction to the Creative Commons</vt:lpstr>
      <vt:lpstr>Welcome!</vt:lpstr>
      <vt:lpstr>Overview</vt:lpstr>
      <vt:lpstr>Copyright basics</vt:lpstr>
      <vt:lpstr>Securing Copyright</vt:lpstr>
      <vt:lpstr>This Means…</vt:lpstr>
      <vt:lpstr>Works Eligible for Copyright Protection</vt:lpstr>
      <vt:lpstr>What is Not Copyrightable?</vt:lpstr>
      <vt:lpstr>Who Owns the Copyright in a Work?</vt:lpstr>
      <vt:lpstr>Authors’ Rights</vt:lpstr>
      <vt:lpstr>How Long Does Copyright Last?</vt:lpstr>
      <vt:lpstr>YIKES!</vt:lpstr>
      <vt:lpstr>Copyright Infringement</vt:lpstr>
      <vt:lpstr>Copyright Exceptions</vt:lpstr>
      <vt:lpstr>Reuse of Third Party Works</vt:lpstr>
      <vt:lpstr>The Creative Commons</vt:lpstr>
      <vt:lpstr>About the CC</vt:lpstr>
      <vt:lpstr>Attribution (BY)</vt:lpstr>
      <vt:lpstr>Sharealike(SA)</vt:lpstr>
      <vt:lpstr>NoDerivatives (ND)</vt:lpstr>
      <vt:lpstr>NonCommercial (NC)</vt:lpstr>
      <vt:lpstr>Mix and Match!</vt:lpstr>
      <vt:lpstr>No Rights Reserved (CC0)</vt:lpstr>
      <vt:lpstr>Legal Code</vt:lpstr>
      <vt:lpstr>License Deed</vt:lpstr>
      <vt:lpstr>CC Advantages</vt:lpstr>
      <vt:lpstr>CC Disadvantages</vt:lpstr>
      <vt:lpstr>Using CC Licensed Works</vt:lpstr>
      <vt:lpstr>Step #1—Explore Your Situation</vt:lpstr>
      <vt:lpstr>Step #2—Searching for Appropriate CC Works to Reuse</vt:lpstr>
      <vt:lpstr>Step #2—Searching for Appropriate CC Works to Reuse</vt:lpstr>
      <vt:lpstr>Step #2—Searching for Appropriate CC Works to Reuse</vt:lpstr>
      <vt:lpstr>Practice!</vt:lpstr>
      <vt:lpstr>Licensing Your Works</vt:lpstr>
      <vt:lpstr>Sharing Your Work with Others</vt:lpstr>
      <vt:lpstr>Get Help</vt:lpstr>
      <vt:lpstr>Practice!</vt:lpstr>
      <vt:lpstr>Considerations</vt:lpstr>
      <vt:lpstr>Violations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Ballard, Bill</dc:creator>
  <cp:lastModifiedBy>Carla Myers</cp:lastModifiedBy>
  <cp:revision>84</cp:revision>
  <cp:lastPrinted>2015-07-30T18:53:18Z</cp:lastPrinted>
  <dcterms:created xsi:type="dcterms:W3CDTF">2015-07-29T17:31:43Z</dcterms:created>
  <dcterms:modified xsi:type="dcterms:W3CDTF">2018-01-25T02:38:49Z</dcterms:modified>
</cp:coreProperties>
</file>