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87" r:id="rId1"/>
    <p:sldMasterId id="2147483699" r:id="rId2"/>
  </p:sldMasterIdLst>
  <p:notesMasterIdLst>
    <p:notesMasterId r:id="rId59"/>
  </p:notesMasterIdLst>
  <p:sldIdLst>
    <p:sldId id="389" r:id="rId3"/>
    <p:sldId id="257" r:id="rId4"/>
    <p:sldId id="392" r:id="rId5"/>
    <p:sldId id="260" r:id="rId6"/>
    <p:sldId id="261" r:id="rId7"/>
    <p:sldId id="363" r:id="rId8"/>
    <p:sldId id="364" r:id="rId9"/>
    <p:sldId id="263" r:id="rId10"/>
    <p:sldId id="264" r:id="rId11"/>
    <p:sldId id="377" r:id="rId12"/>
    <p:sldId id="321" r:id="rId13"/>
    <p:sldId id="284" r:id="rId14"/>
    <p:sldId id="290" r:id="rId15"/>
    <p:sldId id="286" r:id="rId16"/>
    <p:sldId id="287" r:id="rId17"/>
    <p:sldId id="288" r:id="rId18"/>
    <p:sldId id="283" r:id="rId19"/>
    <p:sldId id="365" r:id="rId20"/>
    <p:sldId id="366" r:id="rId21"/>
    <p:sldId id="367" r:id="rId22"/>
    <p:sldId id="394" r:id="rId23"/>
    <p:sldId id="368" r:id="rId24"/>
    <p:sldId id="369" r:id="rId25"/>
    <p:sldId id="372" r:id="rId26"/>
    <p:sldId id="373" r:id="rId27"/>
    <p:sldId id="374" r:id="rId28"/>
    <p:sldId id="370" r:id="rId29"/>
    <p:sldId id="375" r:id="rId30"/>
    <p:sldId id="326" r:id="rId31"/>
    <p:sldId id="315" r:id="rId32"/>
    <p:sldId id="395" r:id="rId33"/>
    <p:sldId id="396" r:id="rId34"/>
    <p:sldId id="397" r:id="rId35"/>
    <p:sldId id="266" r:id="rId36"/>
    <p:sldId id="378" r:id="rId37"/>
    <p:sldId id="398" r:id="rId38"/>
    <p:sldId id="281" r:id="rId39"/>
    <p:sldId id="404" r:id="rId40"/>
    <p:sldId id="405" r:id="rId41"/>
    <p:sldId id="406" r:id="rId42"/>
    <p:sldId id="407" r:id="rId43"/>
    <p:sldId id="408" r:id="rId44"/>
    <p:sldId id="409" r:id="rId45"/>
    <p:sldId id="410" r:id="rId46"/>
    <p:sldId id="336" r:id="rId47"/>
    <p:sldId id="411" r:id="rId48"/>
    <p:sldId id="337" r:id="rId49"/>
    <p:sldId id="280" r:id="rId50"/>
    <p:sldId id="379" r:id="rId51"/>
    <p:sldId id="412" r:id="rId52"/>
    <p:sldId id="400" r:id="rId53"/>
    <p:sldId id="403" r:id="rId54"/>
    <p:sldId id="413" r:id="rId55"/>
    <p:sldId id="402" r:id="rId56"/>
    <p:sldId id="401" r:id="rId57"/>
    <p:sldId id="391" r:id="rId5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394AAF"/>
    <a:srgbClr val="000066"/>
    <a:srgbClr val="996600"/>
    <a:srgbClr val="9966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74617" autoAdjust="0"/>
  </p:normalViewPr>
  <p:slideViewPr>
    <p:cSldViewPr>
      <p:cViewPr varScale="1">
        <p:scale>
          <a:sx n="45" d="100"/>
          <a:sy n="45" d="100"/>
        </p:scale>
        <p:origin x="1806" y="60"/>
      </p:cViewPr>
      <p:guideLst>
        <p:guide orient="horz" pos="2160"/>
        <p:guide pos="2880"/>
      </p:guideLst>
    </p:cSldViewPr>
  </p:slideViewPr>
  <p:notesTextViewPr>
    <p:cViewPr>
      <p:scale>
        <a:sx n="1" d="1"/>
        <a:sy n="1" d="1"/>
      </p:scale>
      <p:origin x="0" y="0"/>
    </p:cViewPr>
  </p:notesTextViewPr>
  <p:sorterViewPr>
    <p:cViewPr>
      <p:scale>
        <a:sx n="100" d="100"/>
        <a:sy n="100" d="100"/>
      </p:scale>
      <p:origin x="0" y="7812"/>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slide" Target="slides/slide48.xml"/><Relationship Id="rId55" Type="http://schemas.openxmlformats.org/officeDocument/2006/relationships/slide" Target="slides/slide53.xml"/><Relationship Id="rId63" Type="http://schemas.openxmlformats.org/officeDocument/2006/relationships/tableStyles" Target="tableStyles.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slide" Target="slides/slide39.xml"/><Relationship Id="rId54" Type="http://schemas.openxmlformats.org/officeDocument/2006/relationships/slide" Target="slides/slide52.xml"/><Relationship Id="rId62"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slide" Target="slides/slide51.xml"/><Relationship Id="rId58" Type="http://schemas.openxmlformats.org/officeDocument/2006/relationships/slide" Target="slides/slide56.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slide" Target="slides/slide55.xml"/><Relationship Id="rId61"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slide" Target="slides/slide54.xml"/><Relationship Id="rId8" Type="http://schemas.openxmlformats.org/officeDocument/2006/relationships/slide" Target="slides/slide6.xml"/><Relationship Id="rId51" Type="http://schemas.openxmlformats.org/officeDocument/2006/relationships/slide" Target="slides/slide49.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A7A4288-E241-4877-ACA3-32B3153D5965}" type="datetimeFigureOut">
              <a:rPr lang="en-US" smtClean="0"/>
              <a:pPr/>
              <a:t>3/1/2018</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39B522C-4377-4778-9713-8FC205ED6CC6}" type="slidenum">
              <a:rPr lang="en-US" smtClean="0"/>
              <a:pPr/>
              <a:t>‹#›</a:t>
            </a:fld>
            <a:endParaRPr lang="en-US" dirty="0"/>
          </a:p>
        </p:txBody>
      </p:sp>
    </p:spTree>
    <p:extLst>
      <p:ext uri="{BB962C8B-B14F-4D97-AF65-F5344CB8AC3E}">
        <p14:creationId xmlns:p14="http://schemas.microsoft.com/office/powerpoint/2010/main" val="79187477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854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dirty="0"/>
          </a:p>
        </p:txBody>
      </p:sp>
      <p:sp>
        <p:nvSpPr>
          <p:cNvPr id="10854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anose="020F0502020204030204" pitchFamily="34" charset="0"/>
              </a:defRPr>
            </a:lvl1pPr>
            <a:lvl2pPr marL="742950" indent="-285750" eaLnBrk="0" hangingPunct="0">
              <a:spcBef>
                <a:spcPct val="30000"/>
              </a:spcBef>
              <a:defRPr sz="1200">
                <a:solidFill>
                  <a:schemeClr val="tx1"/>
                </a:solidFill>
                <a:latin typeface="Calibri" panose="020F0502020204030204" pitchFamily="34" charset="0"/>
              </a:defRPr>
            </a:lvl2pPr>
            <a:lvl3pPr marL="1143000" indent="-228600" eaLnBrk="0" hangingPunct="0">
              <a:spcBef>
                <a:spcPct val="30000"/>
              </a:spcBef>
              <a:defRPr sz="1200">
                <a:solidFill>
                  <a:schemeClr val="tx1"/>
                </a:solidFill>
                <a:latin typeface="Calibri" panose="020F0502020204030204" pitchFamily="34" charset="0"/>
              </a:defRPr>
            </a:lvl3pPr>
            <a:lvl4pPr marL="1600200" indent="-228600" eaLnBrk="0" hangingPunct="0">
              <a:spcBef>
                <a:spcPct val="30000"/>
              </a:spcBef>
              <a:defRPr sz="1200">
                <a:solidFill>
                  <a:schemeClr val="tx1"/>
                </a:solidFill>
                <a:latin typeface="Calibri" panose="020F0502020204030204" pitchFamily="34" charset="0"/>
              </a:defRPr>
            </a:lvl4pPr>
            <a:lvl5pPr marL="2057400" indent="-228600" eaLnBrk="0" hangingPunct="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eaLnBrk="1" hangingPunct="1">
              <a:spcBef>
                <a:spcPct val="0"/>
              </a:spcBef>
            </a:pPr>
            <a:fld id="{7406703B-6E7E-4F17-B1BE-288F2F8D5621}" type="slidenum">
              <a:rPr lang="en-US" altLang="en-US"/>
              <a:pPr eaLnBrk="1" hangingPunct="1">
                <a:spcBef>
                  <a:spcPct val="0"/>
                </a:spcBef>
              </a:pPr>
              <a:t>6</a:t>
            </a:fld>
            <a:endParaRPr lang="en-US" altLang="en-US" dirty="0"/>
          </a:p>
        </p:txBody>
      </p:sp>
    </p:spTree>
    <p:extLst>
      <p:ext uri="{BB962C8B-B14F-4D97-AF65-F5344CB8AC3E}">
        <p14:creationId xmlns:p14="http://schemas.microsoft.com/office/powerpoint/2010/main" val="108834813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C404AE61-7124-419F-A784-56AAC6F1145B}" type="slidenum">
              <a:rPr lang="en-US" smtClean="0"/>
              <a:pPr/>
              <a:t>15</a:t>
            </a:fld>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C404AE61-7124-419F-A784-56AAC6F1145B}" type="slidenum">
              <a:rPr lang="en-US" smtClean="0"/>
              <a:pPr/>
              <a:t>16</a:t>
            </a:fld>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39B522C-4377-4778-9713-8FC205ED6CC6}" type="slidenum">
              <a:rPr lang="en-US" smtClean="0"/>
              <a:pPr/>
              <a:t>37</a:t>
            </a:fld>
            <a:endParaRPr lang="en-US" dirty="0"/>
          </a:p>
        </p:txBody>
      </p:sp>
    </p:spTree>
    <p:extLst>
      <p:ext uri="{BB962C8B-B14F-4D97-AF65-F5344CB8AC3E}">
        <p14:creationId xmlns:p14="http://schemas.microsoft.com/office/powerpoint/2010/main" val="326767377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bg>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8B347E-8BD2-4C67-A570-FBA24DA276F0}"/>
              </a:ext>
            </a:extLst>
          </p:cNvPr>
          <p:cNvSpPr>
            <a:spLocks noGrp="1"/>
          </p:cNvSpPr>
          <p:nvPr>
            <p:ph type="ctrTitle"/>
          </p:nvPr>
        </p:nvSpPr>
        <p:spPr>
          <a:xfrm>
            <a:off x="1897380" y="3505200"/>
            <a:ext cx="7086600" cy="1316037"/>
          </a:xfrm>
        </p:spPr>
        <p:txBody>
          <a:bodyPr anchor="b"/>
          <a:lstStyle>
            <a:lvl1pPr marL="0" indent="0" algn="l">
              <a:defRPr sz="4500" cap="all" baseline="0">
                <a:solidFill>
                  <a:schemeClr val="tx1"/>
                </a:solidFill>
              </a:defRPr>
            </a:lvl1pPr>
          </a:lstStyle>
          <a:p>
            <a:r>
              <a:rPr lang="en-US" dirty="0"/>
              <a:t>Click to edit Master title style</a:t>
            </a:r>
          </a:p>
        </p:txBody>
      </p:sp>
      <p:sp>
        <p:nvSpPr>
          <p:cNvPr id="14" name="Rectangle 13">
            <a:extLst>
              <a:ext uri="{FF2B5EF4-FFF2-40B4-BE49-F238E27FC236}">
                <a16:creationId xmlns:a16="http://schemas.microsoft.com/office/drawing/2014/main" id="{99BB7A98-7FD9-4189-950E-AB6DD9A8A9D1}"/>
              </a:ext>
            </a:extLst>
          </p:cNvPr>
          <p:cNvSpPr/>
          <p:nvPr userDrawn="1"/>
        </p:nvSpPr>
        <p:spPr>
          <a:xfrm>
            <a:off x="0" y="0"/>
            <a:ext cx="1676400" cy="6858001"/>
          </a:xfrm>
          <a:prstGeom prst="rect">
            <a:avLst/>
          </a:prstGeom>
          <a:solidFill>
            <a:srgbClr val="000066"/>
          </a:solidFill>
          <a:ln>
            <a:solidFill>
              <a:srgbClr val="0000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 name="Subtitle 2">
            <a:extLst>
              <a:ext uri="{FF2B5EF4-FFF2-40B4-BE49-F238E27FC236}">
                <a16:creationId xmlns:a16="http://schemas.microsoft.com/office/drawing/2014/main" id="{61D962CF-2657-44DC-A21B-F21A69D8FBAF}"/>
              </a:ext>
            </a:extLst>
          </p:cNvPr>
          <p:cNvSpPr>
            <a:spLocks noGrp="1"/>
          </p:cNvSpPr>
          <p:nvPr>
            <p:ph type="subTitle" idx="1"/>
          </p:nvPr>
        </p:nvSpPr>
        <p:spPr>
          <a:xfrm>
            <a:off x="1897380" y="4876800"/>
            <a:ext cx="7086600" cy="665162"/>
          </a:xfrm>
        </p:spPr>
        <p:txBody>
          <a:bodyPr/>
          <a:lstStyle>
            <a:lvl1pPr marL="0" indent="0" algn="l">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18" name="Picture Placeholder 17">
            <a:extLst>
              <a:ext uri="{FF2B5EF4-FFF2-40B4-BE49-F238E27FC236}">
                <a16:creationId xmlns:a16="http://schemas.microsoft.com/office/drawing/2014/main" id="{9094732C-7590-4D2C-AA04-C7B070906B96}"/>
              </a:ext>
            </a:extLst>
          </p:cNvPr>
          <p:cNvSpPr>
            <a:spLocks noGrp="1"/>
          </p:cNvSpPr>
          <p:nvPr>
            <p:ph type="pic" sz="quarter" idx="10"/>
          </p:nvPr>
        </p:nvSpPr>
        <p:spPr>
          <a:xfrm>
            <a:off x="0" y="533400"/>
            <a:ext cx="9144000" cy="2667000"/>
          </a:xfrm>
        </p:spPr>
        <p:txBody>
          <a:bodyPr/>
          <a:lstStyle/>
          <a:p>
            <a:endParaRPr lang="en-US" dirty="0"/>
          </a:p>
        </p:txBody>
      </p:sp>
      <p:pic>
        <p:nvPicPr>
          <p:cNvPr id="19" name="Picture 18">
            <a:extLst>
              <a:ext uri="{FF2B5EF4-FFF2-40B4-BE49-F238E27FC236}">
                <a16:creationId xmlns:a16="http://schemas.microsoft.com/office/drawing/2014/main" id="{61E50B5B-B17B-4790-BF5C-DC1FF38828C4}"/>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086600" y="6116637"/>
            <a:ext cx="1726029" cy="415925"/>
          </a:xfrm>
          <a:prstGeom prst="rect">
            <a:avLst/>
          </a:prstGeom>
        </p:spPr>
      </p:pic>
    </p:spTree>
    <p:extLst>
      <p:ext uri="{BB962C8B-B14F-4D97-AF65-F5344CB8AC3E}">
        <p14:creationId xmlns:p14="http://schemas.microsoft.com/office/powerpoint/2010/main" val="2198107147"/>
      </p:ext>
    </p:extLst>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DE655E-1F84-4222-8CCA-F44D54DF0170}"/>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5194F615-0D60-4864-B196-72526D6195D1}"/>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35C88C7-4F8C-40C0-B99E-273CD35D9254}"/>
              </a:ext>
            </a:extLst>
          </p:cNvPr>
          <p:cNvSpPr>
            <a:spLocks noGrp="1"/>
          </p:cNvSpPr>
          <p:nvPr>
            <p:ph type="dt" sz="half" idx="10"/>
          </p:nvPr>
        </p:nvSpPr>
        <p:spPr/>
        <p:txBody>
          <a:bodyPr/>
          <a:lstStyle/>
          <a:p>
            <a:endParaRPr lang="en-US" dirty="0"/>
          </a:p>
        </p:txBody>
      </p:sp>
      <p:sp>
        <p:nvSpPr>
          <p:cNvPr id="5" name="Footer Placeholder 4">
            <a:extLst>
              <a:ext uri="{FF2B5EF4-FFF2-40B4-BE49-F238E27FC236}">
                <a16:creationId xmlns:a16="http://schemas.microsoft.com/office/drawing/2014/main" id="{D60CD829-1387-4F9D-9234-C0701F0640FB}"/>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BB28FD6E-BC57-483C-A16B-0D69BFF7D1C2}"/>
              </a:ext>
            </a:extLst>
          </p:cNvPr>
          <p:cNvSpPr>
            <a:spLocks noGrp="1"/>
          </p:cNvSpPr>
          <p:nvPr>
            <p:ph type="sldNum" sz="quarter" idx="12"/>
          </p:nvPr>
        </p:nvSpPr>
        <p:spPr/>
        <p:txBody>
          <a:bodyPr/>
          <a:lstStyle/>
          <a:p>
            <a:fld id="{32F17FEF-D2ED-4CF1-89A2-893ADBF2A651}" type="slidenum">
              <a:rPr lang="en-US" smtClean="0"/>
              <a:pPr/>
              <a:t>‹#›</a:t>
            </a:fld>
            <a:endParaRPr lang="en-US" dirty="0"/>
          </a:p>
        </p:txBody>
      </p:sp>
    </p:spTree>
    <p:extLst>
      <p:ext uri="{BB962C8B-B14F-4D97-AF65-F5344CB8AC3E}">
        <p14:creationId xmlns:p14="http://schemas.microsoft.com/office/powerpoint/2010/main" val="74007675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F3E9F3B1-4F2D-462F-B942-EBC8D0527678}"/>
              </a:ext>
            </a:extLst>
          </p:cNvPr>
          <p:cNvSpPr>
            <a:spLocks noGrp="1"/>
          </p:cNvSpPr>
          <p:nvPr>
            <p:ph type="title" orient="vert"/>
          </p:nvPr>
        </p:nvSpPr>
        <p:spPr>
          <a:xfrm>
            <a:off x="6543675" y="365125"/>
            <a:ext cx="1971675"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48D59831-349B-48C0-8EEA-438B587199D8}"/>
              </a:ext>
            </a:extLst>
          </p:cNvPr>
          <p:cNvSpPr>
            <a:spLocks noGrp="1"/>
          </p:cNvSpPr>
          <p:nvPr>
            <p:ph type="body" orient="vert" idx="1"/>
          </p:nvPr>
        </p:nvSpPr>
        <p:spPr>
          <a:xfrm>
            <a:off x="628650" y="365125"/>
            <a:ext cx="5800725"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5BC5FC2-5BF1-43CA-A69D-575644D5B14F}"/>
              </a:ext>
            </a:extLst>
          </p:cNvPr>
          <p:cNvSpPr>
            <a:spLocks noGrp="1"/>
          </p:cNvSpPr>
          <p:nvPr>
            <p:ph type="dt" sz="half" idx="10"/>
          </p:nvPr>
        </p:nvSpPr>
        <p:spPr/>
        <p:txBody>
          <a:bodyPr/>
          <a:lstStyle/>
          <a:p>
            <a:endParaRPr lang="en-US" dirty="0"/>
          </a:p>
        </p:txBody>
      </p:sp>
      <p:sp>
        <p:nvSpPr>
          <p:cNvPr id="5" name="Footer Placeholder 4">
            <a:extLst>
              <a:ext uri="{FF2B5EF4-FFF2-40B4-BE49-F238E27FC236}">
                <a16:creationId xmlns:a16="http://schemas.microsoft.com/office/drawing/2014/main" id="{3C00055E-BA3D-4075-AF26-97001362850E}"/>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EA378E94-95CC-4958-BFD4-4988CEC5EE59}"/>
              </a:ext>
            </a:extLst>
          </p:cNvPr>
          <p:cNvSpPr>
            <a:spLocks noGrp="1"/>
          </p:cNvSpPr>
          <p:nvPr>
            <p:ph type="sldNum" sz="quarter" idx="12"/>
          </p:nvPr>
        </p:nvSpPr>
        <p:spPr/>
        <p:txBody>
          <a:bodyPr/>
          <a:lstStyle/>
          <a:p>
            <a:fld id="{32F17FEF-D2ED-4CF1-89A2-893ADBF2A651}" type="slidenum">
              <a:rPr lang="en-US" smtClean="0"/>
              <a:pPr/>
              <a:t>‹#›</a:t>
            </a:fld>
            <a:endParaRPr lang="en-US" dirty="0"/>
          </a:p>
        </p:txBody>
      </p:sp>
    </p:spTree>
    <p:extLst>
      <p:ext uri="{BB962C8B-B14F-4D97-AF65-F5344CB8AC3E}">
        <p14:creationId xmlns:p14="http://schemas.microsoft.com/office/powerpoint/2010/main" val="296262956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Title Slide 2">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normAutofit/>
          </a:bodyPr>
          <a:lstStyle>
            <a:lvl1pPr>
              <a:defRPr sz="3600" b="0"/>
            </a:lvl1pPr>
          </a:lstStyle>
          <a:p>
            <a:r>
              <a:rPr lang="en-US" dirty="0"/>
              <a:t>Click to edit Master title style</a:t>
            </a:r>
          </a:p>
        </p:txBody>
      </p:sp>
    </p:spTree>
    <p:extLst>
      <p:ext uri="{BB962C8B-B14F-4D97-AF65-F5344CB8AC3E}">
        <p14:creationId xmlns:p14="http://schemas.microsoft.com/office/powerpoint/2010/main" val="131569509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447F6A-B9F5-4108-9A84-5A55D611173D}"/>
              </a:ext>
            </a:extLst>
          </p:cNvPr>
          <p:cNvSpPr>
            <a:spLocks noGrp="1"/>
          </p:cNvSpPr>
          <p:nvPr>
            <p:ph type="ctrTitle"/>
          </p:nvPr>
        </p:nvSpPr>
        <p:spPr>
          <a:xfrm>
            <a:off x="1143000" y="1122363"/>
            <a:ext cx="6858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9844B37C-85D6-48F2-A658-9570F1BB156C}"/>
              </a:ext>
            </a:extLst>
          </p:cNvPr>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B2E884B1-6888-447B-9D52-746A9BACD8BA}"/>
              </a:ext>
            </a:extLst>
          </p:cNvPr>
          <p:cNvSpPr>
            <a:spLocks noGrp="1"/>
          </p:cNvSpPr>
          <p:nvPr>
            <p:ph type="dt" sz="half" idx="10"/>
          </p:nvPr>
        </p:nvSpPr>
        <p:spPr/>
        <p:txBody>
          <a:bodyPr/>
          <a:lstStyle/>
          <a:p>
            <a:fld id="{FD5D5FE2-0B41-498C-8FEA-72B76C2D719E}" type="datetimeFigureOut">
              <a:rPr lang="en-US" smtClean="0"/>
              <a:t>3/1/2018</a:t>
            </a:fld>
            <a:endParaRPr lang="en-US" dirty="0"/>
          </a:p>
        </p:txBody>
      </p:sp>
      <p:sp>
        <p:nvSpPr>
          <p:cNvPr id="5" name="Footer Placeholder 4">
            <a:extLst>
              <a:ext uri="{FF2B5EF4-FFF2-40B4-BE49-F238E27FC236}">
                <a16:creationId xmlns:a16="http://schemas.microsoft.com/office/drawing/2014/main" id="{EA81E28C-A111-4D45-A70E-913B4C48B8A7}"/>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FC4462F6-743E-4470-9FBA-632F5E28D98C}"/>
              </a:ext>
            </a:extLst>
          </p:cNvPr>
          <p:cNvSpPr>
            <a:spLocks noGrp="1"/>
          </p:cNvSpPr>
          <p:nvPr>
            <p:ph type="sldNum" sz="quarter" idx="12"/>
          </p:nvPr>
        </p:nvSpPr>
        <p:spPr/>
        <p:txBody>
          <a:bodyPr/>
          <a:lstStyle/>
          <a:p>
            <a:fld id="{86A4AC03-03C0-4DC8-90C6-80F18E13ECDC}" type="slidenum">
              <a:rPr lang="en-US" smtClean="0"/>
              <a:t>‹#›</a:t>
            </a:fld>
            <a:endParaRPr lang="en-US" dirty="0"/>
          </a:p>
        </p:txBody>
      </p:sp>
    </p:spTree>
    <p:extLst>
      <p:ext uri="{BB962C8B-B14F-4D97-AF65-F5344CB8AC3E}">
        <p14:creationId xmlns:p14="http://schemas.microsoft.com/office/powerpoint/2010/main" val="153137979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39A2E72-2859-481B-9847-FFA14F16ACEB}"/>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28EBA016-72EC-44AD-A588-465603BD9023}"/>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A0F0E28-0BE0-40AA-B1BB-980FC09C4F4E}"/>
              </a:ext>
            </a:extLst>
          </p:cNvPr>
          <p:cNvSpPr>
            <a:spLocks noGrp="1"/>
          </p:cNvSpPr>
          <p:nvPr>
            <p:ph type="dt" sz="half" idx="10"/>
          </p:nvPr>
        </p:nvSpPr>
        <p:spPr/>
        <p:txBody>
          <a:bodyPr/>
          <a:lstStyle/>
          <a:p>
            <a:fld id="{FD5D5FE2-0B41-498C-8FEA-72B76C2D719E}" type="datetimeFigureOut">
              <a:rPr lang="en-US" smtClean="0"/>
              <a:t>3/1/2018</a:t>
            </a:fld>
            <a:endParaRPr lang="en-US" dirty="0"/>
          </a:p>
        </p:txBody>
      </p:sp>
      <p:sp>
        <p:nvSpPr>
          <p:cNvPr id="5" name="Footer Placeholder 4">
            <a:extLst>
              <a:ext uri="{FF2B5EF4-FFF2-40B4-BE49-F238E27FC236}">
                <a16:creationId xmlns:a16="http://schemas.microsoft.com/office/drawing/2014/main" id="{06ABEF5A-F46A-4F2A-B3BB-48CC706F1893}"/>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BFE9B46E-DF8C-4553-B711-0CBE92A872A4}"/>
              </a:ext>
            </a:extLst>
          </p:cNvPr>
          <p:cNvSpPr>
            <a:spLocks noGrp="1"/>
          </p:cNvSpPr>
          <p:nvPr>
            <p:ph type="sldNum" sz="quarter" idx="12"/>
          </p:nvPr>
        </p:nvSpPr>
        <p:spPr/>
        <p:txBody>
          <a:bodyPr/>
          <a:lstStyle/>
          <a:p>
            <a:fld id="{86A4AC03-03C0-4DC8-90C6-80F18E13ECDC}" type="slidenum">
              <a:rPr lang="en-US" smtClean="0"/>
              <a:t>‹#›</a:t>
            </a:fld>
            <a:endParaRPr lang="en-US" dirty="0"/>
          </a:p>
        </p:txBody>
      </p:sp>
    </p:spTree>
    <p:extLst>
      <p:ext uri="{BB962C8B-B14F-4D97-AF65-F5344CB8AC3E}">
        <p14:creationId xmlns:p14="http://schemas.microsoft.com/office/powerpoint/2010/main" val="106200413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A6F44E-6ED3-4675-9EB2-0F4C5A59DBD5}"/>
              </a:ext>
            </a:extLst>
          </p:cNvPr>
          <p:cNvSpPr>
            <a:spLocks noGrp="1"/>
          </p:cNvSpPr>
          <p:nvPr>
            <p:ph type="title"/>
          </p:nvPr>
        </p:nvSpPr>
        <p:spPr>
          <a:xfrm>
            <a:off x="623888" y="1709738"/>
            <a:ext cx="78867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6CA46A75-73A6-4CF8-BD96-7D1C4DB288B1}"/>
              </a:ext>
            </a:extLst>
          </p:cNvPr>
          <p:cNvSpPr>
            <a:spLocks noGrp="1"/>
          </p:cNvSpPr>
          <p:nvPr>
            <p:ph type="body" idx="1"/>
          </p:nvPr>
        </p:nvSpPr>
        <p:spPr>
          <a:xfrm>
            <a:off x="623888" y="4589463"/>
            <a:ext cx="78867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D9306A86-E058-4248-9489-8B9A28B6800A}"/>
              </a:ext>
            </a:extLst>
          </p:cNvPr>
          <p:cNvSpPr>
            <a:spLocks noGrp="1"/>
          </p:cNvSpPr>
          <p:nvPr>
            <p:ph type="dt" sz="half" idx="10"/>
          </p:nvPr>
        </p:nvSpPr>
        <p:spPr/>
        <p:txBody>
          <a:bodyPr/>
          <a:lstStyle/>
          <a:p>
            <a:fld id="{FD5D5FE2-0B41-498C-8FEA-72B76C2D719E}" type="datetimeFigureOut">
              <a:rPr lang="en-US" smtClean="0"/>
              <a:t>3/1/2018</a:t>
            </a:fld>
            <a:endParaRPr lang="en-US" dirty="0"/>
          </a:p>
        </p:txBody>
      </p:sp>
      <p:sp>
        <p:nvSpPr>
          <p:cNvPr id="5" name="Footer Placeholder 4">
            <a:extLst>
              <a:ext uri="{FF2B5EF4-FFF2-40B4-BE49-F238E27FC236}">
                <a16:creationId xmlns:a16="http://schemas.microsoft.com/office/drawing/2014/main" id="{6E2652CE-FA1C-45F4-BA8E-9F2EF502F41C}"/>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113DA930-D39A-48E6-B036-F62BE8A1704B}"/>
              </a:ext>
            </a:extLst>
          </p:cNvPr>
          <p:cNvSpPr>
            <a:spLocks noGrp="1"/>
          </p:cNvSpPr>
          <p:nvPr>
            <p:ph type="sldNum" sz="quarter" idx="12"/>
          </p:nvPr>
        </p:nvSpPr>
        <p:spPr/>
        <p:txBody>
          <a:bodyPr/>
          <a:lstStyle/>
          <a:p>
            <a:fld id="{86A4AC03-03C0-4DC8-90C6-80F18E13ECDC}" type="slidenum">
              <a:rPr lang="en-US" smtClean="0"/>
              <a:t>‹#›</a:t>
            </a:fld>
            <a:endParaRPr lang="en-US" dirty="0"/>
          </a:p>
        </p:txBody>
      </p:sp>
    </p:spTree>
    <p:extLst>
      <p:ext uri="{BB962C8B-B14F-4D97-AF65-F5344CB8AC3E}">
        <p14:creationId xmlns:p14="http://schemas.microsoft.com/office/powerpoint/2010/main" val="396277052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FF0893-A557-4D0D-9344-B093D41CACE9}"/>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22AA5240-7A19-435E-9C76-FA9F8B424B83}"/>
              </a:ext>
            </a:extLst>
          </p:cNvPr>
          <p:cNvSpPr>
            <a:spLocks noGrp="1"/>
          </p:cNvSpPr>
          <p:nvPr>
            <p:ph sz="half" idx="1"/>
          </p:nvPr>
        </p:nvSpPr>
        <p:spPr>
          <a:xfrm>
            <a:off x="628650" y="1825625"/>
            <a:ext cx="386715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B82D27A9-C4E1-4307-91A6-FD66012D37A0}"/>
              </a:ext>
            </a:extLst>
          </p:cNvPr>
          <p:cNvSpPr>
            <a:spLocks noGrp="1"/>
          </p:cNvSpPr>
          <p:nvPr>
            <p:ph sz="half" idx="2"/>
          </p:nvPr>
        </p:nvSpPr>
        <p:spPr>
          <a:xfrm>
            <a:off x="4648200" y="1825625"/>
            <a:ext cx="386715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5DD8B0E6-8F8A-4C4C-AA53-D4DB181051AB}"/>
              </a:ext>
            </a:extLst>
          </p:cNvPr>
          <p:cNvSpPr>
            <a:spLocks noGrp="1"/>
          </p:cNvSpPr>
          <p:nvPr>
            <p:ph type="dt" sz="half" idx="10"/>
          </p:nvPr>
        </p:nvSpPr>
        <p:spPr/>
        <p:txBody>
          <a:bodyPr/>
          <a:lstStyle/>
          <a:p>
            <a:fld id="{FD5D5FE2-0B41-498C-8FEA-72B76C2D719E}" type="datetimeFigureOut">
              <a:rPr lang="en-US" smtClean="0"/>
              <a:t>3/1/2018</a:t>
            </a:fld>
            <a:endParaRPr lang="en-US" dirty="0"/>
          </a:p>
        </p:txBody>
      </p:sp>
      <p:sp>
        <p:nvSpPr>
          <p:cNvPr id="6" name="Footer Placeholder 5">
            <a:extLst>
              <a:ext uri="{FF2B5EF4-FFF2-40B4-BE49-F238E27FC236}">
                <a16:creationId xmlns:a16="http://schemas.microsoft.com/office/drawing/2014/main" id="{2A3D4470-756F-4537-97A9-902B611F3481}"/>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71416BE4-4438-4DE6-A70F-EABBF7F0AD31}"/>
              </a:ext>
            </a:extLst>
          </p:cNvPr>
          <p:cNvSpPr>
            <a:spLocks noGrp="1"/>
          </p:cNvSpPr>
          <p:nvPr>
            <p:ph type="sldNum" sz="quarter" idx="12"/>
          </p:nvPr>
        </p:nvSpPr>
        <p:spPr/>
        <p:txBody>
          <a:bodyPr/>
          <a:lstStyle/>
          <a:p>
            <a:fld id="{86A4AC03-03C0-4DC8-90C6-80F18E13ECDC}" type="slidenum">
              <a:rPr lang="en-US" smtClean="0"/>
              <a:t>‹#›</a:t>
            </a:fld>
            <a:endParaRPr lang="en-US" dirty="0"/>
          </a:p>
        </p:txBody>
      </p:sp>
    </p:spTree>
    <p:extLst>
      <p:ext uri="{BB962C8B-B14F-4D97-AF65-F5344CB8AC3E}">
        <p14:creationId xmlns:p14="http://schemas.microsoft.com/office/powerpoint/2010/main" val="64811520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057B26C-ED87-4E1D-81EE-76C7384CF142}"/>
              </a:ext>
            </a:extLst>
          </p:cNvPr>
          <p:cNvSpPr>
            <a:spLocks noGrp="1"/>
          </p:cNvSpPr>
          <p:nvPr>
            <p:ph type="title"/>
          </p:nvPr>
        </p:nvSpPr>
        <p:spPr>
          <a:xfrm>
            <a:off x="630238" y="365125"/>
            <a:ext cx="78867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F0B63033-5128-4676-85AE-2CFEBDA1B1A8}"/>
              </a:ext>
            </a:extLst>
          </p:cNvPr>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AA59A0F7-0F63-44FF-B2C4-34BBA2A1286F}"/>
              </a:ext>
            </a:extLst>
          </p:cNvPr>
          <p:cNvSpPr>
            <a:spLocks noGrp="1"/>
          </p:cNvSpPr>
          <p:nvPr>
            <p:ph sz="half" idx="2"/>
          </p:nvPr>
        </p:nvSpPr>
        <p:spPr>
          <a:xfrm>
            <a:off x="630238" y="2505075"/>
            <a:ext cx="386873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F0AD6615-CE5A-4023-AC38-19B0B34ED45E}"/>
              </a:ext>
            </a:extLst>
          </p:cNvPr>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00044857-A4AA-48B4-8170-0339C63CABC0}"/>
              </a:ext>
            </a:extLst>
          </p:cNvPr>
          <p:cNvSpPr>
            <a:spLocks noGrp="1"/>
          </p:cNvSpPr>
          <p:nvPr>
            <p:ph sz="quarter" idx="4"/>
          </p:nvPr>
        </p:nvSpPr>
        <p:spPr>
          <a:xfrm>
            <a:off x="4629150" y="2505075"/>
            <a:ext cx="38877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00278ABA-4927-4734-99DB-0F533B758729}"/>
              </a:ext>
            </a:extLst>
          </p:cNvPr>
          <p:cNvSpPr>
            <a:spLocks noGrp="1"/>
          </p:cNvSpPr>
          <p:nvPr>
            <p:ph type="dt" sz="half" idx="10"/>
          </p:nvPr>
        </p:nvSpPr>
        <p:spPr/>
        <p:txBody>
          <a:bodyPr/>
          <a:lstStyle/>
          <a:p>
            <a:fld id="{FD5D5FE2-0B41-498C-8FEA-72B76C2D719E}" type="datetimeFigureOut">
              <a:rPr lang="en-US" smtClean="0"/>
              <a:t>3/1/2018</a:t>
            </a:fld>
            <a:endParaRPr lang="en-US" dirty="0"/>
          </a:p>
        </p:txBody>
      </p:sp>
      <p:sp>
        <p:nvSpPr>
          <p:cNvPr id="8" name="Footer Placeholder 7">
            <a:extLst>
              <a:ext uri="{FF2B5EF4-FFF2-40B4-BE49-F238E27FC236}">
                <a16:creationId xmlns:a16="http://schemas.microsoft.com/office/drawing/2014/main" id="{E10D0003-9306-46CA-AC91-3B3FFA82DB43}"/>
              </a:ext>
            </a:extLst>
          </p:cNvPr>
          <p:cNvSpPr>
            <a:spLocks noGrp="1"/>
          </p:cNvSpPr>
          <p:nvPr>
            <p:ph type="ftr" sz="quarter" idx="11"/>
          </p:nvPr>
        </p:nvSpPr>
        <p:spPr/>
        <p:txBody>
          <a:bodyPr/>
          <a:lstStyle/>
          <a:p>
            <a:endParaRPr lang="en-US" dirty="0"/>
          </a:p>
        </p:txBody>
      </p:sp>
      <p:sp>
        <p:nvSpPr>
          <p:cNvPr id="9" name="Slide Number Placeholder 8">
            <a:extLst>
              <a:ext uri="{FF2B5EF4-FFF2-40B4-BE49-F238E27FC236}">
                <a16:creationId xmlns:a16="http://schemas.microsoft.com/office/drawing/2014/main" id="{86288219-B9DD-4295-BCB1-9B8DA208C739}"/>
              </a:ext>
            </a:extLst>
          </p:cNvPr>
          <p:cNvSpPr>
            <a:spLocks noGrp="1"/>
          </p:cNvSpPr>
          <p:nvPr>
            <p:ph type="sldNum" sz="quarter" idx="12"/>
          </p:nvPr>
        </p:nvSpPr>
        <p:spPr/>
        <p:txBody>
          <a:bodyPr/>
          <a:lstStyle/>
          <a:p>
            <a:fld id="{86A4AC03-03C0-4DC8-90C6-80F18E13ECDC}" type="slidenum">
              <a:rPr lang="en-US" smtClean="0"/>
              <a:t>‹#›</a:t>
            </a:fld>
            <a:endParaRPr lang="en-US" dirty="0"/>
          </a:p>
        </p:txBody>
      </p:sp>
    </p:spTree>
    <p:extLst>
      <p:ext uri="{BB962C8B-B14F-4D97-AF65-F5344CB8AC3E}">
        <p14:creationId xmlns:p14="http://schemas.microsoft.com/office/powerpoint/2010/main" val="185221340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C513FB-F8E1-4F67-BCA5-565E93B38B50}"/>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279A6DD5-56FF-4DBF-BF7F-0FFB35276C89}"/>
              </a:ext>
            </a:extLst>
          </p:cNvPr>
          <p:cNvSpPr>
            <a:spLocks noGrp="1"/>
          </p:cNvSpPr>
          <p:nvPr>
            <p:ph type="dt" sz="half" idx="10"/>
          </p:nvPr>
        </p:nvSpPr>
        <p:spPr/>
        <p:txBody>
          <a:bodyPr/>
          <a:lstStyle/>
          <a:p>
            <a:fld id="{FD5D5FE2-0B41-498C-8FEA-72B76C2D719E}" type="datetimeFigureOut">
              <a:rPr lang="en-US" smtClean="0"/>
              <a:t>3/1/2018</a:t>
            </a:fld>
            <a:endParaRPr lang="en-US" dirty="0"/>
          </a:p>
        </p:txBody>
      </p:sp>
      <p:sp>
        <p:nvSpPr>
          <p:cNvPr id="4" name="Footer Placeholder 3">
            <a:extLst>
              <a:ext uri="{FF2B5EF4-FFF2-40B4-BE49-F238E27FC236}">
                <a16:creationId xmlns:a16="http://schemas.microsoft.com/office/drawing/2014/main" id="{4CFBEB24-116F-4952-8F07-93B23E259FE4}"/>
              </a:ext>
            </a:extLst>
          </p:cNvPr>
          <p:cNvSpPr>
            <a:spLocks noGrp="1"/>
          </p:cNvSpPr>
          <p:nvPr>
            <p:ph type="ftr" sz="quarter" idx="11"/>
          </p:nvPr>
        </p:nvSpPr>
        <p:spPr/>
        <p:txBody>
          <a:bodyPr/>
          <a:lstStyle/>
          <a:p>
            <a:endParaRPr lang="en-US" dirty="0"/>
          </a:p>
        </p:txBody>
      </p:sp>
      <p:sp>
        <p:nvSpPr>
          <p:cNvPr id="5" name="Slide Number Placeholder 4">
            <a:extLst>
              <a:ext uri="{FF2B5EF4-FFF2-40B4-BE49-F238E27FC236}">
                <a16:creationId xmlns:a16="http://schemas.microsoft.com/office/drawing/2014/main" id="{49CEB6EB-35E8-45D6-9154-609B2E977826}"/>
              </a:ext>
            </a:extLst>
          </p:cNvPr>
          <p:cNvSpPr>
            <a:spLocks noGrp="1"/>
          </p:cNvSpPr>
          <p:nvPr>
            <p:ph type="sldNum" sz="quarter" idx="12"/>
          </p:nvPr>
        </p:nvSpPr>
        <p:spPr/>
        <p:txBody>
          <a:bodyPr/>
          <a:lstStyle/>
          <a:p>
            <a:fld id="{86A4AC03-03C0-4DC8-90C6-80F18E13ECDC}" type="slidenum">
              <a:rPr lang="en-US" smtClean="0"/>
              <a:t>‹#›</a:t>
            </a:fld>
            <a:endParaRPr lang="en-US" dirty="0"/>
          </a:p>
        </p:txBody>
      </p:sp>
    </p:spTree>
    <p:extLst>
      <p:ext uri="{BB962C8B-B14F-4D97-AF65-F5344CB8AC3E}">
        <p14:creationId xmlns:p14="http://schemas.microsoft.com/office/powerpoint/2010/main" val="408690115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CFB0AC5F-E35E-4390-BB29-315253370D8B}"/>
              </a:ext>
            </a:extLst>
          </p:cNvPr>
          <p:cNvSpPr>
            <a:spLocks noGrp="1"/>
          </p:cNvSpPr>
          <p:nvPr>
            <p:ph type="dt" sz="half" idx="10"/>
          </p:nvPr>
        </p:nvSpPr>
        <p:spPr/>
        <p:txBody>
          <a:bodyPr/>
          <a:lstStyle/>
          <a:p>
            <a:fld id="{FD5D5FE2-0B41-498C-8FEA-72B76C2D719E}" type="datetimeFigureOut">
              <a:rPr lang="en-US" smtClean="0"/>
              <a:t>3/1/2018</a:t>
            </a:fld>
            <a:endParaRPr lang="en-US" dirty="0"/>
          </a:p>
        </p:txBody>
      </p:sp>
      <p:sp>
        <p:nvSpPr>
          <p:cNvPr id="3" name="Footer Placeholder 2">
            <a:extLst>
              <a:ext uri="{FF2B5EF4-FFF2-40B4-BE49-F238E27FC236}">
                <a16:creationId xmlns:a16="http://schemas.microsoft.com/office/drawing/2014/main" id="{ACD26BA6-BE64-4230-90CA-6A2D41C3686D}"/>
              </a:ext>
            </a:extLst>
          </p:cNvPr>
          <p:cNvSpPr>
            <a:spLocks noGrp="1"/>
          </p:cNvSpPr>
          <p:nvPr>
            <p:ph type="ftr" sz="quarter" idx="11"/>
          </p:nvPr>
        </p:nvSpPr>
        <p:spPr/>
        <p:txBody>
          <a:bodyPr/>
          <a:lstStyle/>
          <a:p>
            <a:endParaRPr lang="en-US" dirty="0"/>
          </a:p>
        </p:txBody>
      </p:sp>
      <p:sp>
        <p:nvSpPr>
          <p:cNvPr id="4" name="Slide Number Placeholder 3">
            <a:extLst>
              <a:ext uri="{FF2B5EF4-FFF2-40B4-BE49-F238E27FC236}">
                <a16:creationId xmlns:a16="http://schemas.microsoft.com/office/drawing/2014/main" id="{391E5204-19CB-40D3-9D58-B0F87EC6B848}"/>
              </a:ext>
            </a:extLst>
          </p:cNvPr>
          <p:cNvSpPr>
            <a:spLocks noGrp="1"/>
          </p:cNvSpPr>
          <p:nvPr>
            <p:ph type="sldNum" sz="quarter" idx="12"/>
          </p:nvPr>
        </p:nvSpPr>
        <p:spPr/>
        <p:txBody>
          <a:bodyPr/>
          <a:lstStyle/>
          <a:p>
            <a:fld id="{86A4AC03-03C0-4DC8-90C6-80F18E13ECDC}" type="slidenum">
              <a:rPr lang="en-US" smtClean="0"/>
              <a:t>‹#›</a:t>
            </a:fld>
            <a:endParaRPr lang="en-US" dirty="0"/>
          </a:p>
        </p:txBody>
      </p:sp>
    </p:spTree>
    <p:extLst>
      <p:ext uri="{BB962C8B-B14F-4D97-AF65-F5344CB8AC3E}">
        <p14:creationId xmlns:p14="http://schemas.microsoft.com/office/powerpoint/2010/main" val="220819539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55B88443-758F-4BAB-9C70-AB6F2C396A2D}"/>
              </a:ext>
            </a:extLst>
          </p:cNvPr>
          <p:cNvSpPr>
            <a:spLocks noGrp="1"/>
          </p:cNvSpPr>
          <p:nvPr>
            <p:ph idx="1"/>
          </p:nvPr>
        </p:nvSpPr>
        <p:spPr>
          <a:xfrm>
            <a:off x="628650" y="1439863"/>
            <a:ext cx="7886700" cy="4779964"/>
          </a:xfrm>
        </p:spPr>
        <p:txBody>
          <a:bodyPr/>
          <a:lstStyle>
            <a:lvl1pPr marL="171450" indent="-171450">
              <a:buFont typeface="Wingdings" panose="05000000000000000000" pitchFamily="2" charset="2"/>
              <a:buChar char="§"/>
              <a:defRPr>
                <a:solidFill>
                  <a:schemeClr val="tx1"/>
                </a:solidFill>
              </a:defRPr>
            </a:lvl1pPr>
            <a:lvl2pPr marL="514350" indent="-171450">
              <a:buFont typeface="Calibri" panose="020F0502020204030204" pitchFamily="34" charset="0"/>
              <a:buChar cha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a:extLst>
              <a:ext uri="{FF2B5EF4-FFF2-40B4-BE49-F238E27FC236}">
                <a16:creationId xmlns:a16="http://schemas.microsoft.com/office/drawing/2014/main" id="{7FCB3F26-6F94-46A9-87FD-12F91AC7E01F}"/>
              </a:ext>
            </a:extLst>
          </p:cNvPr>
          <p:cNvSpPr>
            <a:spLocks noGrp="1"/>
          </p:cNvSpPr>
          <p:nvPr>
            <p:ph type="title"/>
          </p:nvPr>
        </p:nvSpPr>
        <p:spPr>
          <a:xfrm>
            <a:off x="628650" y="376239"/>
            <a:ext cx="7886700" cy="927100"/>
          </a:xfrm>
        </p:spPr>
        <p:txBody>
          <a:bodyPr/>
          <a:lstStyle>
            <a:lvl1pPr>
              <a:defRPr>
                <a:solidFill>
                  <a:schemeClr val="tx1"/>
                </a:solidFill>
              </a:defRPr>
            </a:lvl1pPr>
          </a:lstStyle>
          <a:p>
            <a:r>
              <a:rPr lang="en-US" dirty="0"/>
              <a:t>Click to edit Master title style</a:t>
            </a:r>
          </a:p>
        </p:txBody>
      </p:sp>
      <p:pic>
        <p:nvPicPr>
          <p:cNvPr id="7" name="Picture 6">
            <a:extLst>
              <a:ext uri="{FF2B5EF4-FFF2-40B4-BE49-F238E27FC236}">
                <a16:creationId xmlns:a16="http://schemas.microsoft.com/office/drawing/2014/main" id="{A2B22D04-48B8-4789-9721-52A986E83D3E}"/>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934200" y="6096000"/>
            <a:ext cx="1726029" cy="415925"/>
          </a:xfrm>
          <a:prstGeom prst="rect">
            <a:avLst/>
          </a:prstGeom>
        </p:spPr>
      </p:pic>
      <p:cxnSp>
        <p:nvCxnSpPr>
          <p:cNvPr id="14" name="Straight Connector 13">
            <a:extLst>
              <a:ext uri="{FF2B5EF4-FFF2-40B4-BE49-F238E27FC236}">
                <a16:creationId xmlns:a16="http://schemas.microsoft.com/office/drawing/2014/main" id="{9A60854A-7A60-4628-AC28-0AF470CA0539}"/>
              </a:ext>
            </a:extLst>
          </p:cNvPr>
          <p:cNvCxnSpPr/>
          <p:nvPr userDrawn="1"/>
        </p:nvCxnSpPr>
        <p:spPr>
          <a:xfrm>
            <a:off x="628650" y="1295400"/>
            <a:ext cx="7886700" cy="0"/>
          </a:xfrm>
          <a:prstGeom prst="line">
            <a:avLst/>
          </a:prstGeom>
          <a:ln w="41275">
            <a:solidFill>
              <a:srgbClr val="000066"/>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6394552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0DBC761-C2AC-43B3-A013-855C56E9E757}"/>
              </a:ext>
            </a:extLst>
          </p:cNvPr>
          <p:cNvSpPr>
            <a:spLocks noGrp="1"/>
          </p:cNvSpPr>
          <p:nvPr>
            <p:ph type="title"/>
          </p:nvPr>
        </p:nvSpPr>
        <p:spPr>
          <a:xfrm>
            <a:off x="630238" y="457200"/>
            <a:ext cx="2949575"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21A3CABD-8FE3-420D-B513-F02B5570F515}"/>
              </a:ext>
            </a:extLst>
          </p:cNvPr>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55F0FF6B-502E-4F4F-9478-E3260EFE31B8}"/>
              </a:ext>
            </a:extLst>
          </p:cNvPr>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34CF6BBD-7F7F-4FED-9531-B472DE351728}"/>
              </a:ext>
            </a:extLst>
          </p:cNvPr>
          <p:cNvSpPr>
            <a:spLocks noGrp="1"/>
          </p:cNvSpPr>
          <p:nvPr>
            <p:ph type="dt" sz="half" idx="10"/>
          </p:nvPr>
        </p:nvSpPr>
        <p:spPr/>
        <p:txBody>
          <a:bodyPr/>
          <a:lstStyle/>
          <a:p>
            <a:fld id="{FD5D5FE2-0B41-498C-8FEA-72B76C2D719E}" type="datetimeFigureOut">
              <a:rPr lang="en-US" smtClean="0"/>
              <a:t>3/1/2018</a:t>
            </a:fld>
            <a:endParaRPr lang="en-US" dirty="0"/>
          </a:p>
        </p:txBody>
      </p:sp>
      <p:sp>
        <p:nvSpPr>
          <p:cNvPr id="6" name="Footer Placeholder 5">
            <a:extLst>
              <a:ext uri="{FF2B5EF4-FFF2-40B4-BE49-F238E27FC236}">
                <a16:creationId xmlns:a16="http://schemas.microsoft.com/office/drawing/2014/main" id="{F117677F-073E-46C6-92B5-9C96F95AB470}"/>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B760099C-1855-4724-BF5D-FE09591B1B40}"/>
              </a:ext>
            </a:extLst>
          </p:cNvPr>
          <p:cNvSpPr>
            <a:spLocks noGrp="1"/>
          </p:cNvSpPr>
          <p:nvPr>
            <p:ph type="sldNum" sz="quarter" idx="12"/>
          </p:nvPr>
        </p:nvSpPr>
        <p:spPr/>
        <p:txBody>
          <a:bodyPr/>
          <a:lstStyle/>
          <a:p>
            <a:fld id="{86A4AC03-03C0-4DC8-90C6-80F18E13ECDC}" type="slidenum">
              <a:rPr lang="en-US" smtClean="0"/>
              <a:t>‹#›</a:t>
            </a:fld>
            <a:endParaRPr lang="en-US" dirty="0"/>
          </a:p>
        </p:txBody>
      </p:sp>
    </p:spTree>
    <p:extLst>
      <p:ext uri="{BB962C8B-B14F-4D97-AF65-F5344CB8AC3E}">
        <p14:creationId xmlns:p14="http://schemas.microsoft.com/office/powerpoint/2010/main" val="207925590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932C7E-8FD6-445F-A93C-C9048EF4C336}"/>
              </a:ext>
            </a:extLst>
          </p:cNvPr>
          <p:cNvSpPr>
            <a:spLocks noGrp="1"/>
          </p:cNvSpPr>
          <p:nvPr>
            <p:ph type="title"/>
          </p:nvPr>
        </p:nvSpPr>
        <p:spPr>
          <a:xfrm>
            <a:off x="630238" y="457200"/>
            <a:ext cx="2949575"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3EAE8CDB-D989-4558-8BDB-178195255564}"/>
              </a:ext>
            </a:extLst>
          </p:cNvPr>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B530B957-79CF-4DA5-8C9A-FA95F4F56B4C}"/>
              </a:ext>
            </a:extLst>
          </p:cNvPr>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A6B6891A-965B-4874-8313-4BDECF6E19E8}"/>
              </a:ext>
            </a:extLst>
          </p:cNvPr>
          <p:cNvSpPr>
            <a:spLocks noGrp="1"/>
          </p:cNvSpPr>
          <p:nvPr>
            <p:ph type="dt" sz="half" idx="10"/>
          </p:nvPr>
        </p:nvSpPr>
        <p:spPr/>
        <p:txBody>
          <a:bodyPr/>
          <a:lstStyle/>
          <a:p>
            <a:fld id="{FD5D5FE2-0B41-498C-8FEA-72B76C2D719E}" type="datetimeFigureOut">
              <a:rPr lang="en-US" smtClean="0"/>
              <a:t>3/1/2018</a:t>
            </a:fld>
            <a:endParaRPr lang="en-US" dirty="0"/>
          </a:p>
        </p:txBody>
      </p:sp>
      <p:sp>
        <p:nvSpPr>
          <p:cNvPr id="6" name="Footer Placeholder 5">
            <a:extLst>
              <a:ext uri="{FF2B5EF4-FFF2-40B4-BE49-F238E27FC236}">
                <a16:creationId xmlns:a16="http://schemas.microsoft.com/office/drawing/2014/main" id="{E928642B-20D1-4AC9-B744-2E8238F19B76}"/>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E368A309-256B-487E-9182-9554CBDBA746}"/>
              </a:ext>
            </a:extLst>
          </p:cNvPr>
          <p:cNvSpPr>
            <a:spLocks noGrp="1"/>
          </p:cNvSpPr>
          <p:nvPr>
            <p:ph type="sldNum" sz="quarter" idx="12"/>
          </p:nvPr>
        </p:nvSpPr>
        <p:spPr/>
        <p:txBody>
          <a:bodyPr/>
          <a:lstStyle/>
          <a:p>
            <a:fld id="{86A4AC03-03C0-4DC8-90C6-80F18E13ECDC}" type="slidenum">
              <a:rPr lang="en-US" smtClean="0"/>
              <a:t>‹#›</a:t>
            </a:fld>
            <a:endParaRPr lang="en-US" dirty="0"/>
          </a:p>
        </p:txBody>
      </p:sp>
    </p:spTree>
    <p:extLst>
      <p:ext uri="{BB962C8B-B14F-4D97-AF65-F5344CB8AC3E}">
        <p14:creationId xmlns:p14="http://schemas.microsoft.com/office/powerpoint/2010/main" val="92035676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474FDFC-A7B9-4D9C-ACF7-B58699E8B32E}"/>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A0A91974-CD8D-4296-86BD-6AE0B2CAEFFC}"/>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8EEA8A1-E386-4D6A-84BF-F54EF354DC5E}"/>
              </a:ext>
            </a:extLst>
          </p:cNvPr>
          <p:cNvSpPr>
            <a:spLocks noGrp="1"/>
          </p:cNvSpPr>
          <p:nvPr>
            <p:ph type="dt" sz="half" idx="10"/>
          </p:nvPr>
        </p:nvSpPr>
        <p:spPr/>
        <p:txBody>
          <a:bodyPr/>
          <a:lstStyle/>
          <a:p>
            <a:fld id="{FD5D5FE2-0B41-498C-8FEA-72B76C2D719E}" type="datetimeFigureOut">
              <a:rPr lang="en-US" smtClean="0"/>
              <a:t>3/1/2018</a:t>
            </a:fld>
            <a:endParaRPr lang="en-US" dirty="0"/>
          </a:p>
        </p:txBody>
      </p:sp>
      <p:sp>
        <p:nvSpPr>
          <p:cNvPr id="5" name="Footer Placeholder 4">
            <a:extLst>
              <a:ext uri="{FF2B5EF4-FFF2-40B4-BE49-F238E27FC236}">
                <a16:creationId xmlns:a16="http://schemas.microsoft.com/office/drawing/2014/main" id="{533E206C-E134-4CDB-BC61-A8CC61EEDD00}"/>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F120CE60-BECD-47F4-BFDB-2FA0B0408A83}"/>
              </a:ext>
            </a:extLst>
          </p:cNvPr>
          <p:cNvSpPr>
            <a:spLocks noGrp="1"/>
          </p:cNvSpPr>
          <p:nvPr>
            <p:ph type="sldNum" sz="quarter" idx="12"/>
          </p:nvPr>
        </p:nvSpPr>
        <p:spPr/>
        <p:txBody>
          <a:bodyPr/>
          <a:lstStyle/>
          <a:p>
            <a:fld id="{86A4AC03-03C0-4DC8-90C6-80F18E13ECDC}" type="slidenum">
              <a:rPr lang="en-US" smtClean="0"/>
              <a:t>‹#›</a:t>
            </a:fld>
            <a:endParaRPr lang="en-US" dirty="0"/>
          </a:p>
        </p:txBody>
      </p:sp>
    </p:spTree>
    <p:extLst>
      <p:ext uri="{BB962C8B-B14F-4D97-AF65-F5344CB8AC3E}">
        <p14:creationId xmlns:p14="http://schemas.microsoft.com/office/powerpoint/2010/main" val="13834588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0ACC2D65-5174-4F6B-8636-6D969253777D}"/>
              </a:ext>
            </a:extLst>
          </p:cNvPr>
          <p:cNvSpPr>
            <a:spLocks noGrp="1"/>
          </p:cNvSpPr>
          <p:nvPr>
            <p:ph type="title" orient="vert"/>
          </p:nvPr>
        </p:nvSpPr>
        <p:spPr>
          <a:xfrm>
            <a:off x="6543675" y="365125"/>
            <a:ext cx="1971675"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76A1829C-DA53-434E-B995-DADFF340C1B2}"/>
              </a:ext>
            </a:extLst>
          </p:cNvPr>
          <p:cNvSpPr>
            <a:spLocks noGrp="1"/>
          </p:cNvSpPr>
          <p:nvPr>
            <p:ph type="body" orient="vert" idx="1"/>
          </p:nvPr>
        </p:nvSpPr>
        <p:spPr>
          <a:xfrm>
            <a:off x="628650" y="365125"/>
            <a:ext cx="5762625"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2E47C41-1ECC-49EF-8925-13846E369A42}"/>
              </a:ext>
            </a:extLst>
          </p:cNvPr>
          <p:cNvSpPr>
            <a:spLocks noGrp="1"/>
          </p:cNvSpPr>
          <p:nvPr>
            <p:ph type="dt" sz="half" idx="10"/>
          </p:nvPr>
        </p:nvSpPr>
        <p:spPr/>
        <p:txBody>
          <a:bodyPr/>
          <a:lstStyle/>
          <a:p>
            <a:fld id="{FD5D5FE2-0B41-498C-8FEA-72B76C2D719E}" type="datetimeFigureOut">
              <a:rPr lang="en-US" smtClean="0"/>
              <a:t>3/1/2018</a:t>
            </a:fld>
            <a:endParaRPr lang="en-US" dirty="0"/>
          </a:p>
        </p:txBody>
      </p:sp>
      <p:sp>
        <p:nvSpPr>
          <p:cNvPr id="5" name="Footer Placeholder 4">
            <a:extLst>
              <a:ext uri="{FF2B5EF4-FFF2-40B4-BE49-F238E27FC236}">
                <a16:creationId xmlns:a16="http://schemas.microsoft.com/office/drawing/2014/main" id="{FBAA91F1-8C86-4BC9-B22D-F7C9273DCC17}"/>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233A98E4-38DD-4A76-AE55-61FFA3BA3A66}"/>
              </a:ext>
            </a:extLst>
          </p:cNvPr>
          <p:cNvSpPr>
            <a:spLocks noGrp="1"/>
          </p:cNvSpPr>
          <p:nvPr>
            <p:ph type="sldNum" sz="quarter" idx="12"/>
          </p:nvPr>
        </p:nvSpPr>
        <p:spPr/>
        <p:txBody>
          <a:bodyPr/>
          <a:lstStyle/>
          <a:p>
            <a:fld id="{86A4AC03-03C0-4DC8-90C6-80F18E13ECDC}" type="slidenum">
              <a:rPr lang="en-US" smtClean="0"/>
              <a:t>‹#›</a:t>
            </a:fld>
            <a:endParaRPr lang="en-US" dirty="0"/>
          </a:p>
        </p:txBody>
      </p:sp>
    </p:spTree>
    <p:extLst>
      <p:ext uri="{BB962C8B-B14F-4D97-AF65-F5344CB8AC3E}">
        <p14:creationId xmlns:p14="http://schemas.microsoft.com/office/powerpoint/2010/main" val="68234716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ction Header">
    <p:bg>
      <p:bgPr>
        <a:blipFill dpi="0" rotWithShape="1">
          <a:blip r:embed="rId2">
            <a:alphaModFix amt="12000"/>
            <a:lum/>
          </a:blip>
          <a:srcRect/>
          <a:stretch>
            <a:fillRect l="-7000" r="-7000"/>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4D9419-6ED0-4C60-B011-597869F09337}"/>
              </a:ext>
            </a:extLst>
          </p:cNvPr>
          <p:cNvSpPr>
            <a:spLocks noGrp="1"/>
          </p:cNvSpPr>
          <p:nvPr>
            <p:ph type="title"/>
          </p:nvPr>
        </p:nvSpPr>
        <p:spPr>
          <a:xfrm>
            <a:off x="731044" y="1752600"/>
            <a:ext cx="5548312" cy="2852737"/>
          </a:xfrm>
        </p:spPr>
        <p:txBody>
          <a:bodyPr anchor="b">
            <a:normAutofit/>
          </a:bodyPr>
          <a:lstStyle>
            <a:lvl1pPr>
              <a:defRPr sz="4000" cap="all" baseline="0"/>
            </a:lvl1pPr>
          </a:lstStyle>
          <a:p>
            <a:r>
              <a:rPr lang="en-US" dirty="0"/>
              <a:t>Click to edit Master title style</a:t>
            </a:r>
          </a:p>
        </p:txBody>
      </p:sp>
      <p:sp>
        <p:nvSpPr>
          <p:cNvPr id="11" name="Rectangle 10">
            <a:extLst>
              <a:ext uri="{FF2B5EF4-FFF2-40B4-BE49-F238E27FC236}">
                <a16:creationId xmlns:a16="http://schemas.microsoft.com/office/drawing/2014/main" id="{8488297F-32BE-48A7-9384-379EBB73CFA6}"/>
              </a:ext>
            </a:extLst>
          </p:cNvPr>
          <p:cNvSpPr/>
          <p:nvPr userDrawn="1"/>
        </p:nvSpPr>
        <p:spPr>
          <a:xfrm>
            <a:off x="7010400" y="0"/>
            <a:ext cx="2133600" cy="6858000"/>
          </a:xfrm>
          <a:prstGeom prst="rect">
            <a:avLst/>
          </a:prstGeom>
          <a:solidFill>
            <a:srgbClr val="000066"/>
          </a:solidFill>
          <a:ln>
            <a:solidFill>
              <a:srgbClr val="0000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44265005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44D524-B188-4845-91DE-901FA17613A7}"/>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6DC35EC4-E8CA-4BD3-AA59-E570982F6A3C}"/>
              </a:ext>
            </a:extLst>
          </p:cNvPr>
          <p:cNvSpPr>
            <a:spLocks noGrp="1"/>
          </p:cNvSpPr>
          <p:nvPr>
            <p:ph sz="half" idx="1"/>
          </p:nvPr>
        </p:nvSpPr>
        <p:spPr>
          <a:xfrm>
            <a:off x="6286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6725EC76-CCC5-4714-BD31-FBB5BD6D6E34}"/>
              </a:ext>
            </a:extLst>
          </p:cNvPr>
          <p:cNvSpPr>
            <a:spLocks noGrp="1"/>
          </p:cNvSpPr>
          <p:nvPr>
            <p:ph sz="half" idx="2"/>
          </p:nvPr>
        </p:nvSpPr>
        <p:spPr>
          <a:xfrm>
            <a:off x="46291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2D6D3163-63FB-4D3B-8ECB-8A797340FD14}"/>
              </a:ext>
            </a:extLst>
          </p:cNvPr>
          <p:cNvSpPr>
            <a:spLocks noGrp="1"/>
          </p:cNvSpPr>
          <p:nvPr>
            <p:ph type="dt" sz="half" idx="10"/>
          </p:nvPr>
        </p:nvSpPr>
        <p:spPr/>
        <p:txBody>
          <a:bodyPr/>
          <a:lstStyle/>
          <a:p>
            <a:endParaRPr lang="en-US" dirty="0"/>
          </a:p>
        </p:txBody>
      </p:sp>
      <p:sp>
        <p:nvSpPr>
          <p:cNvPr id="6" name="Footer Placeholder 5">
            <a:extLst>
              <a:ext uri="{FF2B5EF4-FFF2-40B4-BE49-F238E27FC236}">
                <a16:creationId xmlns:a16="http://schemas.microsoft.com/office/drawing/2014/main" id="{4B656F75-86D9-47AD-88BA-F3C38FB5F254}"/>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F2AC4E63-4517-4618-B458-C030186B97E7}"/>
              </a:ext>
            </a:extLst>
          </p:cNvPr>
          <p:cNvSpPr>
            <a:spLocks noGrp="1"/>
          </p:cNvSpPr>
          <p:nvPr>
            <p:ph type="sldNum" sz="quarter" idx="12"/>
          </p:nvPr>
        </p:nvSpPr>
        <p:spPr/>
        <p:txBody>
          <a:bodyPr/>
          <a:lstStyle/>
          <a:p>
            <a:fld id="{32F17FEF-D2ED-4CF1-89A2-893ADBF2A651}" type="slidenum">
              <a:rPr lang="en-US" smtClean="0"/>
              <a:pPr/>
              <a:t>‹#›</a:t>
            </a:fld>
            <a:endParaRPr lang="en-US" dirty="0"/>
          </a:p>
        </p:txBody>
      </p:sp>
    </p:spTree>
    <p:extLst>
      <p:ext uri="{BB962C8B-B14F-4D97-AF65-F5344CB8AC3E}">
        <p14:creationId xmlns:p14="http://schemas.microsoft.com/office/powerpoint/2010/main" val="27335167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AA344F-F879-4657-B759-33EC03791604}"/>
              </a:ext>
            </a:extLst>
          </p:cNvPr>
          <p:cNvSpPr>
            <a:spLocks noGrp="1"/>
          </p:cNvSpPr>
          <p:nvPr>
            <p:ph type="title"/>
          </p:nvPr>
        </p:nvSpPr>
        <p:spPr>
          <a:xfrm>
            <a:off x="629841" y="365126"/>
            <a:ext cx="78867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5259F3AC-FD38-43ED-AC75-3D0878BD7AA7}"/>
              </a:ext>
            </a:extLst>
          </p:cNvPr>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4" name="Content Placeholder 3">
            <a:extLst>
              <a:ext uri="{FF2B5EF4-FFF2-40B4-BE49-F238E27FC236}">
                <a16:creationId xmlns:a16="http://schemas.microsoft.com/office/drawing/2014/main" id="{142A18EC-07BE-4EAA-98E5-0C68083A9BCD}"/>
              </a:ext>
            </a:extLst>
          </p:cNvPr>
          <p:cNvSpPr>
            <a:spLocks noGrp="1"/>
          </p:cNvSpPr>
          <p:nvPr>
            <p:ph sz="half" idx="2"/>
          </p:nvPr>
        </p:nvSpPr>
        <p:spPr>
          <a:xfrm>
            <a:off x="629842" y="2505075"/>
            <a:ext cx="3868340"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46699EC5-B98B-474B-B7D9-BAC6BA04A73F}"/>
              </a:ext>
            </a:extLst>
          </p:cNvPr>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6" name="Content Placeholder 5">
            <a:extLst>
              <a:ext uri="{FF2B5EF4-FFF2-40B4-BE49-F238E27FC236}">
                <a16:creationId xmlns:a16="http://schemas.microsoft.com/office/drawing/2014/main" id="{7205C7B1-5D3B-4ED2-B43E-384EE920D319}"/>
              </a:ext>
            </a:extLst>
          </p:cNvPr>
          <p:cNvSpPr>
            <a:spLocks noGrp="1"/>
          </p:cNvSpPr>
          <p:nvPr>
            <p:ph sz="quarter" idx="4"/>
          </p:nvPr>
        </p:nvSpPr>
        <p:spPr>
          <a:xfrm>
            <a:off x="4629150" y="2505075"/>
            <a:ext cx="3887391"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F4004968-EFB5-44C3-A064-095D7694ED8D}"/>
              </a:ext>
            </a:extLst>
          </p:cNvPr>
          <p:cNvSpPr>
            <a:spLocks noGrp="1"/>
          </p:cNvSpPr>
          <p:nvPr>
            <p:ph type="dt" sz="half" idx="10"/>
          </p:nvPr>
        </p:nvSpPr>
        <p:spPr/>
        <p:txBody>
          <a:bodyPr/>
          <a:lstStyle/>
          <a:p>
            <a:endParaRPr lang="en-US" dirty="0"/>
          </a:p>
        </p:txBody>
      </p:sp>
      <p:sp>
        <p:nvSpPr>
          <p:cNvPr id="8" name="Footer Placeholder 7">
            <a:extLst>
              <a:ext uri="{FF2B5EF4-FFF2-40B4-BE49-F238E27FC236}">
                <a16:creationId xmlns:a16="http://schemas.microsoft.com/office/drawing/2014/main" id="{D62ED6BA-DCA4-4AEC-8950-E16E7236E98D}"/>
              </a:ext>
            </a:extLst>
          </p:cNvPr>
          <p:cNvSpPr>
            <a:spLocks noGrp="1"/>
          </p:cNvSpPr>
          <p:nvPr>
            <p:ph type="ftr" sz="quarter" idx="11"/>
          </p:nvPr>
        </p:nvSpPr>
        <p:spPr/>
        <p:txBody>
          <a:bodyPr/>
          <a:lstStyle/>
          <a:p>
            <a:endParaRPr lang="en-US" dirty="0"/>
          </a:p>
        </p:txBody>
      </p:sp>
      <p:sp>
        <p:nvSpPr>
          <p:cNvPr id="9" name="Slide Number Placeholder 8">
            <a:extLst>
              <a:ext uri="{FF2B5EF4-FFF2-40B4-BE49-F238E27FC236}">
                <a16:creationId xmlns:a16="http://schemas.microsoft.com/office/drawing/2014/main" id="{1EEDB07C-B1DF-4B1E-84BB-D2444E74308B}"/>
              </a:ext>
            </a:extLst>
          </p:cNvPr>
          <p:cNvSpPr>
            <a:spLocks noGrp="1"/>
          </p:cNvSpPr>
          <p:nvPr>
            <p:ph type="sldNum" sz="quarter" idx="12"/>
          </p:nvPr>
        </p:nvSpPr>
        <p:spPr/>
        <p:txBody>
          <a:bodyPr/>
          <a:lstStyle/>
          <a:p>
            <a:fld id="{32F17FEF-D2ED-4CF1-89A2-893ADBF2A651}" type="slidenum">
              <a:rPr lang="en-US" smtClean="0"/>
              <a:pPr/>
              <a:t>‹#›</a:t>
            </a:fld>
            <a:endParaRPr lang="en-US" dirty="0"/>
          </a:p>
        </p:txBody>
      </p:sp>
    </p:spTree>
    <p:extLst>
      <p:ext uri="{BB962C8B-B14F-4D97-AF65-F5344CB8AC3E}">
        <p14:creationId xmlns:p14="http://schemas.microsoft.com/office/powerpoint/2010/main" val="373333398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0AE70D-044F-477B-80BB-BA8D71E6276C}"/>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2723E25D-247E-46E6-B0B9-596812FE419B}"/>
              </a:ext>
            </a:extLst>
          </p:cNvPr>
          <p:cNvSpPr>
            <a:spLocks noGrp="1"/>
          </p:cNvSpPr>
          <p:nvPr>
            <p:ph type="dt" sz="half" idx="10"/>
          </p:nvPr>
        </p:nvSpPr>
        <p:spPr/>
        <p:txBody>
          <a:bodyPr/>
          <a:lstStyle/>
          <a:p>
            <a:endParaRPr lang="en-US" dirty="0"/>
          </a:p>
        </p:txBody>
      </p:sp>
      <p:sp>
        <p:nvSpPr>
          <p:cNvPr id="4" name="Footer Placeholder 3">
            <a:extLst>
              <a:ext uri="{FF2B5EF4-FFF2-40B4-BE49-F238E27FC236}">
                <a16:creationId xmlns:a16="http://schemas.microsoft.com/office/drawing/2014/main" id="{5252AEFE-E131-438A-9B7D-F55655F59269}"/>
              </a:ext>
            </a:extLst>
          </p:cNvPr>
          <p:cNvSpPr>
            <a:spLocks noGrp="1"/>
          </p:cNvSpPr>
          <p:nvPr>
            <p:ph type="ftr" sz="quarter" idx="11"/>
          </p:nvPr>
        </p:nvSpPr>
        <p:spPr/>
        <p:txBody>
          <a:bodyPr/>
          <a:lstStyle/>
          <a:p>
            <a:endParaRPr lang="en-US" dirty="0"/>
          </a:p>
        </p:txBody>
      </p:sp>
      <p:sp>
        <p:nvSpPr>
          <p:cNvPr id="5" name="Slide Number Placeholder 4">
            <a:extLst>
              <a:ext uri="{FF2B5EF4-FFF2-40B4-BE49-F238E27FC236}">
                <a16:creationId xmlns:a16="http://schemas.microsoft.com/office/drawing/2014/main" id="{72E23DDB-1AD8-4C2F-A6C7-954937B4BE54}"/>
              </a:ext>
            </a:extLst>
          </p:cNvPr>
          <p:cNvSpPr>
            <a:spLocks noGrp="1"/>
          </p:cNvSpPr>
          <p:nvPr>
            <p:ph type="sldNum" sz="quarter" idx="12"/>
          </p:nvPr>
        </p:nvSpPr>
        <p:spPr/>
        <p:txBody>
          <a:bodyPr/>
          <a:lstStyle/>
          <a:p>
            <a:fld id="{32F17FEF-D2ED-4CF1-89A2-893ADBF2A651}" type="slidenum">
              <a:rPr lang="en-US" smtClean="0"/>
              <a:pPr/>
              <a:t>‹#›</a:t>
            </a:fld>
            <a:endParaRPr lang="en-US" dirty="0"/>
          </a:p>
        </p:txBody>
      </p:sp>
    </p:spTree>
    <p:extLst>
      <p:ext uri="{BB962C8B-B14F-4D97-AF65-F5344CB8AC3E}">
        <p14:creationId xmlns:p14="http://schemas.microsoft.com/office/powerpoint/2010/main" val="394948167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DEB830A5-139E-4BE1-AC81-23BE94D48DED}"/>
              </a:ext>
            </a:extLst>
          </p:cNvPr>
          <p:cNvSpPr>
            <a:spLocks noGrp="1"/>
          </p:cNvSpPr>
          <p:nvPr>
            <p:ph type="dt" sz="half" idx="10"/>
          </p:nvPr>
        </p:nvSpPr>
        <p:spPr/>
        <p:txBody>
          <a:bodyPr/>
          <a:lstStyle/>
          <a:p>
            <a:endParaRPr lang="en-US" dirty="0"/>
          </a:p>
        </p:txBody>
      </p:sp>
      <p:sp>
        <p:nvSpPr>
          <p:cNvPr id="3" name="Footer Placeholder 2">
            <a:extLst>
              <a:ext uri="{FF2B5EF4-FFF2-40B4-BE49-F238E27FC236}">
                <a16:creationId xmlns:a16="http://schemas.microsoft.com/office/drawing/2014/main" id="{2178630B-328D-4333-BD93-FFA9833B7447}"/>
              </a:ext>
            </a:extLst>
          </p:cNvPr>
          <p:cNvSpPr>
            <a:spLocks noGrp="1"/>
          </p:cNvSpPr>
          <p:nvPr>
            <p:ph type="ftr" sz="quarter" idx="11"/>
          </p:nvPr>
        </p:nvSpPr>
        <p:spPr/>
        <p:txBody>
          <a:bodyPr/>
          <a:lstStyle/>
          <a:p>
            <a:endParaRPr lang="en-US" dirty="0"/>
          </a:p>
        </p:txBody>
      </p:sp>
      <p:sp>
        <p:nvSpPr>
          <p:cNvPr id="4" name="Slide Number Placeholder 3">
            <a:extLst>
              <a:ext uri="{FF2B5EF4-FFF2-40B4-BE49-F238E27FC236}">
                <a16:creationId xmlns:a16="http://schemas.microsoft.com/office/drawing/2014/main" id="{4CAFC597-9209-449F-8B45-969F7BEE8F15}"/>
              </a:ext>
            </a:extLst>
          </p:cNvPr>
          <p:cNvSpPr>
            <a:spLocks noGrp="1"/>
          </p:cNvSpPr>
          <p:nvPr>
            <p:ph type="sldNum" sz="quarter" idx="12"/>
          </p:nvPr>
        </p:nvSpPr>
        <p:spPr/>
        <p:txBody>
          <a:bodyPr/>
          <a:lstStyle/>
          <a:p>
            <a:fld id="{32F17FEF-D2ED-4CF1-89A2-893ADBF2A651}" type="slidenum">
              <a:rPr lang="en-US" smtClean="0"/>
              <a:pPr/>
              <a:t>‹#›</a:t>
            </a:fld>
            <a:endParaRPr lang="en-US" dirty="0"/>
          </a:p>
        </p:txBody>
      </p:sp>
    </p:spTree>
    <p:extLst>
      <p:ext uri="{BB962C8B-B14F-4D97-AF65-F5344CB8AC3E}">
        <p14:creationId xmlns:p14="http://schemas.microsoft.com/office/powerpoint/2010/main" val="234150042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C777CD-0A7F-4183-8E48-4E88D05B22E6}"/>
              </a:ext>
            </a:extLst>
          </p:cNvPr>
          <p:cNvSpPr>
            <a:spLocks noGrp="1"/>
          </p:cNvSpPr>
          <p:nvPr>
            <p:ph type="title"/>
          </p:nvPr>
        </p:nvSpPr>
        <p:spPr>
          <a:xfrm>
            <a:off x="629841" y="457200"/>
            <a:ext cx="2949178" cy="1600200"/>
          </a:xfrm>
        </p:spPr>
        <p:txBody>
          <a:bodyPr anchor="b"/>
          <a:lstStyle>
            <a:lvl1pPr>
              <a:defRPr sz="2400"/>
            </a:lvl1pPr>
          </a:lstStyle>
          <a:p>
            <a:r>
              <a:rPr lang="en-US"/>
              <a:t>Click to edit Master title style</a:t>
            </a:r>
          </a:p>
        </p:txBody>
      </p:sp>
      <p:sp>
        <p:nvSpPr>
          <p:cNvPr id="3" name="Content Placeholder 2">
            <a:extLst>
              <a:ext uri="{FF2B5EF4-FFF2-40B4-BE49-F238E27FC236}">
                <a16:creationId xmlns:a16="http://schemas.microsoft.com/office/drawing/2014/main" id="{228A3C79-650B-4272-B70C-46DEB46BF663}"/>
              </a:ext>
            </a:extLst>
          </p:cNvPr>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062790A9-51CA-4D70-8208-83040F41D1C0}"/>
              </a:ext>
            </a:extLst>
          </p:cNvPr>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Edit Master text styles</a:t>
            </a:r>
          </a:p>
        </p:txBody>
      </p:sp>
      <p:sp>
        <p:nvSpPr>
          <p:cNvPr id="5" name="Date Placeholder 4">
            <a:extLst>
              <a:ext uri="{FF2B5EF4-FFF2-40B4-BE49-F238E27FC236}">
                <a16:creationId xmlns:a16="http://schemas.microsoft.com/office/drawing/2014/main" id="{7D98FA3E-EA73-4092-9AF5-169BA18B1EAF}"/>
              </a:ext>
            </a:extLst>
          </p:cNvPr>
          <p:cNvSpPr>
            <a:spLocks noGrp="1"/>
          </p:cNvSpPr>
          <p:nvPr>
            <p:ph type="dt" sz="half" idx="10"/>
          </p:nvPr>
        </p:nvSpPr>
        <p:spPr/>
        <p:txBody>
          <a:bodyPr/>
          <a:lstStyle/>
          <a:p>
            <a:endParaRPr lang="en-US" dirty="0"/>
          </a:p>
        </p:txBody>
      </p:sp>
      <p:sp>
        <p:nvSpPr>
          <p:cNvPr id="6" name="Footer Placeholder 5">
            <a:extLst>
              <a:ext uri="{FF2B5EF4-FFF2-40B4-BE49-F238E27FC236}">
                <a16:creationId xmlns:a16="http://schemas.microsoft.com/office/drawing/2014/main" id="{32EF01F3-720E-4B17-AD88-C439401BF905}"/>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BFC629E0-6C8A-4D1B-958E-72ED1E791418}"/>
              </a:ext>
            </a:extLst>
          </p:cNvPr>
          <p:cNvSpPr>
            <a:spLocks noGrp="1"/>
          </p:cNvSpPr>
          <p:nvPr>
            <p:ph type="sldNum" sz="quarter" idx="12"/>
          </p:nvPr>
        </p:nvSpPr>
        <p:spPr/>
        <p:txBody>
          <a:bodyPr/>
          <a:lstStyle/>
          <a:p>
            <a:fld id="{32F17FEF-D2ED-4CF1-89A2-893ADBF2A651}" type="slidenum">
              <a:rPr lang="en-US" smtClean="0"/>
              <a:pPr/>
              <a:t>‹#›</a:t>
            </a:fld>
            <a:endParaRPr lang="en-US" dirty="0"/>
          </a:p>
        </p:txBody>
      </p:sp>
    </p:spTree>
    <p:extLst>
      <p:ext uri="{BB962C8B-B14F-4D97-AF65-F5344CB8AC3E}">
        <p14:creationId xmlns:p14="http://schemas.microsoft.com/office/powerpoint/2010/main" val="344881142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721377-582B-4CD2-AE88-F3B71134FECE}"/>
              </a:ext>
            </a:extLst>
          </p:cNvPr>
          <p:cNvSpPr>
            <a:spLocks noGrp="1"/>
          </p:cNvSpPr>
          <p:nvPr>
            <p:ph type="title"/>
          </p:nvPr>
        </p:nvSpPr>
        <p:spPr>
          <a:xfrm>
            <a:off x="629841" y="457200"/>
            <a:ext cx="2949178" cy="1600200"/>
          </a:xfrm>
        </p:spPr>
        <p:txBody>
          <a:bodyPr anchor="b"/>
          <a:lstStyle>
            <a:lvl1pPr>
              <a:defRPr sz="2400"/>
            </a:lvl1pPr>
          </a:lstStyle>
          <a:p>
            <a:r>
              <a:rPr lang="en-US"/>
              <a:t>Click to edit Master title style</a:t>
            </a:r>
          </a:p>
        </p:txBody>
      </p:sp>
      <p:sp>
        <p:nvSpPr>
          <p:cNvPr id="3" name="Picture Placeholder 2">
            <a:extLst>
              <a:ext uri="{FF2B5EF4-FFF2-40B4-BE49-F238E27FC236}">
                <a16:creationId xmlns:a16="http://schemas.microsoft.com/office/drawing/2014/main" id="{4505A707-1EB2-4BDA-B75F-4D526883E01C}"/>
              </a:ext>
            </a:extLst>
          </p:cNvPr>
          <p:cNvSpPr>
            <a:spLocks noGrp="1"/>
          </p:cNvSpPr>
          <p:nvPr>
            <p:ph type="pic" idx="1"/>
          </p:nvPr>
        </p:nvSpPr>
        <p:spPr>
          <a:xfrm>
            <a:off x="3887391" y="987426"/>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en-US" dirty="0"/>
          </a:p>
        </p:txBody>
      </p:sp>
      <p:sp>
        <p:nvSpPr>
          <p:cNvPr id="4" name="Text Placeholder 3">
            <a:extLst>
              <a:ext uri="{FF2B5EF4-FFF2-40B4-BE49-F238E27FC236}">
                <a16:creationId xmlns:a16="http://schemas.microsoft.com/office/drawing/2014/main" id="{3DE41578-D80B-4299-A9B1-01DAEA947F87}"/>
              </a:ext>
            </a:extLst>
          </p:cNvPr>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Edit Master text styles</a:t>
            </a:r>
          </a:p>
        </p:txBody>
      </p:sp>
      <p:sp>
        <p:nvSpPr>
          <p:cNvPr id="5" name="Date Placeholder 4">
            <a:extLst>
              <a:ext uri="{FF2B5EF4-FFF2-40B4-BE49-F238E27FC236}">
                <a16:creationId xmlns:a16="http://schemas.microsoft.com/office/drawing/2014/main" id="{1EDF943B-022A-4349-8477-511FFE06673E}"/>
              </a:ext>
            </a:extLst>
          </p:cNvPr>
          <p:cNvSpPr>
            <a:spLocks noGrp="1"/>
          </p:cNvSpPr>
          <p:nvPr>
            <p:ph type="dt" sz="half" idx="10"/>
          </p:nvPr>
        </p:nvSpPr>
        <p:spPr/>
        <p:txBody>
          <a:bodyPr/>
          <a:lstStyle/>
          <a:p>
            <a:endParaRPr lang="en-US" dirty="0"/>
          </a:p>
        </p:txBody>
      </p:sp>
      <p:sp>
        <p:nvSpPr>
          <p:cNvPr id="6" name="Footer Placeholder 5">
            <a:extLst>
              <a:ext uri="{FF2B5EF4-FFF2-40B4-BE49-F238E27FC236}">
                <a16:creationId xmlns:a16="http://schemas.microsoft.com/office/drawing/2014/main" id="{2C52C746-D7F0-4C1B-ABB3-F8A690B1A983}"/>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CB874FCE-3817-49EB-973A-1F7385BF2197}"/>
              </a:ext>
            </a:extLst>
          </p:cNvPr>
          <p:cNvSpPr>
            <a:spLocks noGrp="1"/>
          </p:cNvSpPr>
          <p:nvPr>
            <p:ph type="sldNum" sz="quarter" idx="12"/>
          </p:nvPr>
        </p:nvSpPr>
        <p:spPr/>
        <p:txBody>
          <a:bodyPr/>
          <a:lstStyle/>
          <a:p>
            <a:fld id="{32F17FEF-D2ED-4CF1-89A2-893ADBF2A651}" type="slidenum">
              <a:rPr lang="en-US" smtClean="0"/>
              <a:pPr/>
              <a:t>‹#›</a:t>
            </a:fld>
            <a:endParaRPr lang="en-US" dirty="0"/>
          </a:p>
        </p:txBody>
      </p:sp>
    </p:spTree>
    <p:extLst>
      <p:ext uri="{BB962C8B-B14F-4D97-AF65-F5344CB8AC3E}">
        <p14:creationId xmlns:p14="http://schemas.microsoft.com/office/powerpoint/2010/main" val="174896739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BE651BBF-6E48-4C36-BA86-AE568ECC69DB}"/>
              </a:ext>
            </a:extLst>
          </p:cNvPr>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4AF65EE1-26A9-45BF-A9F5-2A99FFEB0BCF}"/>
              </a:ext>
            </a:extLst>
          </p:cNvPr>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4F0297C-279B-402F-B04C-230BC4BAA0D6}"/>
              </a:ext>
            </a:extLst>
          </p:cNvPr>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96DFF08F-DC6B-4601-B491-B0F83F6DD2DA}" type="datetimeFigureOut">
              <a:rPr lang="en-US" smtClean="0"/>
              <a:pPr/>
              <a:t>3/1/2018</a:t>
            </a:fld>
            <a:endParaRPr lang="en-US" dirty="0"/>
          </a:p>
        </p:txBody>
      </p:sp>
      <p:sp>
        <p:nvSpPr>
          <p:cNvPr id="5" name="Footer Placeholder 4">
            <a:extLst>
              <a:ext uri="{FF2B5EF4-FFF2-40B4-BE49-F238E27FC236}">
                <a16:creationId xmlns:a16="http://schemas.microsoft.com/office/drawing/2014/main" id="{1640F43E-ACB7-4CC0-A132-D9BDC9159225}"/>
              </a:ext>
            </a:extLst>
          </p:cNvPr>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US" dirty="0"/>
          </a:p>
        </p:txBody>
      </p:sp>
      <p:sp>
        <p:nvSpPr>
          <p:cNvPr id="6" name="Slide Number Placeholder 5">
            <a:extLst>
              <a:ext uri="{FF2B5EF4-FFF2-40B4-BE49-F238E27FC236}">
                <a16:creationId xmlns:a16="http://schemas.microsoft.com/office/drawing/2014/main" id="{77758317-63DB-4CF4-9313-5B09B1385313}"/>
              </a:ext>
            </a:extLst>
          </p:cNvPr>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2369443417"/>
      </p:ext>
    </p:extLst>
  </p:cSld>
  <p:clrMap bg1="lt1" tx1="dk1" bg2="lt2" tx2="dk2" accent1="accent1" accent2="accent2" accent3="accent3" accent4="accent4" accent5="accent5" accent6="accent6" hlink="hlink" folHlink="folHlink"/>
  <p:sldLayoutIdLst>
    <p:sldLayoutId id="2147483688" r:id="rId1"/>
    <p:sldLayoutId id="2147483689" r:id="rId2"/>
    <p:sldLayoutId id="2147483690" r:id="rId3"/>
    <p:sldLayoutId id="2147483691" r:id="rId4"/>
    <p:sldLayoutId id="2147483692" r:id="rId5"/>
    <p:sldLayoutId id="2147483693" r:id="rId6"/>
    <p:sldLayoutId id="2147483694" r:id="rId7"/>
    <p:sldLayoutId id="2147483695" r:id="rId8"/>
    <p:sldLayoutId id="2147483696" r:id="rId9"/>
    <p:sldLayoutId id="2147483697" r:id="rId10"/>
    <p:sldLayoutId id="2147483698" r:id="rId11"/>
    <p:sldLayoutId id="2147483674" r:id="rId12"/>
  </p:sldLayoutIdLst>
  <p:hf hdr="0" ftr="0" dt="0"/>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16482F3F-EF7F-46F8-904C-F386E30E16B1}"/>
              </a:ext>
            </a:extLst>
          </p:cNvPr>
          <p:cNvSpPr>
            <a:spLocks noGrp="1"/>
          </p:cNvSpPr>
          <p:nvPr>
            <p:ph type="title"/>
          </p:nvPr>
        </p:nvSpPr>
        <p:spPr>
          <a:xfrm>
            <a:off x="628650" y="365125"/>
            <a:ext cx="78867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4332900E-2719-4ABB-B34D-FE2CE56AEA75}"/>
              </a:ext>
            </a:extLst>
          </p:cNvPr>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BD8E7476-5067-4B23-A9F0-0A745E8E4E7D}"/>
              </a:ext>
            </a:extLst>
          </p:cNvPr>
          <p:cNvSpPr>
            <a:spLocks noGrp="1"/>
          </p:cNvSpPr>
          <p:nvPr>
            <p:ph type="dt" sz="half" idx="2"/>
          </p:nvPr>
        </p:nvSpPr>
        <p:spPr>
          <a:xfrm>
            <a:off x="628650" y="6356350"/>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D5D5FE2-0B41-498C-8FEA-72B76C2D719E}" type="datetimeFigureOut">
              <a:rPr lang="en-US" smtClean="0"/>
              <a:t>3/1/2018</a:t>
            </a:fld>
            <a:endParaRPr lang="en-US" dirty="0"/>
          </a:p>
        </p:txBody>
      </p:sp>
      <p:sp>
        <p:nvSpPr>
          <p:cNvPr id="5" name="Footer Placeholder 4">
            <a:extLst>
              <a:ext uri="{FF2B5EF4-FFF2-40B4-BE49-F238E27FC236}">
                <a16:creationId xmlns:a16="http://schemas.microsoft.com/office/drawing/2014/main" id="{377760F8-0558-4D39-AB40-F3A611C43DF0}"/>
              </a:ext>
            </a:extLst>
          </p:cNvPr>
          <p:cNvSpPr>
            <a:spLocks noGrp="1"/>
          </p:cNvSpPr>
          <p:nvPr>
            <p:ph type="ftr" sz="quarter" idx="3"/>
          </p:nvPr>
        </p:nvSpPr>
        <p:spPr>
          <a:xfrm>
            <a:off x="3028950" y="6356350"/>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a:extLst>
              <a:ext uri="{FF2B5EF4-FFF2-40B4-BE49-F238E27FC236}">
                <a16:creationId xmlns:a16="http://schemas.microsoft.com/office/drawing/2014/main" id="{9DC3B18F-82B9-470F-AB5A-9AD5E991430F}"/>
              </a:ext>
            </a:extLst>
          </p:cNvPr>
          <p:cNvSpPr>
            <a:spLocks noGrp="1"/>
          </p:cNvSpPr>
          <p:nvPr>
            <p:ph type="sldNum" sz="quarter" idx="4"/>
          </p:nvPr>
        </p:nvSpPr>
        <p:spPr>
          <a:xfrm>
            <a:off x="6457950" y="6356350"/>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6A4AC03-03C0-4DC8-90C6-80F18E13ECDC}" type="slidenum">
              <a:rPr lang="en-US" smtClean="0"/>
              <a:t>‹#›</a:t>
            </a:fld>
            <a:endParaRPr lang="en-US" dirty="0"/>
          </a:p>
        </p:txBody>
      </p:sp>
    </p:spTree>
    <p:extLst>
      <p:ext uri="{BB962C8B-B14F-4D97-AF65-F5344CB8AC3E}">
        <p14:creationId xmlns:p14="http://schemas.microsoft.com/office/powerpoint/2010/main" val="3170370033"/>
      </p:ext>
    </p:extLst>
  </p:cSld>
  <p:clrMap bg1="lt1" tx1="dk1" bg2="lt2" tx2="dk2" accent1="accent1" accent2="accent2" accent3="accent3" accent4="accent4" accent5="accent5" accent6="accent6" hlink="hlink" folHlink="folHlink"/>
  <p:sldLayoutIdLst>
    <p:sldLayoutId id="2147483700" r:id="rId1"/>
    <p:sldLayoutId id="2147483701" r:id="rId2"/>
    <p:sldLayoutId id="2147483702" r:id="rId3"/>
    <p:sldLayoutId id="2147483703" r:id="rId4"/>
    <p:sldLayoutId id="2147483704" r:id="rId5"/>
    <p:sldLayoutId id="2147483705" r:id="rId6"/>
    <p:sldLayoutId id="2147483706" r:id="rId7"/>
    <p:sldLayoutId id="2147483707" r:id="rId8"/>
    <p:sldLayoutId id="2147483708" r:id="rId9"/>
    <p:sldLayoutId id="2147483709" r:id="rId10"/>
    <p:sldLayoutId id="2147483710"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hyperlink" Target="mailto:myersc2@miamioh.edu" TargetMode="Externa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hyperlink" Target="http://librarycopyright.net/resources/fairuse/" TargetMode="External"/></Relationships>
</file>

<file path=ppt/slides/_rels/slide3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 Id="rId4" Type="http://schemas.openxmlformats.org/officeDocument/2006/relationships/hyperlink" Target="https://copyright.columbia.edu/content/dam/copyright/Precedent%20Docs/fairusechecklist.pdf" TargetMode="External"/></Relationships>
</file>

<file path=ppt/slides/_rels/slide33.xml.rels><?xml version="1.0" encoding="UTF-8" standalone="yes"?>
<Relationships xmlns="http://schemas.openxmlformats.org/package/2006/relationships"><Relationship Id="rId3" Type="http://schemas.openxmlformats.org/officeDocument/2006/relationships/hyperlink" Target="http://www.lib.umn.edu/copyright/fairthoughts" TargetMode="External"/><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hyperlink" Target="http://www.arl.org/storage/documents/publications/code-of-best-practices-fair-use.pdf" TargetMode="Externa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hyperlink" Target="http://guides.law.sc.edu/c.php?g=315482&amp;p=2714899" TargetMode="Externa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hyperlink" Target="http://www.arl.org/storage/documents/publications/fair-use-code-crews.pdf" TargetMode="External"/><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9.xml.rels><?xml version="1.0" encoding="UTF-8" standalone="yes"?>
<Relationships xmlns="http://schemas.openxmlformats.org/package/2006/relationships"><Relationship Id="rId2" Type="http://schemas.openxmlformats.org/officeDocument/2006/relationships/hyperlink" Target="https://www.copyright.gov/title17/92chap1.html"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2" Type="http://schemas.openxmlformats.org/officeDocument/2006/relationships/hyperlink" Target="http://librarycopyright.net/resources/digitalslider/index.html" TargetMode="Externa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hyperlink" Target="https://creativecommons.org/" TargetMode="Externa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hyperlink" Target="https://doaj.org/" TargetMode="External"/><Relationship Id="rId2" Type="http://schemas.openxmlformats.org/officeDocument/2006/relationships/hyperlink" Target="https://sparcopen.org/open-access/" TargetMode="Externa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hyperlink" Target="https://copyright.columbia.edu/basics/permissions-and-licensing.html" TargetMode="Externa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hyperlink" Target="https://www.swank.com/" TargetMode="External"/><Relationship Id="rId2" Type="http://schemas.openxmlformats.org/officeDocument/2006/relationships/hyperlink" Target="http://www.copyright.com/" TargetMode="Externa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1.xml.rels><?xml version="1.0" encoding="UTF-8" standalone="yes"?>
<Relationships xmlns="http://schemas.openxmlformats.org/package/2006/relationships"><Relationship Id="rId3" Type="http://schemas.openxmlformats.org/officeDocument/2006/relationships/hyperlink" Target="http://fairuseweek.org/" TargetMode="External"/><Relationship Id="rId2" Type="http://schemas.openxmlformats.org/officeDocument/2006/relationships/hyperlink" Target="http://cmsimpact.org/codes-of-best-practices/" TargetMode="External"/><Relationship Id="rId1" Type="http://schemas.openxmlformats.org/officeDocument/2006/relationships/slideLayout" Target="../slideLayouts/slideLayout2.xml"/><Relationship Id="rId4" Type="http://schemas.openxmlformats.org/officeDocument/2006/relationships/hyperlink" Target="https://fairuse.stanford.edu/" TargetMode="External"/></Relationships>
</file>

<file path=ppt/slides/_rels/slide52.xml.rels><?xml version="1.0" encoding="UTF-8" standalone="yes"?>
<Relationships xmlns="http://schemas.openxmlformats.org/package/2006/relationships"><Relationship Id="rId3" Type="http://schemas.openxmlformats.org/officeDocument/2006/relationships/hyperlink" Target="https://www.coursera.org/learn/copyright-for-education" TargetMode="External"/><Relationship Id="rId7" Type="http://schemas.openxmlformats.org/officeDocument/2006/relationships/hyperlink" Target="https://www.jcel-pub.org/" TargetMode="External"/><Relationship Id="rId2" Type="http://schemas.openxmlformats.org/officeDocument/2006/relationships/hyperlink" Target="http://copyx.org/" TargetMode="External"/><Relationship Id="rId1" Type="http://schemas.openxmlformats.org/officeDocument/2006/relationships/slideLayout" Target="../slideLayouts/slideLayout2.xml"/><Relationship Id="rId6" Type="http://schemas.openxmlformats.org/officeDocument/2006/relationships/hyperlink" Target="https://www.uccs.edu/copyright/kraemerconference.html" TargetMode="External"/><Relationship Id="rId5" Type="http://schemas.openxmlformats.org/officeDocument/2006/relationships/hyperlink" Target="https://www.alastore.ala.org/content/copyright-law-librarians-and-educators-creative-strategies-and-practical-solutions-fourth" TargetMode="External"/><Relationship Id="rId4" Type="http://schemas.openxmlformats.org/officeDocument/2006/relationships/hyperlink" Target="https://www.coursera.org/learn/copyright-for-multimedia" TargetMode="External"/></Relationships>
</file>

<file path=ppt/slides/_rels/slide53.xml.rels><?xml version="1.0" encoding="UTF-8" standalone="yes"?>
<Relationships xmlns="http://schemas.openxmlformats.org/package/2006/relationships"><Relationship Id="rId3" Type="http://schemas.openxmlformats.org/officeDocument/2006/relationships/hyperlink" Target="http://libguides.law.gsu.edu/gsucopyrightcase" TargetMode="External"/><Relationship Id="rId2" Type="http://schemas.openxmlformats.org/officeDocument/2006/relationships/hyperlink" Target="https://www.copyright.gov/fair-use/" TargetMode="Externa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3" Type="http://schemas.openxmlformats.org/officeDocument/2006/relationships/hyperlink" Target="http://librarycopyright.net/" TargetMode="External"/><Relationship Id="rId2" Type="http://schemas.openxmlformats.org/officeDocument/2006/relationships/hyperlink" Target="http://hdl.handle.net/1808/22723" TargetMode="External"/><Relationship Id="rId1" Type="http://schemas.openxmlformats.org/officeDocument/2006/relationships/slideLayout" Target="../slideLayouts/slideLayout2.xml"/><Relationship Id="rId4" Type="http://schemas.openxmlformats.org/officeDocument/2006/relationships/hyperlink" Target="http://librarycopyright.net/resources/" TargetMode="External"/></Relationships>
</file>

<file path=ppt/slides/_rels/slide55.xml.rels><?xml version="1.0" encoding="UTF-8" standalone="yes"?>
<Relationships xmlns="http://schemas.openxmlformats.org/package/2006/relationships"><Relationship Id="rId3" Type="http://schemas.openxmlformats.org/officeDocument/2006/relationships/hyperlink" Target="https://www.library.illinois.edu/scp/copyright-overview/chat-podcast/" TargetMode="External"/><Relationship Id="rId2" Type="http://schemas.openxmlformats.org/officeDocument/2006/relationships/hyperlink" Target="http://www.ala.org/advocacy/pp/pub/copytalk" TargetMode="External"/><Relationship Id="rId1" Type="http://schemas.openxmlformats.org/officeDocument/2006/relationships/slideLayout" Target="../slideLayouts/slideLayout2.xml"/><Relationship Id="rId6" Type="http://schemas.openxmlformats.org/officeDocument/2006/relationships/hyperlink" Target="http://thetaper.library.virginia.edu/" TargetMode="External"/><Relationship Id="rId5" Type="http://schemas.openxmlformats.org/officeDocument/2006/relationships/hyperlink" Target="http://intheopen.net/" TargetMode="External"/><Relationship Id="rId4" Type="http://schemas.openxmlformats.org/officeDocument/2006/relationships/hyperlink" Target="https://blogs.library.duke.edu/scholcomm/" TargetMode="External"/></Relationships>
</file>

<file path=ppt/slides/_rels/slide56.xml.rels><?xml version="1.0" encoding="UTF-8" standalone="yes"?>
<Relationships xmlns="http://schemas.openxmlformats.org/package/2006/relationships"><Relationship Id="rId3" Type="http://schemas.openxmlformats.org/officeDocument/2006/relationships/hyperlink" Target="http://creativecommons.org/licenses/by-nc/4.0/" TargetMode="External"/><Relationship Id="rId2" Type="http://schemas.openxmlformats.org/officeDocument/2006/relationships/hyperlink" Target="mailto:myersc2@miamioh.edu" TargetMode="External"/><Relationship Id="rId1" Type="http://schemas.openxmlformats.org/officeDocument/2006/relationships/slideLayout" Target="../slideLayouts/slideLayout3.xml"/><Relationship Id="rId4" Type="http://schemas.openxmlformats.org/officeDocument/2006/relationships/image" Target="../media/image9.pn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hyperlink" Target="https://www.copyright.gov/circs/circ01.pdf"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63248724-5768-4714-AEB4-D9E9AC8C90D9}"/>
              </a:ext>
            </a:extLst>
          </p:cNvPr>
          <p:cNvSpPr>
            <a:spLocks noGrp="1"/>
          </p:cNvSpPr>
          <p:nvPr>
            <p:ph type="ctrTitle"/>
          </p:nvPr>
        </p:nvSpPr>
        <p:spPr>
          <a:xfrm>
            <a:off x="1897380" y="3200400"/>
            <a:ext cx="7086600" cy="1316037"/>
          </a:xfrm>
        </p:spPr>
        <p:txBody>
          <a:bodyPr/>
          <a:lstStyle/>
          <a:p>
            <a:r>
              <a:rPr lang="en-US" dirty="0"/>
              <a:t>CAN’T YOU JUST SAY YES?</a:t>
            </a:r>
          </a:p>
        </p:txBody>
      </p:sp>
      <p:sp>
        <p:nvSpPr>
          <p:cNvPr id="5" name="Subtitle 4">
            <a:extLst>
              <a:ext uri="{FF2B5EF4-FFF2-40B4-BE49-F238E27FC236}">
                <a16:creationId xmlns:a16="http://schemas.microsoft.com/office/drawing/2014/main" id="{A2D7CEA0-DB27-49D6-B0DC-51647BD8883D}"/>
              </a:ext>
            </a:extLst>
          </p:cNvPr>
          <p:cNvSpPr>
            <a:spLocks noGrp="1"/>
          </p:cNvSpPr>
          <p:nvPr>
            <p:ph type="subTitle" idx="1"/>
          </p:nvPr>
        </p:nvSpPr>
        <p:spPr>
          <a:xfrm>
            <a:off x="1897380" y="4495800"/>
            <a:ext cx="7086600" cy="665162"/>
          </a:xfrm>
        </p:spPr>
        <p:txBody>
          <a:bodyPr>
            <a:normAutofit fontScale="92500" lnSpcReduction="10000"/>
          </a:bodyPr>
          <a:lstStyle/>
          <a:p>
            <a:r>
              <a:rPr lang="en-US" dirty="0"/>
              <a:t>Answering Copyright Questions About Fair Use for Faculty Colleagues</a:t>
            </a:r>
          </a:p>
        </p:txBody>
      </p:sp>
      <p:pic>
        <p:nvPicPr>
          <p:cNvPr id="8" name="Picture Placeholder 7">
            <a:extLst>
              <a:ext uri="{FF2B5EF4-FFF2-40B4-BE49-F238E27FC236}">
                <a16:creationId xmlns:a16="http://schemas.microsoft.com/office/drawing/2014/main" id="{B402044E-E8DE-45B2-ADFB-DEF89CE372A8}"/>
              </a:ext>
            </a:extLst>
          </p:cNvPr>
          <p:cNvPicPr>
            <a:picLocks noGrp="1" noChangeAspect="1"/>
          </p:cNvPicPr>
          <p:nvPr>
            <p:ph type="pic" sz="quarter" idx="10"/>
          </p:nvPr>
        </p:nvPicPr>
        <p:blipFill>
          <a:blip r:embed="rId2">
            <a:extLst>
              <a:ext uri="{28A0092B-C50C-407E-A947-70E740481C1C}">
                <a14:useLocalDpi xmlns:a14="http://schemas.microsoft.com/office/drawing/2010/main" val="0"/>
              </a:ext>
            </a:extLst>
          </a:blip>
          <a:srcRect t="30001" b="30001"/>
          <a:stretch>
            <a:fillRect/>
          </a:stretch>
        </p:blipFill>
        <p:spPr/>
      </p:pic>
    </p:spTree>
    <p:extLst>
      <p:ext uri="{BB962C8B-B14F-4D97-AF65-F5344CB8AC3E}">
        <p14:creationId xmlns:p14="http://schemas.microsoft.com/office/powerpoint/2010/main" val="220657466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Infringement</a:t>
            </a:r>
          </a:p>
        </p:txBody>
      </p:sp>
      <p:sp>
        <p:nvSpPr>
          <p:cNvPr id="3" name="Content Placeholder 2"/>
          <p:cNvSpPr>
            <a:spLocks noGrp="1"/>
          </p:cNvSpPr>
          <p:nvPr>
            <p:ph idx="1"/>
          </p:nvPr>
        </p:nvSpPr>
        <p:spPr/>
        <p:txBody>
          <a:bodyPr>
            <a:normAutofit/>
          </a:bodyPr>
          <a:lstStyle/>
          <a:p>
            <a:pPr marL="0" indent="0">
              <a:spcBef>
                <a:spcPts val="0"/>
              </a:spcBef>
              <a:spcAft>
                <a:spcPts val="0"/>
              </a:spcAft>
              <a:buNone/>
            </a:pPr>
            <a:r>
              <a:rPr lang="en-US" dirty="0"/>
              <a:t>Copyright infringement occurs when we take advantage of one of the rights granted to creators under the law without their authorization.</a:t>
            </a:r>
          </a:p>
          <a:p>
            <a:pPr marL="457200" indent="-344488">
              <a:spcBef>
                <a:spcPts val="0"/>
              </a:spcBef>
              <a:spcAft>
                <a:spcPts val="0"/>
              </a:spcAft>
              <a:buFont typeface="+mj-lt"/>
              <a:buAutoNum type="arabicPeriod"/>
            </a:pPr>
            <a:r>
              <a:rPr lang="en-US" dirty="0"/>
              <a:t>Making copies of works;</a:t>
            </a:r>
          </a:p>
          <a:p>
            <a:pPr marL="457200" indent="-344488">
              <a:spcBef>
                <a:spcPts val="0"/>
              </a:spcBef>
              <a:spcAft>
                <a:spcPts val="0"/>
              </a:spcAft>
              <a:buFont typeface="+mj-lt"/>
              <a:buAutoNum type="arabicPeriod"/>
            </a:pPr>
            <a:r>
              <a:rPr lang="en-US" dirty="0"/>
              <a:t>Distributing copies of works</a:t>
            </a:r>
          </a:p>
          <a:p>
            <a:pPr marL="457200" indent="-344488">
              <a:spcBef>
                <a:spcPts val="0"/>
              </a:spcBef>
              <a:spcAft>
                <a:spcPts val="0"/>
              </a:spcAft>
              <a:buFont typeface="+mj-lt"/>
              <a:buAutoNum type="arabicPeriod"/>
            </a:pPr>
            <a:r>
              <a:rPr lang="en-US" dirty="0"/>
              <a:t>Making derivative works;</a:t>
            </a:r>
          </a:p>
          <a:p>
            <a:pPr marL="457200" indent="-344488">
              <a:spcBef>
                <a:spcPts val="0"/>
              </a:spcBef>
              <a:spcAft>
                <a:spcPts val="0"/>
              </a:spcAft>
              <a:buFont typeface="+mj-lt"/>
              <a:buAutoNum type="arabicPeriod"/>
            </a:pPr>
            <a:r>
              <a:rPr lang="en-US" dirty="0"/>
              <a:t>Making public performances or displays of works</a:t>
            </a:r>
          </a:p>
          <a:p>
            <a:pPr marL="457200" indent="-344488">
              <a:spcBef>
                <a:spcPts val="0"/>
              </a:spcBef>
              <a:spcAft>
                <a:spcPts val="0"/>
              </a:spcAft>
              <a:buFont typeface="+mj-lt"/>
              <a:buAutoNum type="arabicPeriod"/>
            </a:pPr>
            <a:r>
              <a:rPr lang="en-US" dirty="0"/>
              <a:t>In the case of sound recordings, to perform the copyrighted work publicly by means of a digital audio transmission.</a:t>
            </a:r>
          </a:p>
          <a:p>
            <a:pPr>
              <a:spcBef>
                <a:spcPts val="0"/>
              </a:spcBef>
              <a:spcAft>
                <a:spcPts val="0"/>
              </a:spcAft>
            </a:pPr>
            <a:endParaRPr lang="en-US" sz="3200" dirty="0"/>
          </a:p>
        </p:txBody>
      </p:sp>
    </p:spTree>
    <p:extLst>
      <p:ext uri="{BB962C8B-B14F-4D97-AF65-F5344CB8AC3E}">
        <p14:creationId xmlns:p14="http://schemas.microsoft.com/office/powerpoint/2010/main" val="16125879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2362200"/>
            <a:ext cx="5548312" cy="2514600"/>
          </a:xfrm>
        </p:spPr>
        <p:txBody>
          <a:bodyPr>
            <a:normAutofit/>
          </a:bodyPr>
          <a:lstStyle/>
          <a:p>
            <a:r>
              <a:rPr lang="en-US" sz="5400" dirty="0"/>
              <a:t>Fair Use</a:t>
            </a:r>
            <a:br>
              <a:rPr lang="en-US" sz="5400" dirty="0"/>
            </a:br>
            <a:r>
              <a:rPr lang="en-US" sz="5400" dirty="0"/>
              <a:t>17 U.S.C. § 107</a:t>
            </a:r>
          </a:p>
        </p:txBody>
      </p:sp>
    </p:spTree>
  </p:cSld>
  <p:clrMapOvr>
    <a:masterClrMapping/>
  </p:clrMapOvr>
  <mc:AlternateContent xmlns:mc="http://schemas.openxmlformats.org/markup-compatibility/2006" xmlns:p14="http://schemas.microsoft.com/office/powerpoint/2010/main">
    <mc:Choice Requires="p14">
      <p:transition spd="slow" p14:dur="2000" advTm="187"/>
    </mc:Choice>
    <mc:Fallback xmlns="">
      <p:transition spd="slow" advTm="187"/>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Fair Use (17 U.S.C. § 107)</a:t>
            </a:r>
          </a:p>
        </p:txBody>
      </p:sp>
      <p:sp>
        <p:nvSpPr>
          <p:cNvPr id="3" name="Content Placeholder 2"/>
          <p:cNvSpPr>
            <a:spLocks noGrp="1"/>
          </p:cNvSpPr>
          <p:nvPr>
            <p:ph idx="1"/>
          </p:nvPr>
        </p:nvSpPr>
        <p:spPr/>
        <p:txBody>
          <a:bodyPr>
            <a:normAutofit lnSpcReduction="10000"/>
          </a:bodyPr>
          <a:lstStyle/>
          <a:p>
            <a:pPr marL="109538" indent="0">
              <a:buNone/>
            </a:pPr>
            <a:r>
              <a:rPr lang="en-US" dirty="0"/>
              <a:t>Notwithstanding the provisions of sections 106 and 106A, the fair use of a copyrighted work, including such use by reproduction in copies or phonorecords or by any other means specified by that section, for purposes such as criticism, comment, news reporting, teaching (including multiple copies for classroom use), scholarship, or research, is not an infringement of copyright. In determining whether the use made of a work in any particular case is a fair use the factors to be considered shall include—</a:t>
            </a:r>
          </a:p>
          <a:p>
            <a:pPr marL="690563" lvl="1" indent="-238125">
              <a:buNone/>
            </a:pPr>
            <a:r>
              <a:rPr lang="en-US" dirty="0"/>
              <a:t>(1) the purpose and character of the use, including whether such use is of a commercial nature or is for nonprofit educational purposes;</a:t>
            </a:r>
          </a:p>
          <a:p>
            <a:pPr marL="690563" lvl="1" indent="-238125">
              <a:buNone/>
            </a:pPr>
            <a:r>
              <a:rPr lang="en-US" dirty="0"/>
              <a:t>(2) the nature of the copyrighted work;</a:t>
            </a:r>
          </a:p>
          <a:p>
            <a:pPr marL="690563" lvl="1" indent="-238125">
              <a:buNone/>
            </a:pPr>
            <a:r>
              <a:rPr lang="en-US" dirty="0"/>
              <a:t>(3) the amount and substantiality of the portion used in relation to the copyrighted work as a whole; and</a:t>
            </a:r>
          </a:p>
          <a:p>
            <a:pPr marL="690563" lvl="1" indent="-238125">
              <a:buNone/>
            </a:pPr>
            <a:r>
              <a:rPr lang="en-US" dirty="0"/>
              <a:t>(4) the effect of the use upon the potential market for or value of the copyrighted work.</a:t>
            </a:r>
          </a:p>
          <a:p>
            <a:pPr marL="109538" indent="0">
              <a:buNone/>
            </a:pPr>
            <a:r>
              <a:rPr lang="en-US" dirty="0"/>
              <a:t>The fact that a work is unpublished shall not itself bar a finding of fair use if such finding is made upon consideration of all the above factors.</a:t>
            </a:r>
          </a:p>
        </p:txBody>
      </p:sp>
    </p:spTree>
    <p:extLst>
      <p:ext uri="{BB962C8B-B14F-4D97-AF65-F5344CB8AC3E}">
        <p14:creationId xmlns:p14="http://schemas.microsoft.com/office/powerpoint/2010/main" val="2408949470"/>
      </p:ext>
    </p:extLst>
  </p:cSld>
  <p:clrMapOvr>
    <a:masterClrMapping/>
  </p:clrMapOvr>
  <mc:AlternateContent xmlns:mc="http://schemas.openxmlformats.org/markup-compatibility/2006" xmlns:p14="http://schemas.microsoft.com/office/powerpoint/2010/main">
    <mc:Choice Requires="p14">
      <p:transition spd="slow" p14:dur="2000" advTm="157"/>
    </mc:Choice>
    <mc:Fallback xmlns="">
      <p:transition spd="slow" advTm="157"/>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Purpose of the Use</a:t>
            </a:r>
          </a:p>
        </p:txBody>
      </p:sp>
      <p:sp>
        <p:nvSpPr>
          <p:cNvPr id="3" name="Content Placeholder 2"/>
          <p:cNvSpPr>
            <a:spLocks noGrp="1"/>
          </p:cNvSpPr>
          <p:nvPr>
            <p:ph idx="1"/>
          </p:nvPr>
        </p:nvSpPr>
        <p:spPr/>
        <p:txBody>
          <a:bodyPr>
            <a:normAutofit/>
          </a:bodyPr>
          <a:lstStyle/>
          <a:p>
            <a:r>
              <a:rPr lang="en-US" dirty="0"/>
              <a:t>Teaching/Research/Scholarship</a:t>
            </a:r>
          </a:p>
          <a:p>
            <a:r>
              <a:rPr lang="en-US" dirty="0"/>
              <a:t>Criticism/commentary</a:t>
            </a:r>
          </a:p>
          <a:p>
            <a:r>
              <a:rPr lang="en-US" dirty="0"/>
              <a:t>Nonprofit institution</a:t>
            </a:r>
          </a:p>
          <a:p>
            <a:r>
              <a:rPr lang="en-US" dirty="0"/>
              <a:t>Commercial use</a:t>
            </a:r>
          </a:p>
          <a:p>
            <a:r>
              <a:rPr lang="en-US" dirty="0"/>
              <a:t>Transformative</a:t>
            </a:r>
          </a:p>
          <a:p>
            <a:pPr lvl="1"/>
            <a:r>
              <a:rPr lang="en-US" dirty="0"/>
              <a:t>Have you turned the original into something new by adding new expression or meaning?</a:t>
            </a:r>
          </a:p>
          <a:p>
            <a:pPr lvl="1"/>
            <a:r>
              <a:rPr lang="en-US" b="1" i="1" dirty="0"/>
              <a:t>Learn More: </a:t>
            </a:r>
            <a:r>
              <a:rPr lang="en-US" dirty="0"/>
              <a:t>Pierre N. Leval, Toward a Fair Use Standard, Harvard Law Review, Vol. 103, No. 5 (Mar., 1990), pp. 1105-1136 </a:t>
            </a:r>
          </a:p>
        </p:txBody>
      </p:sp>
    </p:spTree>
    <p:extLst>
      <p:ext uri="{BB962C8B-B14F-4D97-AF65-F5344CB8AC3E}">
        <p14:creationId xmlns:p14="http://schemas.microsoft.com/office/powerpoint/2010/main" val="11416835"/>
      </p:ext>
    </p:extLst>
  </p:cSld>
  <p:clrMapOvr>
    <a:masterClrMapping/>
  </p:clrMapOvr>
  <mc:AlternateContent xmlns:mc="http://schemas.openxmlformats.org/markup-compatibility/2006" xmlns:p14="http://schemas.microsoft.com/office/powerpoint/2010/main">
    <mc:Choice Requires="p14">
      <p:transition spd="slow" p14:dur="2000" advTm="187"/>
    </mc:Choice>
    <mc:Fallback xmlns="">
      <p:transition spd="slow" advTm="187"/>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The Nature of the Work</a:t>
            </a:r>
          </a:p>
        </p:txBody>
      </p:sp>
      <p:sp>
        <p:nvSpPr>
          <p:cNvPr id="2" name="Content Placeholder 1"/>
          <p:cNvSpPr>
            <a:spLocks noGrp="1"/>
          </p:cNvSpPr>
          <p:nvPr>
            <p:ph idx="1"/>
          </p:nvPr>
        </p:nvSpPr>
        <p:spPr/>
        <p:txBody>
          <a:bodyPr/>
          <a:lstStyle/>
          <a:p>
            <a:pPr marL="0" indent="0">
              <a:buNone/>
            </a:pPr>
            <a:r>
              <a:rPr lang="en-US" dirty="0"/>
              <a:t>Explores the characteristics of the work being used…</a:t>
            </a:r>
          </a:p>
          <a:p>
            <a:pPr>
              <a:buSzPct val="100000"/>
              <a:buFont typeface="Wingdings" pitchFamily="2" charset="2"/>
              <a:buChar char="§"/>
            </a:pPr>
            <a:r>
              <a:rPr lang="en-US" dirty="0"/>
              <a:t>Nonfiction/factual</a:t>
            </a:r>
          </a:p>
          <a:p>
            <a:pPr>
              <a:buSzPct val="100000"/>
              <a:buFont typeface="Wingdings" pitchFamily="2" charset="2"/>
              <a:buChar char="§"/>
            </a:pPr>
            <a:r>
              <a:rPr lang="en-US" dirty="0"/>
              <a:t>Fiction/creative</a:t>
            </a:r>
          </a:p>
          <a:p>
            <a:pPr>
              <a:buSzPct val="100000"/>
              <a:buFont typeface="Wingdings" pitchFamily="2" charset="2"/>
              <a:buChar char="§"/>
            </a:pPr>
            <a:r>
              <a:rPr lang="en-US" dirty="0"/>
              <a:t>Published or unpublished</a:t>
            </a:r>
          </a:p>
          <a:p>
            <a:pPr marL="0" indent="0">
              <a:buNone/>
            </a:pPr>
            <a:endParaRPr lang="en-US" dirty="0"/>
          </a:p>
          <a:p>
            <a:endParaRPr lang="en-US" dirty="0"/>
          </a:p>
        </p:txBody>
      </p:sp>
    </p:spTree>
    <p:extLst>
      <p:ext uri="{BB962C8B-B14F-4D97-AF65-F5344CB8AC3E}">
        <p14:creationId xmlns:p14="http://schemas.microsoft.com/office/powerpoint/2010/main" val="3555568760"/>
      </p:ext>
    </p:extLst>
  </p:cSld>
  <p:clrMapOvr>
    <a:masterClrMapping/>
  </p:clrMapOvr>
  <mc:AlternateContent xmlns:mc="http://schemas.openxmlformats.org/markup-compatibility/2006" xmlns:p14="http://schemas.microsoft.com/office/powerpoint/2010/main">
    <mc:Choice Requires="p14">
      <p:transition spd="slow" p14:dur="2000" advTm="254"/>
    </mc:Choice>
    <mc:Fallback xmlns="">
      <p:transition spd="slow" advTm="254"/>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Autofit/>
          </a:bodyPr>
          <a:lstStyle/>
          <a:p>
            <a:r>
              <a:rPr lang="en-US" sz="3000" dirty="0"/>
              <a:t>The Amount &amp; Substantiality of the Portion Used</a:t>
            </a:r>
          </a:p>
        </p:txBody>
      </p:sp>
      <p:sp>
        <p:nvSpPr>
          <p:cNvPr id="2" name="Content Placeholder 1"/>
          <p:cNvSpPr>
            <a:spLocks noGrp="1"/>
          </p:cNvSpPr>
          <p:nvPr>
            <p:ph idx="1"/>
          </p:nvPr>
        </p:nvSpPr>
        <p:spPr>
          <a:xfrm>
            <a:off x="628650" y="1447800"/>
            <a:ext cx="7886700" cy="4729164"/>
          </a:xfrm>
        </p:spPr>
        <p:txBody>
          <a:bodyPr>
            <a:normAutofit/>
          </a:bodyPr>
          <a:lstStyle/>
          <a:p>
            <a:pPr>
              <a:buSzPct val="100000"/>
            </a:pPr>
            <a:r>
              <a:rPr lang="en-US" dirty="0"/>
              <a:t>“The amount and substantiality of the portion used in relation to the copyrighted work as a whole”			    -17 USC § 107</a:t>
            </a:r>
          </a:p>
          <a:p>
            <a:pPr>
              <a:buSzPct val="100000"/>
            </a:pPr>
            <a:r>
              <a:rPr lang="en-US" dirty="0"/>
              <a:t>There are no absolute rules as to how much of a copyrighted work may be copied and still be considered a fair use.</a:t>
            </a:r>
          </a:p>
          <a:p>
            <a:pPr marL="0" indent="0" algn="r">
              <a:buSzPct val="100000"/>
              <a:buNone/>
            </a:pPr>
            <a:r>
              <a:rPr lang="en-US" dirty="0"/>
              <a:t>-Maxtone-Graham v. Burtchaell</a:t>
            </a:r>
          </a:p>
          <a:p>
            <a:pPr>
              <a:buSzPct val="100000"/>
            </a:pPr>
            <a:r>
              <a:rPr lang="en-US" dirty="0"/>
              <a:t>Think quantity and quality</a:t>
            </a:r>
          </a:p>
          <a:p>
            <a:pPr>
              <a:buSzPct val="100000"/>
            </a:pPr>
            <a:r>
              <a:rPr lang="en-US" dirty="0"/>
              <a:t>Consider the amount needed to serve the purpose of the use in relation to the work being used.</a:t>
            </a:r>
          </a:p>
          <a:p>
            <a:pPr>
              <a:buSzPct val="100000"/>
            </a:pPr>
            <a:r>
              <a:rPr lang="en-US" dirty="0"/>
              <a:t>This is a judgment call, and one you must be prepared to justify should your use of the work ever come into question!</a:t>
            </a:r>
          </a:p>
        </p:txBody>
      </p:sp>
    </p:spTree>
    <p:extLst>
      <p:ext uri="{BB962C8B-B14F-4D97-AF65-F5344CB8AC3E}">
        <p14:creationId xmlns:p14="http://schemas.microsoft.com/office/powerpoint/2010/main" val="9759171"/>
      </p:ext>
    </p:extLst>
  </p:cSld>
  <p:clrMapOvr>
    <a:masterClrMapping/>
  </p:clrMapOvr>
  <mc:AlternateContent xmlns:mc="http://schemas.openxmlformats.org/markup-compatibility/2006" xmlns:p14="http://schemas.microsoft.com/office/powerpoint/2010/main">
    <mc:Choice Requires="p14">
      <p:transition spd="slow" p14:dur="2000" advTm="346"/>
    </mc:Choice>
    <mc:Fallback xmlns="">
      <p:transition spd="slow" advTm="346"/>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Effect on the Market</a:t>
            </a:r>
          </a:p>
        </p:txBody>
      </p:sp>
      <p:sp>
        <p:nvSpPr>
          <p:cNvPr id="2" name="Content Placeholder 1"/>
          <p:cNvSpPr>
            <a:spLocks noGrp="1"/>
          </p:cNvSpPr>
          <p:nvPr>
            <p:ph idx="1"/>
          </p:nvPr>
        </p:nvSpPr>
        <p:spPr/>
        <p:txBody>
          <a:bodyPr>
            <a:normAutofit/>
          </a:bodyPr>
          <a:lstStyle/>
          <a:p>
            <a:pPr marL="174625" indent="-174625"/>
            <a:r>
              <a:rPr lang="en-US" dirty="0"/>
              <a:t>Is your use resulting in lost revenue for the rightsholder?</a:t>
            </a:r>
          </a:p>
          <a:p>
            <a:pPr marL="174625" indent="-174625"/>
            <a:r>
              <a:rPr lang="en-US" dirty="0"/>
              <a:t>Could your use replace sale of the work?</a:t>
            </a:r>
          </a:p>
          <a:p>
            <a:pPr marL="174625" indent="-174625"/>
            <a:r>
              <a:rPr lang="en-US" dirty="0"/>
              <a:t>Could your use help the market for the item, e.g. comment, critique, parody?</a:t>
            </a:r>
          </a:p>
        </p:txBody>
      </p:sp>
    </p:spTree>
    <p:extLst>
      <p:ext uri="{BB962C8B-B14F-4D97-AF65-F5344CB8AC3E}">
        <p14:creationId xmlns:p14="http://schemas.microsoft.com/office/powerpoint/2010/main" val="3967132268"/>
      </p:ext>
    </p:extLst>
  </p:cSld>
  <p:clrMapOvr>
    <a:masterClrMapping/>
  </p:clrMapOvr>
  <mc:AlternateContent xmlns:mc="http://schemas.openxmlformats.org/markup-compatibility/2006" xmlns:p14="http://schemas.microsoft.com/office/powerpoint/2010/main">
    <mc:Choice Requires="p14">
      <p:transition spd="slow" p14:dur="2000" advTm="302"/>
    </mc:Choice>
    <mc:Fallback xmlns="">
      <p:transition spd="slow" advTm="302"/>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It’s so Confusing!</a:t>
            </a:r>
          </a:p>
        </p:txBody>
      </p:sp>
      <p:sp>
        <p:nvSpPr>
          <p:cNvPr id="3" name="Content Placeholder 2"/>
          <p:cNvSpPr>
            <a:spLocks noGrp="1"/>
          </p:cNvSpPr>
          <p:nvPr>
            <p:ph idx="1"/>
          </p:nvPr>
        </p:nvSpPr>
        <p:spPr/>
        <p:txBody>
          <a:bodyPr/>
          <a:lstStyle/>
          <a:p>
            <a:r>
              <a:rPr lang="en-US" dirty="0"/>
              <a:t>Patrons want straight ‘yes’ or ‘no’ answer</a:t>
            </a:r>
          </a:p>
          <a:p>
            <a:r>
              <a:rPr lang="en-US" dirty="0"/>
              <a:t>Deliberately created to be vague, which is good!</a:t>
            </a:r>
          </a:p>
          <a:p>
            <a:r>
              <a:rPr lang="en-US" dirty="0"/>
              <a:t>Each application of fair use must be examined on a case-by-case basis</a:t>
            </a:r>
          </a:p>
          <a:p>
            <a:endParaRPr lang="en-US" dirty="0"/>
          </a:p>
        </p:txBody>
      </p:sp>
    </p:spTree>
    <p:extLst>
      <p:ext uri="{BB962C8B-B14F-4D97-AF65-F5344CB8AC3E}">
        <p14:creationId xmlns:p14="http://schemas.microsoft.com/office/powerpoint/2010/main" val="3463237341"/>
      </p:ext>
    </p:extLst>
  </p:cSld>
  <p:clrMapOvr>
    <a:masterClrMapping/>
  </p:clrMapOvr>
  <mc:AlternateContent xmlns:mc="http://schemas.openxmlformats.org/markup-compatibility/2006" xmlns:p14="http://schemas.microsoft.com/office/powerpoint/2010/main">
    <mc:Choice Requires="p14">
      <p:transition spd="slow" p14:dur="2000" advTm="411"/>
    </mc:Choice>
    <mc:Fallback xmlns="">
      <p:transition spd="slow" advTm="411"/>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0A373D-7C40-4A47-A790-D183591DE7D6}"/>
              </a:ext>
            </a:extLst>
          </p:cNvPr>
          <p:cNvSpPr>
            <a:spLocks noGrp="1"/>
          </p:cNvSpPr>
          <p:nvPr>
            <p:ph type="title"/>
          </p:nvPr>
        </p:nvSpPr>
        <p:spPr/>
        <p:txBody>
          <a:bodyPr/>
          <a:lstStyle/>
          <a:p>
            <a:r>
              <a:rPr lang="en-US" dirty="0"/>
              <a:t>Answering Fair Use Questions</a:t>
            </a:r>
          </a:p>
        </p:txBody>
      </p:sp>
    </p:spTree>
    <p:extLst>
      <p:ext uri="{BB962C8B-B14F-4D97-AF65-F5344CB8AC3E}">
        <p14:creationId xmlns:p14="http://schemas.microsoft.com/office/powerpoint/2010/main" val="181335988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73186C4-CE04-42D3-ADFD-A29C24C23913}"/>
              </a:ext>
            </a:extLst>
          </p:cNvPr>
          <p:cNvSpPr>
            <a:spLocks noGrp="1"/>
          </p:cNvSpPr>
          <p:nvPr>
            <p:ph type="title"/>
          </p:nvPr>
        </p:nvSpPr>
        <p:spPr/>
        <p:txBody>
          <a:bodyPr>
            <a:normAutofit fontScale="90000"/>
          </a:bodyPr>
          <a:lstStyle/>
          <a:p>
            <a:r>
              <a:rPr lang="en-US" dirty="0"/>
              <a:t>What Types of Consultations Will You Provide?</a:t>
            </a:r>
          </a:p>
        </p:txBody>
      </p:sp>
      <p:sp>
        <p:nvSpPr>
          <p:cNvPr id="3" name="Content Placeholder 2">
            <a:extLst>
              <a:ext uri="{FF2B5EF4-FFF2-40B4-BE49-F238E27FC236}">
                <a16:creationId xmlns:a16="http://schemas.microsoft.com/office/drawing/2014/main" id="{43F79D44-1DF0-4388-BB82-432713AF251E}"/>
              </a:ext>
            </a:extLst>
          </p:cNvPr>
          <p:cNvSpPr>
            <a:spLocks noGrp="1"/>
          </p:cNvSpPr>
          <p:nvPr>
            <p:ph idx="1"/>
          </p:nvPr>
        </p:nvSpPr>
        <p:spPr/>
        <p:txBody>
          <a:bodyPr>
            <a:normAutofit/>
          </a:bodyPr>
          <a:lstStyle/>
          <a:p>
            <a:r>
              <a:rPr lang="en-US" dirty="0"/>
              <a:t>What types of services is your institution prepared to offer?</a:t>
            </a:r>
          </a:p>
          <a:p>
            <a:pPr lvl="1"/>
            <a:r>
              <a:rPr lang="en-US" dirty="0"/>
              <a:t>What are your institution’s values and mission?</a:t>
            </a:r>
          </a:p>
          <a:p>
            <a:pPr lvl="1"/>
            <a:r>
              <a:rPr lang="en-US" dirty="0"/>
              <a:t>Risk management</a:t>
            </a:r>
          </a:p>
          <a:p>
            <a:r>
              <a:rPr lang="en-US" dirty="0"/>
              <a:t>What are you comfortable with?</a:t>
            </a:r>
          </a:p>
          <a:p>
            <a:r>
              <a:rPr lang="en-US" dirty="0"/>
              <a:t>Options for answering fair use questions</a:t>
            </a:r>
          </a:p>
          <a:p>
            <a:pPr lvl="1"/>
            <a:r>
              <a:rPr lang="en-US" sz="2100" dirty="0"/>
              <a:t>Referral to information</a:t>
            </a:r>
          </a:p>
          <a:p>
            <a:pPr lvl="1"/>
            <a:r>
              <a:rPr lang="en-US" sz="2100" dirty="0"/>
              <a:t>Referral to someone else</a:t>
            </a:r>
          </a:p>
          <a:p>
            <a:pPr lvl="1"/>
            <a:r>
              <a:rPr lang="en-US" sz="2100" dirty="0"/>
              <a:t>Consultations</a:t>
            </a:r>
          </a:p>
        </p:txBody>
      </p:sp>
    </p:spTree>
    <p:extLst>
      <p:ext uri="{BB962C8B-B14F-4D97-AF65-F5344CB8AC3E}">
        <p14:creationId xmlns:p14="http://schemas.microsoft.com/office/powerpoint/2010/main" val="415277358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31044" y="1752600"/>
            <a:ext cx="6050756" cy="2852737"/>
          </a:xfrm>
        </p:spPr>
        <p:txBody>
          <a:bodyPr>
            <a:normAutofit fontScale="90000"/>
          </a:bodyPr>
          <a:lstStyle/>
          <a:p>
            <a:pPr algn="ctr"/>
            <a:br>
              <a:rPr lang="en-US" sz="3100" dirty="0"/>
            </a:br>
            <a:r>
              <a:rPr lang="en-US" sz="3100" cap="none" dirty="0"/>
              <a:t>Carla Myers</a:t>
            </a:r>
            <a:br>
              <a:rPr lang="en-US" sz="3100" cap="none" dirty="0"/>
            </a:br>
            <a:r>
              <a:rPr lang="en-US" sz="3100" cap="none" dirty="0"/>
              <a:t>Coordinator of Scholarly Communications</a:t>
            </a:r>
            <a:br>
              <a:rPr lang="en-US" sz="3100" cap="none" dirty="0"/>
            </a:br>
            <a:r>
              <a:rPr lang="en-US" sz="3100" cap="none" dirty="0"/>
              <a:t>Miami University Libraries </a:t>
            </a:r>
            <a:br>
              <a:rPr lang="en-US" sz="3100" cap="none" dirty="0"/>
            </a:br>
            <a:r>
              <a:rPr lang="en-US" sz="3100" cap="none" dirty="0">
                <a:hlinkClick r:id="rId2"/>
              </a:rPr>
              <a:t>myersc2@miamioh.edu</a:t>
            </a:r>
            <a:r>
              <a:rPr lang="en-US" sz="3100" cap="none" dirty="0"/>
              <a:t> </a:t>
            </a:r>
            <a:br>
              <a:rPr lang="en-US" dirty="0"/>
            </a:br>
            <a:endParaRPr lang="en-US" dirty="0"/>
          </a:p>
        </p:txBody>
      </p:sp>
      <p:pic>
        <p:nvPicPr>
          <p:cNvPr id="3" name="Picture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828800" y="4419600"/>
            <a:ext cx="3886200" cy="1430951"/>
          </a:xfrm>
          <a:prstGeom prst="rect">
            <a:avLst/>
          </a:prstGeom>
        </p:spPr>
      </p:pic>
    </p:spTree>
    <p:extLst>
      <p:ext uri="{BB962C8B-B14F-4D97-AF65-F5344CB8AC3E}">
        <p14:creationId xmlns:p14="http://schemas.microsoft.com/office/powerpoint/2010/main" val="4265846285"/>
      </p:ext>
    </p:extLst>
  </p:cSld>
  <p:clrMapOvr>
    <a:masterClrMapping/>
  </p:clrMapOvr>
  <mc:AlternateContent xmlns:mc="http://schemas.openxmlformats.org/markup-compatibility/2006" xmlns:p14="http://schemas.microsoft.com/office/powerpoint/2010/main">
    <mc:Choice Requires="p14">
      <p:transition spd="slow" p14:dur="2000" advTm="176"/>
    </mc:Choice>
    <mc:Fallback xmlns="">
      <p:transition spd="slow" advTm="176"/>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4B98A11-0F2F-44AD-93AB-22E1A7346D3A}"/>
              </a:ext>
            </a:extLst>
          </p:cNvPr>
          <p:cNvSpPr>
            <a:spLocks noGrp="1"/>
          </p:cNvSpPr>
          <p:nvPr>
            <p:ph type="title"/>
          </p:nvPr>
        </p:nvSpPr>
        <p:spPr/>
        <p:txBody>
          <a:bodyPr/>
          <a:lstStyle/>
          <a:p>
            <a:r>
              <a:rPr lang="en-US" dirty="0"/>
              <a:t>Referral to Information</a:t>
            </a:r>
          </a:p>
        </p:txBody>
      </p:sp>
      <p:sp>
        <p:nvSpPr>
          <p:cNvPr id="3" name="Content Placeholder 2">
            <a:extLst>
              <a:ext uri="{FF2B5EF4-FFF2-40B4-BE49-F238E27FC236}">
                <a16:creationId xmlns:a16="http://schemas.microsoft.com/office/drawing/2014/main" id="{C7E1F806-D524-4E3D-9D91-E1D9C68FF8B6}"/>
              </a:ext>
            </a:extLst>
          </p:cNvPr>
          <p:cNvSpPr>
            <a:spLocks noGrp="1"/>
          </p:cNvSpPr>
          <p:nvPr>
            <p:ph idx="1"/>
          </p:nvPr>
        </p:nvSpPr>
        <p:spPr/>
        <p:txBody>
          <a:bodyPr>
            <a:normAutofit/>
          </a:bodyPr>
          <a:lstStyle/>
          <a:p>
            <a:r>
              <a:rPr lang="en-US" dirty="0"/>
              <a:t>Directing patrons to information about the law so they can draw their own conclusions</a:t>
            </a:r>
          </a:p>
          <a:p>
            <a:r>
              <a:rPr lang="en-US" dirty="0"/>
              <a:t>Referral to QUALITY information!</a:t>
            </a:r>
          </a:p>
          <a:p>
            <a:pPr lvl="1"/>
            <a:r>
              <a:rPr lang="en-US" dirty="0"/>
              <a:t>There is lots and lots of bad information out there about the law</a:t>
            </a:r>
          </a:p>
          <a:p>
            <a:r>
              <a:rPr lang="en-US" dirty="0"/>
              <a:t>Directing faculty to tools that can help them in making a fair use determination</a:t>
            </a:r>
          </a:p>
        </p:txBody>
      </p:sp>
    </p:spTree>
    <p:extLst>
      <p:ext uri="{BB962C8B-B14F-4D97-AF65-F5344CB8AC3E}">
        <p14:creationId xmlns:p14="http://schemas.microsoft.com/office/powerpoint/2010/main" val="74411643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a:t>Do you have a copyright librarian on staff?</a:t>
            </a:r>
          </a:p>
          <a:p>
            <a:r>
              <a:rPr lang="en-US" dirty="0"/>
              <a:t>Do you have a designated copyright guru?</a:t>
            </a:r>
          </a:p>
          <a:p>
            <a:r>
              <a:rPr lang="en-US" dirty="0"/>
              <a:t>Can someone in the Office of General Counsel provide assistance?</a:t>
            </a:r>
          </a:p>
          <a:p>
            <a:r>
              <a:rPr lang="en-US" dirty="0"/>
              <a:t>How can the faculty member get ahold of them?</a:t>
            </a:r>
          </a:p>
          <a:p>
            <a:r>
              <a:rPr lang="en-US" dirty="0"/>
              <a:t>What services do they provide?</a:t>
            </a:r>
          </a:p>
        </p:txBody>
      </p:sp>
      <p:sp>
        <p:nvSpPr>
          <p:cNvPr id="3" name="Title 2"/>
          <p:cNvSpPr>
            <a:spLocks noGrp="1"/>
          </p:cNvSpPr>
          <p:nvPr>
            <p:ph type="title"/>
          </p:nvPr>
        </p:nvSpPr>
        <p:spPr/>
        <p:txBody>
          <a:bodyPr/>
          <a:lstStyle/>
          <a:p>
            <a:r>
              <a:rPr lang="en-US" dirty="0"/>
              <a:t>Referral to Someone Else</a:t>
            </a:r>
          </a:p>
        </p:txBody>
      </p:sp>
    </p:spTree>
    <p:extLst>
      <p:ext uri="{BB962C8B-B14F-4D97-AF65-F5344CB8AC3E}">
        <p14:creationId xmlns:p14="http://schemas.microsoft.com/office/powerpoint/2010/main" val="358478338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17B14A-6425-40EC-A23B-8FE72575B675}"/>
              </a:ext>
            </a:extLst>
          </p:cNvPr>
          <p:cNvSpPr>
            <a:spLocks noGrp="1"/>
          </p:cNvSpPr>
          <p:nvPr>
            <p:ph type="title"/>
          </p:nvPr>
        </p:nvSpPr>
        <p:spPr/>
        <p:txBody>
          <a:bodyPr/>
          <a:lstStyle/>
          <a:p>
            <a:r>
              <a:rPr lang="en-US" dirty="0"/>
              <a:t>Consultations</a:t>
            </a:r>
          </a:p>
        </p:txBody>
      </p:sp>
      <p:sp>
        <p:nvSpPr>
          <p:cNvPr id="3" name="Content Placeholder 2">
            <a:extLst>
              <a:ext uri="{FF2B5EF4-FFF2-40B4-BE49-F238E27FC236}">
                <a16:creationId xmlns:a16="http://schemas.microsoft.com/office/drawing/2014/main" id="{3EEA54C2-DA32-4BBE-9366-D1EE7E0EE9B3}"/>
              </a:ext>
            </a:extLst>
          </p:cNvPr>
          <p:cNvSpPr>
            <a:spLocks noGrp="1"/>
          </p:cNvSpPr>
          <p:nvPr>
            <p:ph idx="1"/>
          </p:nvPr>
        </p:nvSpPr>
        <p:spPr/>
        <p:txBody>
          <a:bodyPr/>
          <a:lstStyle/>
          <a:p>
            <a:r>
              <a:rPr lang="en-US" dirty="0"/>
              <a:t>Help the patron in making a fair use determination, or</a:t>
            </a:r>
          </a:p>
          <a:p>
            <a:r>
              <a:rPr lang="en-US" dirty="0"/>
              <a:t>Answering their question</a:t>
            </a:r>
          </a:p>
        </p:txBody>
      </p:sp>
    </p:spTree>
    <p:extLst>
      <p:ext uri="{BB962C8B-B14F-4D97-AF65-F5344CB8AC3E}">
        <p14:creationId xmlns:p14="http://schemas.microsoft.com/office/powerpoint/2010/main" val="248932238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CFF5B5-8670-461C-88D9-BFADAC3B1DB1}"/>
              </a:ext>
            </a:extLst>
          </p:cNvPr>
          <p:cNvSpPr>
            <a:spLocks noGrp="1"/>
          </p:cNvSpPr>
          <p:nvPr>
            <p:ph type="title"/>
          </p:nvPr>
        </p:nvSpPr>
        <p:spPr/>
        <p:txBody>
          <a:bodyPr/>
          <a:lstStyle/>
          <a:p>
            <a:r>
              <a:rPr lang="en-US" dirty="0"/>
              <a:t>Step 1—Talk to me!</a:t>
            </a:r>
          </a:p>
        </p:txBody>
      </p:sp>
      <p:sp>
        <p:nvSpPr>
          <p:cNvPr id="3" name="Content Placeholder 2">
            <a:extLst>
              <a:ext uri="{FF2B5EF4-FFF2-40B4-BE49-F238E27FC236}">
                <a16:creationId xmlns:a16="http://schemas.microsoft.com/office/drawing/2014/main" id="{F4267611-792F-4262-AF2F-766E4090F624}"/>
              </a:ext>
            </a:extLst>
          </p:cNvPr>
          <p:cNvSpPr>
            <a:spLocks noGrp="1"/>
          </p:cNvSpPr>
          <p:nvPr>
            <p:ph idx="1"/>
          </p:nvPr>
        </p:nvSpPr>
        <p:spPr/>
        <p:txBody>
          <a:bodyPr>
            <a:normAutofit/>
          </a:bodyPr>
          <a:lstStyle/>
          <a:p>
            <a:pPr marL="0" indent="0">
              <a:buNone/>
            </a:pPr>
            <a:r>
              <a:rPr lang="en-US" dirty="0"/>
              <a:t>Get as much useful information as you can about the situation</a:t>
            </a:r>
          </a:p>
          <a:p>
            <a:r>
              <a:rPr lang="en-US" dirty="0"/>
              <a:t>What work are they looking to reuse?</a:t>
            </a:r>
          </a:p>
          <a:p>
            <a:r>
              <a:rPr lang="en-US" dirty="0"/>
              <a:t>How are they looking to reuse it?</a:t>
            </a:r>
          </a:p>
          <a:p>
            <a:r>
              <a:rPr lang="en-US" dirty="0"/>
              <a:t>Are you sure that’s everything?</a:t>
            </a:r>
          </a:p>
        </p:txBody>
      </p:sp>
    </p:spTree>
    <p:extLst>
      <p:ext uri="{BB962C8B-B14F-4D97-AF65-F5344CB8AC3E}">
        <p14:creationId xmlns:p14="http://schemas.microsoft.com/office/powerpoint/2010/main" val="290952672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194F9C-5B93-4624-9914-C78ED4CB2EA6}"/>
              </a:ext>
            </a:extLst>
          </p:cNvPr>
          <p:cNvSpPr>
            <a:spLocks noGrp="1"/>
          </p:cNvSpPr>
          <p:nvPr>
            <p:ph type="title"/>
          </p:nvPr>
        </p:nvSpPr>
        <p:spPr/>
        <p:txBody>
          <a:bodyPr/>
          <a:lstStyle/>
          <a:p>
            <a:r>
              <a:rPr lang="en-US" dirty="0"/>
              <a:t>What work are you looking to reuse?</a:t>
            </a:r>
          </a:p>
        </p:txBody>
      </p:sp>
      <p:sp>
        <p:nvSpPr>
          <p:cNvPr id="3" name="Content Placeholder 2">
            <a:extLst>
              <a:ext uri="{FF2B5EF4-FFF2-40B4-BE49-F238E27FC236}">
                <a16:creationId xmlns:a16="http://schemas.microsoft.com/office/drawing/2014/main" id="{F878A9FB-3597-495B-8AEB-5FBC74B4107D}"/>
              </a:ext>
            </a:extLst>
          </p:cNvPr>
          <p:cNvSpPr>
            <a:spLocks noGrp="1"/>
          </p:cNvSpPr>
          <p:nvPr>
            <p:ph idx="1"/>
          </p:nvPr>
        </p:nvSpPr>
        <p:spPr/>
        <p:txBody>
          <a:bodyPr/>
          <a:lstStyle/>
          <a:p>
            <a:r>
              <a:rPr lang="en-US" dirty="0"/>
              <a:t>Is it protected by copyright?</a:t>
            </a:r>
          </a:p>
          <a:p>
            <a:r>
              <a:rPr lang="en-US" dirty="0"/>
              <a:t>Is it an Open Access (OA), Creative Commons (CC) work, or is it controlled by some other type of license?</a:t>
            </a:r>
          </a:p>
          <a:p>
            <a:r>
              <a:rPr lang="en-US" dirty="0"/>
              <a:t>Who owns the copyright?</a:t>
            </a:r>
          </a:p>
          <a:p>
            <a:r>
              <a:rPr lang="en-US" dirty="0"/>
              <a:t>How much of the work are you looking to reuse?</a:t>
            </a:r>
          </a:p>
        </p:txBody>
      </p:sp>
    </p:spTree>
    <p:extLst>
      <p:ext uri="{BB962C8B-B14F-4D97-AF65-F5344CB8AC3E}">
        <p14:creationId xmlns:p14="http://schemas.microsoft.com/office/powerpoint/2010/main" val="269620244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07831CF-5E2F-4E02-82C7-1D748B8F416F}"/>
              </a:ext>
            </a:extLst>
          </p:cNvPr>
          <p:cNvSpPr>
            <a:spLocks noGrp="1"/>
          </p:cNvSpPr>
          <p:nvPr>
            <p:ph type="title"/>
          </p:nvPr>
        </p:nvSpPr>
        <p:spPr/>
        <p:txBody>
          <a:bodyPr/>
          <a:lstStyle/>
          <a:p>
            <a:r>
              <a:rPr lang="en-US" dirty="0"/>
              <a:t>How are you looking to reuse the work?</a:t>
            </a:r>
          </a:p>
        </p:txBody>
      </p:sp>
      <p:sp>
        <p:nvSpPr>
          <p:cNvPr id="3" name="Content Placeholder 2">
            <a:extLst>
              <a:ext uri="{FF2B5EF4-FFF2-40B4-BE49-F238E27FC236}">
                <a16:creationId xmlns:a16="http://schemas.microsoft.com/office/drawing/2014/main" id="{14CE5337-F833-46A0-8CBF-AD70B6BC9B2F}"/>
              </a:ext>
            </a:extLst>
          </p:cNvPr>
          <p:cNvSpPr>
            <a:spLocks noGrp="1"/>
          </p:cNvSpPr>
          <p:nvPr>
            <p:ph idx="1"/>
          </p:nvPr>
        </p:nvSpPr>
        <p:spPr/>
        <p:txBody>
          <a:bodyPr/>
          <a:lstStyle/>
          <a:p>
            <a:r>
              <a:rPr lang="en-US" dirty="0"/>
              <a:t>Face-to-face teaching</a:t>
            </a:r>
          </a:p>
          <a:p>
            <a:r>
              <a:rPr lang="en-US" dirty="0"/>
              <a:t>Online education</a:t>
            </a:r>
          </a:p>
          <a:p>
            <a:r>
              <a:rPr lang="en-US" dirty="0"/>
              <a:t>Copying</a:t>
            </a:r>
          </a:p>
          <a:p>
            <a:r>
              <a:rPr lang="en-US" dirty="0"/>
              <a:t>Distribution</a:t>
            </a:r>
          </a:p>
          <a:p>
            <a:r>
              <a:rPr lang="en-US" dirty="0"/>
              <a:t>Linking</a:t>
            </a:r>
          </a:p>
          <a:p>
            <a:r>
              <a:rPr lang="en-US" dirty="0"/>
              <a:t>Publication</a:t>
            </a:r>
          </a:p>
          <a:p>
            <a:r>
              <a:rPr lang="en-US" dirty="0"/>
              <a:t>Personal use</a:t>
            </a:r>
          </a:p>
          <a:p>
            <a:r>
              <a:rPr lang="en-US" dirty="0"/>
              <a:t>Posting to a public website</a:t>
            </a:r>
          </a:p>
          <a:p>
            <a:endParaRPr lang="en-US" dirty="0"/>
          </a:p>
        </p:txBody>
      </p:sp>
    </p:spTree>
    <p:extLst>
      <p:ext uri="{BB962C8B-B14F-4D97-AF65-F5344CB8AC3E}">
        <p14:creationId xmlns:p14="http://schemas.microsoft.com/office/powerpoint/2010/main" val="275240745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774BCE-30A3-48B6-A8BA-E2A2D4208AC8}"/>
              </a:ext>
            </a:extLst>
          </p:cNvPr>
          <p:cNvSpPr>
            <a:spLocks noGrp="1"/>
          </p:cNvSpPr>
          <p:nvPr>
            <p:ph type="title"/>
          </p:nvPr>
        </p:nvSpPr>
        <p:spPr/>
        <p:txBody>
          <a:bodyPr>
            <a:normAutofit fontScale="90000"/>
          </a:bodyPr>
          <a:lstStyle/>
          <a:p>
            <a:r>
              <a:rPr lang="en-US" dirty="0"/>
              <a:t>Can you think of anything else I should know?</a:t>
            </a:r>
          </a:p>
        </p:txBody>
      </p:sp>
      <p:sp>
        <p:nvSpPr>
          <p:cNvPr id="3" name="Content Placeholder 2">
            <a:extLst>
              <a:ext uri="{FF2B5EF4-FFF2-40B4-BE49-F238E27FC236}">
                <a16:creationId xmlns:a16="http://schemas.microsoft.com/office/drawing/2014/main" id="{7A1CD059-CA42-4E65-B6D9-F9B586AB1ED3}"/>
              </a:ext>
            </a:extLst>
          </p:cNvPr>
          <p:cNvSpPr>
            <a:spLocks noGrp="1"/>
          </p:cNvSpPr>
          <p:nvPr>
            <p:ph idx="1"/>
          </p:nvPr>
        </p:nvSpPr>
        <p:spPr/>
        <p:txBody>
          <a:bodyPr/>
          <a:lstStyle/>
          <a:p>
            <a:r>
              <a:rPr lang="en-US" dirty="0"/>
              <a:t>Can you spot any holes in the information?</a:t>
            </a:r>
          </a:p>
          <a:p>
            <a:r>
              <a:rPr lang="en-US" dirty="0"/>
              <a:t>Is there anything they might not have thought of?</a:t>
            </a:r>
          </a:p>
          <a:p>
            <a:r>
              <a:rPr lang="en-US" dirty="0"/>
              <a:t>Does anything sound suspicious?</a:t>
            </a:r>
          </a:p>
        </p:txBody>
      </p:sp>
    </p:spTree>
    <p:extLst>
      <p:ext uri="{BB962C8B-B14F-4D97-AF65-F5344CB8AC3E}">
        <p14:creationId xmlns:p14="http://schemas.microsoft.com/office/powerpoint/2010/main" val="300618439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46EFF0-2F71-4427-9AF1-50CAF0D0D8DE}"/>
              </a:ext>
            </a:extLst>
          </p:cNvPr>
          <p:cNvSpPr>
            <a:spLocks noGrp="1"/>
          </p:cNvSpPr>
          <p:nvPr>
            <p:ph type="title"/>
          </p:nvPr>
        </p:nvSpPr>
        <p:spPr/>
        <p:txBody>
          <a:bodyPr/>
          <a:lstStyle/>
          <a:p>
            <a:r>
              <a:rPr lang="en-US" dirty="0"/>
              <a:t>Pause</a:t>
            </a:r>
          </a:p>
        </p:txBody>
      </p:sp>
      <p:sp>
        <p:nvSpPr>
          <p:cNvPr id="3" name="Content Placeholder 2">
            <a:extLst>
              <a:ext uri="{FF2B5EF4-FFF2-40B4-BE49-F238E27FC236}">
                <a16:creationId xmlns:a16="http://schemas.microsoft.com/office/drawing/2014/main" id="{04DB107A-ECB3-4C9C-BBF6-B4FE39FEE54C}"/>
              </a:ext>
            </a:extLst>
          </p:cNvPr>
          <p:cNvSpPr>
            <a:spLocks noGrp="1"/>
          </p:cNvSpPr>
          <p:nvPr>
            <p:ph idx="1"/>
          </p:nvPr>
        </p:nvSpPr>
        <p:spPr/>
        <p:txBody>
          <a:bodyPr/>
          <a:lstStyle/>
          <a:p>
            <a:r>
              <a:rPr lang="en-US" dirty="0"/>
              <a:t>Is fair use even a consideration for their situation?</a:t>
            </a:r>
          </a:p>
          <a:p>
            <a:r>
              <a:rPr lang="en-US" dirty="0"/>
              <a:t>Is fair use the best exception to use in this situation?</a:t>
            </a:r>
          </a:p>
          <a:p>
            <a:r>
              <a:rPr lang="en-US" dirty="0"/>
              <a:t>If no, provide information about “other options.”</a:t>
            </a:r>
          </a:p>
          <a:p>
            <a:r>
              <a:rPr lang="en-US" dirty="0"/>
              <a:t>If yes, proceed to Step 2!</a:t>
            </a:r>
          </a:p>
          <a:p>
            <a:pPr marL="0" indent="0">
              <a:buNone/>
            </a:pPr>
            <a:endParaRPr lang="en-US" dirty="0"/>
          </a:p>
          <a:p>
            <a:endParaRPr lang="en-US" dirty="0"/>
          </a:p>
        </p:txBody>
      </p:sp>
    </p:spTree>
    <p:extLst>
      <p:ext uri="{BB962C8B-B14F-4D97-AF65-F5344CB8AC3E}">
        <p14:creationId xmlns:p14="http://schemas.microsoft.com/office/powerpoint/2010/main" val="314269996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E2DEBB-01D4-4B6B-B07B-D01E8FF5D41E}"/>
              </a:ext>
            </a:extLst>
          </p:cNvPr>
          <p:cNvSpPr>
            <a:spLocks noGrp="1"/>
          </p:cNvSpPr>
          <p:nvPr>
            <p:ph type="title"/>
          </p:nvPr>
        </p:nvSpPr>
        <p:spPr/>
        <p:txBody>
          <a:bodyPr>
            <a:normAutofit fontScale="90000"/>
          </a:bodyPr>
          <a:lstStyle/>
          <a:p>
            <a:r>
              <a:rPr lang="en-US" dirty="0"/>
              <a:t>Step 2—Working Through the Four Factors of Fair Use</a:t>
            </a:r>
          </a:p>
        </p:txBody>
      </p:sp>
      <p:sp>
        <p:nvSpPr>
          <p:cNvPr id="3" name="Content Placeholder 2">
            <a:extLst>
              <a:ext uri="{FF2B5EF4-FFF2-40B4-BE49-F238E27FC236}">
                <a16:creationId xmlns:a16="http://schemas.microsoft.com/office/drawing/2014/main" id="{1DAB5DC2-FE56-4AC8-A811-5754915E9EB6}"/>
              </a:ext>
            </a:extLst>
          </p:cNvPr>
          <p:cNvSpPr>
            <a:spLocks noGrp="1"/>
          </p:cNvSpPr>
          <p:nvPr>
            <p:ph idx="1"/>
          </p:nvPr>
        </p:nvSpPr>
        <p:spPr/>
        <p:txBody>
          <a:bodyPr/>
          <a:lstStyle/>
          <a:p>
            <a:r>
              <a:rPr lang="en-US" dirty="0"/>
              <a:t>Purpose</a:t>
            </a:r>
          </a:p>
          <a:p>
            <a:r>
              <a:rPr lang="en-US" dirty="0"/>
              <a:t>Nature of the work</a:t>
            </a:r>
          </a:p>
          <a:p>
            <a:r>
              <a:rPr lang="en-US" dirty="0"/>
              <a:t>Amount being used</a:t>
            </a:r>
          </a:p>
          <a:p>
            <a:r>
              <a:rPr lang="en-US" dirty="0"/>
              <a:t>Affect on the market</a:t>
            </a:r>
          </a:p>
          <a:p>
            <a:endParaRPr lang="en-US" dirty="0"/>
          </a:p>
        </p:txBody>
      </p:sp>
    </p:spTree>
    <p:extLst>
      <p:ext uri="{BB962C8B-B14F-4D97-AF65-F5344CB8AC3E}">
        <p14:creationId xmlns:p14="http://schemas.microsoft.com/office/powerpoint/2010/main" val="13777505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31044" y="1752601"/>
            <a:ext cx="5548312" cy="2514600"/>
          </a:xfrm>
        </p:spPr>
        <p:txBody>
          <a:bodyPr>
            <a:normAutofit/>
          </a:bodyPr>
          <a:lstStyle/>
          <a:p>
            <a:r>
              <a:rPr lang="en-US" sz="5400" dirty="0"/>
              <a:t>Fair Use Tools</a:t>
            </a:r>
          </a:p>
        </p:txBody>
      </p:sp>
    </p:spTree>
  </p:cSld>
  <p:clrMapOvr>
    <a:masterClrMapping/>
  </p:clrMapOvr>
  <mc:AlternateContent xmlns:mc="http://schemas.openxmlformats.org/markup-compatibility/2006" xmlns:p14="http://schemas.microsoft.com/office/powerpoint/2010/main">
    <mc:Choice Requires="p14">
      <p:transition spd="slow" p14:dur="2000" advTm="428"/>
    </mc:Choice>
    <mc:Fallback xmlns="">
      <p:transition spd="slow" advTm="428"/>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a:t>Provide a general introduction to the law</a:t>
            </a:r>
          </a:p>
          <a:p>
            <a:r>
              <a:rPr lang="en-US" dirty="0"/>
              <a:t>Present some considerations regarding how you and/or your institution may be able to help faculty with fair use questions</a:t>
            </a:r>
          </a:p>
          <a:p>
            <a:r>
              <a:rPr lang="en-US" dirty="0"/>
              <a:t>Identify a few methods for consulting with faculty on fair use</a:t>
            </a:r>
          </a:p>
          <a:p>
            <a:r>
              <a:rPr lang="en-US" dirty="0"/>
              <a:t>Help you identify resources and tools that can help you learn more about the law and aid you (or faculty) in making fair use determinations</a:t>
            </a:r>
          </a:p>
        </p:txBody>
      </p:sp>
      <p:sp>
        <p:nvSpPr>
          <p:cNvPr id="3" name="Title 2"/>
          <p:cNvSpPr>
            <a:spLocks noGrp="1"/>
          </p:cNvSpPr>
          <p:nvPr>
            <p:ph type="title"/>
          </p:nvPr>
        </p:nvSpPr>
        <p:spPr/>
        <p:txBody>
          <a:bodyPr/>
          <a:lstStyle/>
          <a:p>
            <a:r>
              <a:rPr lang="en-US" dirty="0"/>
              <a:t>My aim in giving this presentation…</a:t>
            </a:r>
          </a:p>
        </p:txBody>
      </p:sp>
    </p:spTree>
    <p:extLst>
      <p:ext uri="{BB962C8B-B14F-4D97-AF65-F5344CB8AC3E}">
        <p14:creationId xmlns:p14="http://schemas.microsoft.com/office/powerpoint/2010/main" val="381892326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Using Fair Use Tools</a:t>
            </a:r>
          </a:p>
        </p:txBody>
      </p:sp>
      <p:sp>
        <p:nvSpPr>
          <p:cNvPr id="3" name="Content Placeholder 2"/>
          <p:cNvSpPr>
            <a:spLocks noGrp="1"/>
          </p:cNvSpPr>
          <p:nvPr>
            <p:ph idx="1"/>
          </p:nvPr>
        </p:nvSpPr>
        <p:spPr/>
        <p:txBody>
          <a:bodyPr>
            <a:normAutofit/>
          </a:bodyPr>
          <a:lstStyle/>
          <a:p>
            <a:r>
              <a:rPr lang="en-US" dirty="0"/>
              <a:t>Only work if user is completely honest!</a:t>
            </a:r>
          </a:p>
          <a:p>
            <a:r>
              <a:rPr lang="en-US" dirty="0"/>
              <a:t>Keep a copy</a:t>
            </a:r>
          </a:p>
          <a:p>
            <a:pPr lvl="1"/>
            <a:r>
              <a:rPr lang="en-US" sz="2100" dirty="0"/>
              <a:t>Record of fair use decision</a:t>
            </a:r>
          </a:p>
          <a:p>
            <a:pPr lvl="1"/>
            <a:r>
              <a:rPr lang="en-US" sz="2100" dirty="0"/>
              <a:t>Can be used as a legal document</a:t>
            </a:r>
            <a:endParaRPr lang="en-US" sz="2400" dirty="0"/>
          </a:p>
          <a:p>
            <a:endParaRPr lang="en-US" dirty="0"/>
          </a:p>
        </p:txBody>
      </p:sp>
    </p:spTree>
    <p:extLst>
      <p:ext uri="{BB962C8B-B14F-4D97-AF65-F5344CB8AC3E}">
        <p14:creationId xmlns:p14="http://schemas.microsoft.com/office/powerpoint/2010/main" val="565029428"/>
      </p:ext>
    </p:extLst>
  </p:cSld>
  <p:clrMapOvr>
    <a:masterClrMapping/>
  </p:clrMapOvr>
  <mc:AlternateContent xmlns:mc="http://schemas.openxmlformats.org/markup-compatibility/2006" xmlns:p14="http://schemas.microsoft.com/office/powerpoint/2010/main">
    <mc:Choice Requires="p14">
      <p:transition spd="slow" p14:dur="2000" advTm="377"/>
    </mc:Choice>
    <mc:Fallback xmlns="">
      <p:transition spd="slow" advTm="377"/>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sz="3600" dirty="0"/>
              <a:t>ALA Fair Use Evaluator</a:t>
            </a:r>
          </a:p>
        </p:txBody>
      </p:sp>
      <p:pic>
        <p:nvPicPr>
          <p:cNvPr id="4" name="Picture 3"/>
          <p:cNvPicPr>
            <a:picLocks noChangeAspect="1"/>
          </p:cNvPicPr>
          <p:nvPr/>
        </p:nvPicPr>
        <p:blipFill rotWithShape="1">
          <a:blip r:embed="rId2"/>
          <a:srcRect l="4075" t="4082" r="12974" b="22158"/>
          <a:stretch/>
        </p:blipFill>
        <p:spPr>
          <a:xfrm>
            <a:off x="476250" y="2009430"/>
            <a:ext cx="8210550" cy="3430626"/>
          </a:xfrm>
          <a:prstGeom prst="rect">
            <a:avLst/>
          </a:prstGeom>
        </p:spPr>
      </p:pic>
      <p:pic>
        <p:nvPicPr>
          <p:cNvPr id="5" name="Picture 4"/>
          <p:cNvPicPr>
            <a:picLocks noChangeAspect="1"/>
          </p:cNvPicPr>
          <p:nvPr/>
        </p:nvPicPr>
        <p:blipFill>
          <a:blip r:embed="rId3"/>
          <a:stretch>
            <a:fillRect/>
          </a:stretch>
        </p:blipFill>
        <p:spPr>
          <a:xfrm>
            <a:off x="512990" y="5550316"/>
            <a:ext cx="4286250" cy="400050"/>
          </a:xfrm>
          <a:prstGeom prst="rect">
            <a:avLst/>
          </a:prstGeom>
        </p:spPr>
      </p:pic>
      <p:sp>
        <p:nvSpPr>
          <p:cNvPr id="7" name="Rectangle 6"/>
          <p:cNvSpPr/>
          <p:nvPr/>
        </p:nvSpPr>
        <p:spPr>
          <a:xfrm>
            <a:off x="628650" y="1463436"/>
            <a:ext cx="7886700" cy="369332"/>
          </a:xfrm>
          <a:prstGeom prst="rect">
            <a:avLst/>
          </a:prstGeom>
        </p:spPr>
        <p:txBody>
          <a:bodyPr wrap="square">
            <a:spAutoFit/>
          </a:bodyPr>
          <a:lstStyle/>
          <a:p>
            <a:pPr algn="ctr"/>
            <a:r>
              <a:rPr lang="en-US" dirty="0">
                <a:hlinkClick r:id="rId4"/>
              </a:rPr>
              <a:t>http://librarycopyright.net/resources/fairuse/</a:t>
            </a:r>
            <a:r>
              <a:rPr lang="en-US" dirty="0"/>
              <a:t> </a:t>
            </a:r>
          </a:p>
        </p:txBody>
      </p:sp>
      <p:sp>
        <p:nvSpPr>
          <p:cNvPr id="2" name="Rectangle 1"/>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800" b="0" i="0" u="none" strike="noStrike" cap="none" normalizeH="0" baseline="0" dirty="0">
                <a:ln>
                  <a:noFill/>
                </a:ln>
                <a:solidFill>
                  <a:schemeClr val="tx1"/>
                </a:solidFill>
                <a:effectLst/>
                <a:latin typeface="Courier"/>
                <a:hlinkClick r:id="rId4"/>
              </a:rPr>
              <a:t>http://librarycopyright.net/resources/fairuse/</a:t>
            </a:r>
            <a:endParaRPr kumimoji="0" lang="en-US" altLang="en-US" sz="6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br>
              <a:rPr kumimoji="0" lang="en-US" altLang="en-US" sz="800" b="0" i="0" u="none" strike="noStrike" cap="none" normalizeH="0" baseline="0" dirty="0">
                <a:ln>
                  <a:noFill/>
                </a:ln>
                <a:solidFill>
                  <a:schemeClr val="tx1"/>
                </a:solidFill>
                <a:effectLst/>
                <a:latin typeface="Courier"/>
              </a:rPr>
            </a:b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85912840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r>
              <a:rPr lang="en-US" sz="3600" dirty="0"/>
              <a:t>Kenneth D. Crews’ Fair Use Checklist</a:t>
            </a:r>
            <a:endParaRPr lang="en-US" dirty="0"/>
          </a:p>
        </p:txBody>
      </p:sp>
      <p:sp>
        <p:nvSpPr>
          <p:cNvPr id="9" name="Rectangle 8"/>
          <p:cNvSpPr/>
          <p:nvPr/>
        </p:nvSpPr>
        <p:spPr>
          <a:xfrm>
            <a:off x="6248400" y="5791200"/>
            <a:ext cx="2743200" cy="8382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8" name="Group 7"/>
          <p:cNvGrpSpPr/>
          <p:nvPr/>
        </p:nvGrpSpPr>
        <p:grpSpPr>
          <a:xfrm>
            <a:off x="764002" y="1905000"/>
            <a:ext cx="7615996" cy="4491037"/>
            <a:chOff x="651510" y="1600200"/>
            <a:chExt cx="7615996" cy="4491037"/>
          </a:xfrm>
        </p:grpSpPr>
        <p:pic>
          <p:nvPicPr>
            <p:cNvPr id="4" name="Picture 3"/>
            <p:cNvPicPr>
              <a:picLocks noChangeAspect="1"/>
            </p:cNvPicPr>
            <p:nvPr/>
          </p:nvPicPr>
          <p:blipFill>
            <a:blip r:embed="rId2"/>
            <a:stretch>
              <a:fillRect/>
            </a:stretch>
          </p:blipFill>
          <p:spPr>
            <a:xfrm>
              <a:off x="651510" y="1600200"/>
              <a:ext cx="3732226" cy="4491037"/>
            </a:xfrm>
            <a:prstGeom prst="rect">
              <a:avLst/>
            </a:prstGeom>
            <a:ln>
              <a:solidFill>
                <a:schemeClr val="tx1"/>
              </a:solidFill>
            </a:ln>
          </p:spPr>
        </p:pic>
        <p:pic>
          <p:nvPicPr>
            <p:cNvPr id="6" name="Picture 5"/>
            <p:cNvPicPr>
              <a:picLocks noChangeAspect="1"/>
            </p:cNvPicPr>
            <p:nvPr/>
          </p:nvPicPr>
          <p:blipFill>
            <a:blip r:embed="rId3"/>
            <a:stretch>
              <a:fillRect/>
            </a:stretch>
          </p:blipFill>
          <p:spPr>
            <a:xfrm>
              <a:off x="4800600" y="1600200"/>
              <a:ext cx="3466906" cy="4470049"/>
            </a:xfrm>
            <a:prstGeom prst="rect">
              <a:avLst/>
            </a:prstGeom>
            <a:ln>
              <a:solidFill>
                <a:schemeClr val="tx1"/>
              </a:solidFill>
            </a:ln>
          </p:spPr>
        </p:pic>
      </p:grpSp>
      <p:sp>
        <p:nvSpPr>
          <p:cNvPr id="7" name="Rectangle 6"/>
          <p:cNvSpPr/>
          <p:nvPr/>
        </p:nvSpPr>
        <p:spPr>
          <a:xfrm>
            <a:off x="628650" y="1371600"/>
            <a:ext cx="7886700" cy="307777"/>
          </a:xfrm>
          <a:prstGeom prst="rect">
            <a:avLst/>
          </a:prstGeom>
        </p:spPr>
        <p:txBody>
          <a:bodyPr wrap="square">
            <a:spAutoFit/>
          </a:bodyPr>
          <a:lstStyle/>
          <a:p>
            <a:pPr algn="ctr"/>
            <a:r>
              <a:rPr lang="en-US" sz="1400" dirty="0">
                <a:hlinkClick r:id="rId4"/>
              </a:rPr>
              <a:t>https://copyright.columbia.edu/content/dam/copyright/Precedent%20Docs/fairusechecklist.pdf</a:t>
            </a:r>
            <a:endParaRPr lang="en-US" sz="1400" dirty="0"/>
          </a:p>
        </p:txBody>
      </p:sp>
    </p:spTree>
    <p:extLst>
      <p:ext uri="{BB962C8B-B14F-4D97-AF65-F5344CB8AC3E}">
        <p14:creationId xmlns:p14="http://schemas.microsoft.com/office/powerpoint/2010/main" val="65667840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Think Through Fair Use</a:t>
            </a:r>
          </a:p>
        </p:txBody>
      </p:sp>
      <p:pic>
        <p:nvPicPr>
          <p:cNvPr id="4" name="Picture 3"/>
          <p:cNvPicPr>
            <a:picLocks noChangeAspect="1"/>
          </p:cNvPicPr>
          <p:nvPr/>
        </p:nvPicPr>
        <p:blipFill>
          <a:blip r:embed="rId2"/>
          <a:stretch>
            <a:fillRect/>
          </a:stretch>
        </p:blipFill>
        <p:spPr>
          <a:xfrm>
            <a:off x="1371600" y="1905000"/>
            <a:ext cx="3434832" cy="4572000"/>
          </a:xfrm>
          <a:prstGeom prst="rect">
            <a:avLst/>
          </a:prstGeom>
          <a:solidFill>
            <a:schemeClr val="bg1"/>
          </a:solidFill>
          <a:ln>
            <a:solidFill>
              <a:schemeClr val="tx1"/>
            </a:solidFill>
          </a:ln>
        </p:spPr>
      </p:pic>
      <p:sp>
        <p:nvSpPr>
          <p:cNvPr id="5" name="Rectangle 4"/>
          <p:cNvSpPr/>
          <p:nvPr/>
        </p:nvSpPr>
        <p:spPr>
          <a:xfrm>
            <a:off x="428328" y="1353234"/>
            <a:ext cx="8087022" cy="369332"/>
          </a:xfrm>
          <a:prstGeom prst="rect">
            <a:avLst/>
          </a:prstGeom>
        </p:spPr>
        <p:txBody>
          <a:bodyPr wrap="square">
            <a:spAutoFit/>
          </a:bodyPr>
          <a:lstStyle/>
          <a:p>
            <a:pPr algn="ctr"/>
            <a:r>
              <a:rPr lang="en-US" dirty="0">
                <a:hlinkClick r:id="rId3"/>
              </a:rPr>
              <a:t>http://www.lib.umn.edu/copyright/fairthoughts</a:t>
            </a:r>
            <a:endParaRPr lang="en-US" dirty="0"/>
          </a:p>
        </p:txBody>
      </p:sp>
      <p:sp>
        <p:nvSpPr>
          <p:cNvPr id="2" name="TextBox 1">
            <a:extLst>
              <a:ext uri="{FF2B5EF4-FFF2-40B4-BE49-F238E27FC236}">
                <a16:creationId xmlns:a16="http://schemas.microsoft.com/office/drawing/2014/main" id="{78CFB291-2349-4766-A47E-A6FDBB24211C}"/>
              </a:ext>
            </a:extLst>
          </p:cNvPr>
          <p:cNvSpPr txBox="1"/>
          <p:nvPr/>
        </p:nvSpPr>
        <p:spPr>
          <a:xfrm>
            <a:off x="5257800" y="2438400"/>
            <a:ext cx="3257550" cy="1754326"/>
          </a:xfrm>
          <a:prstGeom prst="rect">
            <a:avLst/>
          </a:prstGeom>
          <a:noFill/>
        </p:spPr>
        <p:txBody>
          <a:bodyPr wrap="square" rtlCol="0">
            <a:spAutoFit/>
          </a:bodyPr>
          <a:lstStyle/>
          <a:p>
            <a:r>
              <a:rPr lang="en-US" dirty="0"/>
              <a:t>Tip: Think of checklist tools as a list of things to consider and a way to help you work-through/balance the factors, not an exercise in checking and counting boxes.</a:t>
            </a:r>
          </a:p>
        </p:txBody>
      </p:sp>
    </p:spTree>
    <p:extLst>
      <p:ext uri="{BB962C8B-B14F-4D97-AF65-F5344CB8AC3E}">
        <p14:creationId xmlns:p14="http://schemas.microsoft.com/office/powerpoint/2010/main" val="3583939502"/>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It’s Not Easy!</a:t>
            </a:r>
          </a:p>
        </p:txBody>
      </p:sp>
      <p:sp>
        <p:nvSpPr>
          <p:cNvPr id="3" name="Content Placeholder 2"/>
          <p:cNvSpPr>
            <a:spLocks noGrp="1"/>
          </p:cNvSpPr>
          <p:nvPr>
            <p:ph idx="1"/>
          </p:nvPr>
        </p:nvSpPr>
        <p:spPr/>
        <p:txBody>
          <a:bodyPr>
            <a:normAutofit/>
          </a:bodyPr>
          <a:lstStyle/>
          <a:p>
            <a:r>
              <a:rPr lang="en-US" dirty="0"/>
              <a:t>Patrons want straight answers…yes or no</a:t>
            </a:r>
          </a:p>
          <a:p>
            <a:r>
              <a:rPr lang="en-US" dirty="0"/>
              <a:t>“No” is sometimes easy. Yes is sometimes easy</a:t>
            </a:r>
          </a:p>
          <a:p>
            <a:r>
              <a:rPr lang="en-US" dirty="0"/>
              <a:t>The final answer is subjective to each situation</a:t>
            </a:r>
          </a:p>
          <a:p>
            <a:r>
              <a:rPr lang="en-US" dirty="0"/>
              <a:t>Low-risk scenarios vs. high risk scenarios</a:t>
            </a:r>
          </a:p>
          <a:p>
            <a:r>
              <a:rPr lang="en-US" dirty="0"/>
              <a:t>Legal precedent</a:t>
            </a:r>
          </a:p>
          <a:p>
            <a:r>
              <a:rPr lang="en-US" dirty="0"/>
              <a:t>Accepted/general library practices</a:t>
            </a:r>
          </a:p>
          <a:p>
            <a:pPr marL="169863" lvl="1" indent="0">
              <a:lnSpc>
                <a:spcPct val="100000"/>
              </a:lnSpc>
              <a:spcBef>
                <a:spcPts val="0"/>
              </a:spcBef>
              <a:buNone/>
            </a:pPr>
            <a:r>
              <a:rPr lang="en-US" b="1" i="1" dirty="0"/>
              <a:t>Learn More: </a:t>
            </a:r>
            <a:r>
              <a:rPr lang="en-US" dirty="0"/>
              <a:t>Code of Best Practices in Fair Use for Academic and Research Libraries: Developed in partnership with librarians, this document provides easy-to-understand and reasonable approaches to the application of fair use in academic libraries. </a:t>
            </a:r>
          </a:p>
          <a:p>
            <a:pPr marL="169863" lvl="1" indent="0">
              <a:lnSpc>
                <a:spcPct val="100000"/>
              </a:lnSpc>
              <a:spcBef>
                <a:spcPts val="0"/>
              </a:spcBef>
              <a:buNone/>
            </a:pPr>
            <a:r>
              <a:rPr lang="en-US" dirty="0">
                <a:hlinkClick r:id="rId2"/>
              </a:rPr>
              <a:t>http://www.arl.org/storage/documents/publications/code-of-best-practices-fair-use.pdf</a:t>
            </a:r>
            <a:r>
              <a:rPr lang="en-US" dirty="0"/>
              <a:t> </a:t>
            </a:r>
          </a:p>
          <a:p>
            <a:endParaRPr lang="en-US" dirty="0"/>
          </a:p>
          <a:p>
            <a:endParaRPr lang="en-US" dirty="0"/>
          </a:p>
          <a:p>
            <a:endParaRPr lang="en-US" dirty="0"/>
          </a:p>
          <a:p>
            <a:endParaRPr lang="en-US" dirty="0"/>
          </a:p>
        </p:txBody>
      </p:sp>
    </p:spTree>
    <p:extLst>
      <p:ext uri="{BB962C8B-B14F-4D97-AF65-F5344CB8AC3E}">
        <p14:creationId xmlns:p14="http://schemas.microsoft.com/office/powerpoint/2010/main" val="4249884070"/>
      </p:ext>
    </p:extLst>
  </p:cSld>
  <p:clrMapOvr>
    <a:masterClrMapping/>
  </p:clrMapOvr>
  <mc:AlternateContent xmlns:mc="http://schemas.openxmlformats.org/markup-compatibility/2006" xmlns:p14="http://schemas.microsoft.com/office/powerpoint/2010/main">
    <mc:Choice Requires="p14">
      <p:transition spd="slow" p14:dur="2000" advTm="46116"/>
    </mc:Choice>
    <mc:Fallback xmlns="">
      <p:transition spd="slow" advTm="46116"/>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7E75AF-8869-4504-990C-B31D161E7C81}"/>
              </a:ext>
            </a:extLst>
          </p:cNvPr>
          <p:cNvSpPr>
            <a:spLocks noGrp="1"/>
          </p:cNvSpPr>
          <p:nvPr>
            <p:ph type="title"/>
          </p:nvPr>
        </p:nvSpPr>
        <p:spPr/>
        <p:txBody>
          <a:bodyPr/>
          <a:lstStyle/>
          <a:p>
            <a:r>
              <a:rPr lang="en-US" dirty="0"/>
              <a:t>Avoid Providing Legal Advice</a:t>
            </a:r>
          </a:p>
        </p:txBody>
      </p:sp>
      <p:sp>
        <p:nvSpPr>
          <p:cNvPr id="3" name="Content Placeholder 2">
            <a:extLst>
              <a:ext uri="{FF2B5EF4-FFF2-40B4-BE49-F238E27FC236}">
                <a16:creationId xmlns:a16="http://schemas.microsoft.com/office/drawing/2014/main" id="{B9108EC3-B7B3-42BC-8B17-13A974C422AC}"/>
              </a:ext>
            </a:extLst>
          </p:cNvPr>
          <p:cNvSpPr>
            <a:spLocks noGrp="1"/>
          </p:cNvSpPr>
          <p:nvPr>
            <p:ph idx="1"/>
          </p:nvPr>
        </p:nvSpPr>
        <p:spPr/>
        <p:txBody>
          <a:bodyPr/>
          <a:lstStyle/>
          <a:p>
            <a:r>
              <a:rPr lang="en-US" dirty="0"/>
              <a:t>Providing information vs. interpreting the law</a:t>
            </a:r>
          </a:p>
          <a:p>
            <a:r>
              <a:rPr lang="en-US" dirty="0"/>
              <a:t>If it’s a tricky question, who will make the final call?</a:t>
            </a:r>
          </a:p>
          <a:p>
            <a:r>
              <a:rPr lang="en-US" dirty="0"/>
              <a:t>If legal advice is needed, who can you direct the patron to?</a:t>
            </a:r>
          </a:p>
          <a:p>
            <a:r>
              <a:rPr lang="en-US" dirty="0"/>
              <a:t>Be aware of your institution’s copyright policies</a:t>
            </a:r>
          </a:p>
          <a:p>
            <a:r>
              <a:rPr lang="en-US" b="1" i="1" dirty="0"/>
              <a:t>Learn More: </a:t>
            </a:r>
            <a:r>
              <a:rPr lang="en-US" dirty="0"/>
              <a:t>University of South Carolina School of Law, Legal Research Training for Non-Lawyers:  </a:t>
            </a:r>
            <a:r>
              <a:rPr lang="en-US" dirty="0">
                <a:hlinkClick r:id="rId2"/>
              </a:rPr>
              <a:t>http://guides.law.sc.edu/c.php?g=315482&amp;p=2714899</a:t>
            </a:r>
            <a:r>
              <a:rPr lang="en-US" dirty="0"/>
              <a:t> </a:t>
            </a:r>
          </a:p>
        </p:txBody>
      </p:sp>
    </p:spTree>
    <p:extLst>
      <p:ext uri="{BB962C8B-B14F-4D97-AF65-F5344CB8AC3E}">
        <p14:creationId xmlns:p14="http://schemas.microsoft.com/office/powerpoint/2010/main" val="4058723897"/>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a:t>Ask lots of questions</a:t>
            </a:r>
          </a:p>
          <a:p>
            <a:r>
              <a:rPr lang="en-US" dirty="0"/>
              <a:t>Make the patron feel comfortable in sharing information</a:t>
            </a:r>
          </a:p>
          <a:p>
            <a:r>
              <a:rPr lang="en-US" dirty="0"/>
              <a:t>Determine if one of the tools may be helpful and, if so, which one</a:t>
            </a:r>
          </a:p>
          <a:p>
            <a:r>
              <a:rPr lang="en-US" dirty="0"/>
              <a:t>Some people will get upset with the result of the consultation</a:t>
            </a:r>
          </a:p>
          <a:p>
            <a:pPr lvl="1"/>
            <a:r>
              <a:rPr lang="en-US" dirty="0"/>
              <a:t>What other options can you offer them?</a:t>
            </a:r>
          </a:p>
          <a:p>
            <a:pPr lvl="1"/>
            <a:r>
              <a:rPr lang="en-US" dirty="0"/>
              <a:t>Be prepared to handle the occasional REALLY angry person</a:t>
            </a:r>
          </a:p>
          <a:p>
            <a:pPr lvl="1"/>
            <a:endParaRPr lang="en-US" dirty="0"/>
          </a:p>
        </p:txBody>
      </p:sp>
      <p:sp>
        <p:nvSpPr>
          <p:cNvPr id="3" name="Title 2"/>
          <p:cNvSpPr>
            <a:spLocks noGrp="1"/>
          </p:cNvSpPr>
          <p:nvPr>
            <p:ph type="title"/>
          </p:nvPr>
        </p:nvSpPr>
        <p:spPr/>
        <p:txBody>
          <a:bodyPr/>
          <a:lstStyle/>
          <a:p>
            <a:r>
              <a:rPr lang="en-US" dirty="0"/>
              <a:t>Getting Through the Consultation</a:t>
            </a:r>
          </a:p>
        </p:txBody>
      </p:sp>
    </p:spTree>
    <p:extLst>
      <p:ext uri="{BB962C8B-B14F-4D97-AF65-F5344CB8AC3E}">
        <p14:creationId xmlns:p14="http://schemas.microsoft.com/office/powerpoint/2010/main" val="530156001"/>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n-US" dirty="0"/>
              <a:t>Common Misconceptions That Often Pose Challenges</a:t>
            </a:r>
          </a:p>
        </p:txBody>
      </p:sp>
      <p:sp>
        <p:nvSpPr>
          <p:cNvPr id="4" name="Content Placeholder 3"/>
          <p:cNvSpPr>
            <a:spLocks noGrp="1"/>
          </p:cNvSpPr>
          <p:nvPr>
            <p:ph idx="1"/>
          </p:nvPr>
        </p:nvSpPr>
        <p:spPr/>
        <p:txBody>
          <a:bodyPr>
            <a:normAutofit fontScale="92500"/>
          </a:bodyPr>
          <a:lstStyle/>
          <a:p>
            <a:r>
              <a:rPr lang="en-US" dirty="0"/>
              <a:t>If it’s on the internet, I can use it however I want.</a:t>
            </a:r>
          </a:p>
          <a:p>
            <a:r>
              <a:rPr lang="en-US" dirty="0"/>
              <a:t>If it’s an educational use I can use anything I want, however I want, right?</a:t>
            </a:r>
          </a:p>
          <a:p>
            <a:r>
              <a:rPr lang="en-US" dirty="0"/>
              <a:t>I provided a citation to the original work, so it’s not copyright infringement.</a:t>
            </a:r>
          </a:p>
          <a:p>
            <a:r>
              <a:rPr lang="en-US" dirty="0"/>
              <a:t>If it’s a commercial use I can’t even consider fair use.</a:t>
            </a:r>
          </a:p>
          <a:p>
            <a:r>
              <a:rPr lang="en-US" dirty="0"/>
              <a:t>Arbitrary limits. Factor #3 states “(3) the amount and substantiality of the portion used in relation to the copyrighted work as a whole,” not:</a:t>
            </a:r>
          </a:p>
          <a:p>
            <a:pPr lvl="1"/>
            <a:r>
              <a:rPr lang="en-US" sz="2100" dirty="0"/>
              <a:t>10% or 1 chapter from a work, 30 seconds from a song, 3 minutes from a film</a:t>
            </a:r>
          </a:p>
          <a:p>
            <a:pPr lvl="1"/>
            <a:r>
              <a:rPr lang="en-US" sz="2100" dirty="0"/>
              <a:t>Spontaneous use, it’s fair use only 1 semester</a:t>
            </a:r>
          </a:p>
          <a:p>
            <a:pPr lvl="1"/>
            <a:r>
              <a:rPr lang="en-US" sz="2100" dirty="0"/>
              <a:t>They hold no force of law and provide no safe harbor against claims of infringement</a:t>
            </a:r>
          </a:p>
          <a:p>
            <a:pPr lvl="1"/>
            <a:r>
              <a:rPr lang="en-US" sz="2100" b="1" i="1" dirty="0"/>
              <a:t>Learn More: </a:t>
            </a:r>
            <a:r>
              <a:rPr lang="en-US" sz="2100" dirty="0"/>
              <a:t>Kenneth D. Crews, The Law of Fair Use and the Illusion of Fair-Use Guidelines (October 1, 2001). Ohio State Law Journal, Vol. 62. </a:t>
            </a:r>
            <a:r>
              <a:rPr lang="en-US" sz="2100" i="1" dirty="0">
                <a:hlinkClick r:id="rId3"/>
              </a:rPr>
              <a:t>www.arl.org/storage/documents/publications/fair-use-code-crews.pdf</a:t>
            </a:r>
            <a:r>
              <a:rPr lang="en-US" sz="2100" i="1" dirty="0"/>
              <a:t> </a:t>
            </a:r>
            <a:endParaRPr lang="en-US" sz="2100" dirty="0"/>
          </a:p>
        </p:txBody>
      </p:sp>
    </p:spTree>
    <p:extLst>
      <p:ext uri="{BB962C8B-B14F-4D97-AF65-F5344CB8AC3E}">
        <p14:creationId xmlns:p14="http://schemas.microsoft.com/office/powerpoint/2010/main" val="2534229931"/>
      </p:ext>
    </p:extLst>
  </p:cSld>
  <p:clrMapOvr>
    <a:masterClrMapping/>
  </p:clrMapOvr>
  <mc:AlternateContent xmlns:mc="http://schemas.openxmlformats.org/markup-compatibility/2006" xmlns:p14="http://schemas.microsoft.com/office/powerpoint/2010/main">
    <mc:Choice Requires="p14">
      <p:transition spd="slow" p14:dur="2000" advTm="89895"/>
    </mc:Choice>
    <mc:Fallback xmlns="">
      <p:transition spd="slow" advTm="89895"/>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31044" y="1752601"/>
            <a:ext cx="5548312" cy="2590800"/>
          </a:xfrm>
        </p:spPr>
        <p:txBody>
          <a:bodyPr>
            <a:normAutofit/>
          </a:bodyPr>
          <a:lstStyle/>
          <a:p>
            <a:r>
              <a:rPr lang="en-US" sz="5400" dirty="0"/>
              <a:t>Other Options</a:t>
            </a:r>
          </a:p>
        </p:txBody>
      </p:sp>
    </p:spTree>
    <p:extLst>
      <p:ext uri="{BB962C8B-B14F-4D97-AF65-F5344CB8AC3E}">
        <p14:creationId xmlns:p14="http://schemas.microsoft.com/office/powerpoint/2010/main" val="2128461245"/>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5D56DA-2DDF-4F01-912E-674E6B303B80}"/>
              </a:ext>
            </a:extLst>
          </p:cNvPr>
          <p:cNvSpPr>
            <a:spLocks noGrp="1"/>
          </p:cNvSpPr>
          <p:nvPr>
            <p:ph type="title"/>
          </p:nvPr>
        </p:nvSpPr>
        <p:spPr/>
        <p:txBody>
          <a:bodyPr/>
          <a:lstStyle/>
          <a:p>
            <a:r>
              <a:rPr lang="en-US" dirty="0"/>
              <a:t>Other Exceptions</a:t>
            </a:r>
          </a:p>
        </p:txBody>
      </p:sp>
      <p:sp>
        <p:nvSpPr>
          <p:cNvPr id="3" name="Content Placeholder 2">
            <a:extLst>
              <a:ext uri="{FF2B5EF4-FFF2-40B4-BE49-F238E27FC236}">
                <a16:creationId xmlns:a16="http://schemas.microsoft.com/office/drawing/2014/main" id="{6D6F0BEA-25A6-4D8D-88B1-D0BB808A68AC}"/>
              </a:ext>
            </a:extLst>
          </p:cNvPr>
          <p:cNvSpPr>
            <a:spLocks noGrp="1"/>
          </p:cNvSpPr>
          <p:nvPr>
            <p:ph idx="1"/>
          </p:nvPr>
        </p:nvSpPr>
        <p:spPr/>
        <p:txBody>
          <a:bodyPr/>
          <a:lstStyle/>
          <a:p>
            <a:r>
              <a:rPr lang="en-US" dirty="0"/>
              <a:t>108</a:t>
            </a:r>
          </a:p>
          <a:p>
            <a:r>
              <a:rPr lang="en-US" dirty="0"/>
              <a:t>110(1)</a:t>
            </a:r>
          </a:p>
          <a:p>
            <a:r>
              <a:rPr lang="en-US" dirty="0"/>
              <a:t>110(2)</a:t>
            </a:r>
          </a:p>
          <a:p>
            <a:r>
              <a:rPr lang="en-US" dirty="0"/>
              <a:t>121</a:t>
            </a:r>
          </a:p>
          <a:p>
            <a:pPr marL="0" indent="0" algn="ctr">
              <a:buNone/>
            </a:pPr>
            <a:r>
              <a:rPr lang="en-US" dirty="0">
                <a:hlinkClick r:id="rId2"/>
              </a:rPr>
              <a:t>https://www.copyright.gov/title17/92chap1.html</a:t>
            </a:r>
            <a:r>
              <a:rPr lang="en-US" dirty="0"/>
              <a:t> </a:t>
            </a:r>
          </a:p>
        </p:txBody>
      </p:sp>
    </p:spTree>
    <p:extLst>
      <p:ext uri="{BB962C8B-B14F-4D97-AF65-F5344CB8AC3E}">
        <p14:creationId xmlns:p14="http://schemas.microsoft.com/office/powerpoint/2010/main" val="159426854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cap="all" dirty="0"/>
              <a:t>A (Very) Basic Introduction to U.S. Copyright Law</a:t>
            </a:r>
          </a:p>
        </p:txBody>
      </p:sp>
    </p:spTree>
    <p:extLst>
      <p:ext uri="{BB962C8B-B14F-4D97-AF65-F5344CB8AC3E}">
        <p14:creationId xmlns:p14="http://schemas.microsoft.com/office/powerpoint/2010/main" val="1461198044"/>
      </p:ext>
    </p:extLst>
  </p:cSld>
  <p:clrMapOvr>
    <a:masterClrMapping/>
  </p:clrMapOvr>
  <mc:AlternateContent xmlns:mc="http://schemas.openxmlformats.org/markup-compatibility/2006" xmlns:p14="http://schemas.microsoft.com/office/powerpoint/2010/main">
    <mc:Choice Requires="p14">
      <p:transition spd="slow" p14:dur="2000" advTm="163"/>
    </mc:Choice>
    <mc:Fallback xmlns="">
      <p:transition spd="slow" advTm="163"/>
    </mc:Fallback>
  </mc:AlternateContent>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04F7D1-32BD-4959-84DC-2F005DB02E30}"/>
              </a:ext>
            </a:extLst>
          </p:cNvPr>
          <p:cNvSpPr>
            <a:spLocks noGrp="1"/>
          </p:cNvSpPr>
          <p:nvPr>
            <p:ph type="title"/>
          </p:nvPr>
        </p:nvSpPr>
        <p:spPr/>
        <p:txBody>
          <a:bodyPr/>
          <a:lstStyle/>
          <a:p>
            <a:r>
              <a:rPr lang="en-US" dirty="0"/>
              <a:t>Using Public Domain Works</a:t>
            </a:r>
          </a:p>
        </p:txBody>
      </p:sp>
      <p:sp>
        <p:nvSpPr>
          <p:cNvPr id="3" name="Content Placeholder 2">
            <a:extLst>
              <a:ext uri="{FF2B5EF4-FFF2-40B4-BE49-F238E27FC236}">
                <a16:creationId xmlns:a16="http://schemas.microsoft.com/office/drawing/2014/main" id="{E04F441E-4571-4D82-BC20-5687EE81FD5B}"/>
              </a:ext>
            </a:extLst>
          </p:cNvPr>
          <p:cNvSpPr>
            <a:spLocks noGrp="1"/>
          </p:cNvSpPr>
          <p:nvPr>
            <p:ph idx="1"/>
          </p:nvPr>
        </p:nvSpPr>
        <p:spPr/>
        <p:txBody>
          <a:bodyPr/>
          <a:lstStyle/>
          <a:p>
            <a:r>
              <a:rPr lang="en-US" dirty="0"/>
              <a:t>Works created by employees of the US Federal Government acting within the scope of their job responsibilities</a:t>
            </a:r>
          </a:p>
          <a:p>
            <a:r>
              <a:rPr lang="en-US" dirty="0"/>
              <a:t>Works whose copyright has expired</a:t>
            </a:r>
          </a:p>
          <a:p>
            <a:pPr lvl="1"/>
            <a:r>
              <a:rPr lang="en-US" dirty="0"/>
              <a:t>Works published prior to January 1, 1923</a:t>
            </a:r>
          </a:p>
          <a:p>
            <a:r>
              <a:rPr lang="en-US" dirty="0"/>
              <a:t>Digital Copyright Slider: </a:t>
            </a:r>
            <a:r>
              <a:rPr lang="en-US" dirty="0">
                <a:hlinkClick r:id="rId2"/>
              </a:rPr>
              <a:t>http://librarycopyright.net/resources/digitalslider/index.html</a:t>
            </a:r>
            <a:endParaRPr lang="en-US" dirty="0"/>
          </a:p>
          <a:p>
            <a:endParaRPr lang="en-US" dirty="0"/>
          </a:p>
        </p:txBody>
      </p:sp>
    </p:spTree>
    <p:extLst>
      <p:ext uri="{BB962C8B-B14F-4D97-AF65-F5344CB8AC3E}">
        <p14:creationId xmlns:p14="http://schemas.microsoft.com/office/powerpoint/2010/main" val="1854410069"/>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D555EC-5C5A-465C-926E-D02AF3F3454D}"/>
              </a:ext>
            </a:extLst>
          </p:cNvPr>
          <p:cNvSpPr>
            <a:spLocks noGrp="1"/>
          </p:cNvSpPr>
          <p:nvPr>
            <p:ph type="title"/>
          </p:nvPr>
        </p:nvSpPr>
        <p:spPr/>
        <p:txBody>
          <a:bodyPr/>
          <a:lstStyle/>
          <a:p>
            <a:r>
              <a:rPr lang="en-US" dirty="0"/>
              <a:t>Using Creative Commons Works</a:t>
            </a:r>
          </a:p>
        </p:txBody>
      </p:sp>
      <p:sp>
        <p:nvSpPr>
          <p:cNvPr id="3" name="Content Placeholder 2">
            <a:extLst>
              <a:ext uri="{FF2B5EF4-FFF2-40B4-BE49-F238E27FC236}">
                <a16:creationId xmlns:a16="http://schemas.microsoft.com/office/drawing/2014/main" id="{A08025BE-8F1C-4119-9689-C8464A17C6BE}"/>
              </a:ext>
            </a:extLst>
          </p:cNvPr>
          <p:cNvSpPr>
            <a:spLocks noGrp="1"/>
          </p:cNvSpPr>
          <p:nvPr>
            <p:ph idx="1"/>
          </p:nvPr>
        </p:nvSpPr>
        <p:spPr/>
        <p:txBody>
          <a:bodyPr/>
          <a:lstStyle/>
          <a:p>
            <a:pPr marL="0" indent="0">
              <a:buNone/>
            </a:pPr>
            <a:r>
              <a:rPr lang="en-US" dirty="0"/>
              <a:t>Allows rightsholders to license their works for reuse</a:t>
            </a:r>
          </a:p>
          <a:p>
            <a:r>
              <a:rPr lang="en-US" dirty="0"/>
              <a:t>CC-BY</a:t>
            </a:r>
          </a:p>
          <a:p>
            <a:r>
              <a:rPr lang="en-US" dirty="0"/>
              <a:t>CC-BY-SA</a:t>
            </a:r>
          </a:p>
          <a:p>
            <a:r>
              <a:rPr lang="en-US" dirty="0"/>
              <a:t>CC-BY-ND</a:t>
            </a:r>
          </a:p>
          <a:p>
            <a:r>
              <a:rPr lang="en-US" dirty="0"/>
              <a:t>CC-BY-NC</a:t>
            </a:r>
          </a:p>
          <a:p>
            <a:r>
              <a:rPr lang="en-US" dirty="0"/>
              <a:t>CC-BY-NC-SA</a:t>
            </a:r>
          </a:p>
          <a:p>
            <a:r>
              <a:rPr lang="en-US" dirty="0"/>
              <a:t>CC-BY-NC-ND</a:t>
            </a:r>
          </a:p>
          <a:p>
            <a:pPr marL="0" indent="0" algn="ctr">
              <a:buNone/>
            </a:pPr>
            <a:r>
              <a:rPr lang="en-US" dirty="0">
                <a:hlinkClick r:id="rId2"/>
              </a:rPr>
              <a:t>https://creativecommons.org/</a:t>
            </a:r>
            <a:r>
              <a:rPr lang="en-US" dirty="0"/>
              <a:t> </a:t>
            </a:r>
          </a:p>
        </p:txBody>
      </p:sp>
    </p:spTree>
    <p:extLst>
      <p:ext uri="{BB962C8B-B14F-4D97-AF65-F5344CB8AC3E}">
        <p14:creationId xmlns:p14="http://schemas.microsoft.com/office/powerpoint/2010/main" val="3330070768"/>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C9F74C-44DF-4339-9822-E9138A0906B7}"/>
              </a:ext>
            </a:extLst>
          </p:cNvPr>
          <p:cNvSpPr>
            <a:spLocks noGrp="1"/>
          </p:cNvSpPr>
          <p:nvPr>
            <p:ph type="title"/>
          </p:nvPr>
        </p:nvSpPr>
        <p:spPr/>
        <p:txBody>
          <a:bodyPr/>
          <a:lstStyle/>
          <a:p>
            <a:r>
              <a:rPr lang="en-US" dirty="0"/>
              <a:t>Using Open Access Works</a:t>
            </a:r>
          </a:p>
        </p:txBody>
      </p:sp>
      <p:sp>
        <p:nvSpPr>
          <p:cNvPr id="3" name="Content Placeholder 2">
            <a:extLst>
              <a:ext uri="{FF2B5EF4-FFF2-40B4-BE49-F238E27FC236}">
                <a16:creationId xmlns:a16="http://schemas.microsoft.com/office/drawing/2014/main" id="{25DCE99A-5018-4674-894B-D5E50B15F79D}"/>
              </a:ext>
            </a:extLst>
          </p:cNvPr>
          <p:cNvSpPr>
            <a:spLocks noGrp="1"/>
          </p:cNvSpPr>
          <p:nvPr>
            <p:ph idx="1"/>
          </p:nvPr>
        </p:nvSpPr>
        <p:spPr/>
        <p:txBody>
          <a:bodyPr/>
          <a:lstStyle/>
          <a:p>
            <a:r>
              <a:rPr lang="en-US" dirty="0"/>
              <a:t>Scholarship made freely available online and licensed for reuse.</a:t>
            </a:r>
          </a:p>
          <a:p>
            <a:r>
              <a:rPr lang="en-US" dirty="0"/>
              <a:t>Learn more: </a:t>
            </a:r>
            <a:r>
              <a:rPr lang="en-US" dirty="0">
                <a:hlinkClick r:id="rId2"/>
              </a:rPr>
              <a:t>https://sparcopen.org/open-access/</a:t>
            </a:r>
            <a:r>
              <a:rPr lang="en-US" dirty="0"/>
              <a:t> </a:t>
            </a:r>
          </a:p>
          <a:p>
            <a:r>
              <a:rPr lang="en-US" dirty="0"/>
              <a:t>Directory of Open Access Journals (DOAJ): </a:t>
            </a:r>
            <a:r>
              <a:rPr lang="en-US" dirty="0">
                <a:hlinkClick r:id="rId3"/>
              </a:rPr>
              <a:t>https://doaj.org/</a:t>
            </a:r>
            <a:r>
              <a:rPr lang="en-US" dirty="0"/>
              <a:t> </a:t>
            </a:r>
          </a:p>
        </p:txBody>
      </p:sp>
    </p:spTree>
    <p:extLst>
      <p:ext uri="{BB962C8B-B14F-4D97-AF65-F5344CB8AC3E}">
        <p14:creationId xmlns:p14="http://schemas.microsoft.com/office/powerpoint/2010/main" val="4000870932"/>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Seeking Permission</a:t>
            </a:r>
          </a:p>
        </p:txBody>
      </p:sp>
      <p:sp>
        <p:nvSpPr>
          <p:cNvPr id="3" name="Content Placeholder 2"/>
          <p:cNvSpPr>
            <a:spLocks noGrp="1"/>
          </p:cNvSpPr>
          <p:nvPr>
            <p:ph idx="1"/>
          </p:nvPr>
        </p:nvSpPr>
        <p:spPr/>
        <p:txBody>
          <a:bodyPr/>
          <a:lstStyle/>
          <a:p>
            <a:pPr>
              <a:buNone/>
            </a:pPr>
            <a:r>
              <a:rPr lang="en-US" dirty="0"/>
              <a:t>Contact the rightsholder!</a:t>
            </a:r>
          </a:p>
          <a:p>
            <a:r>
              <a:rPr lang="en-US" dirty="0"/>
              <a:t>Request their permission to use the work</a:t>
            </a:r>
          </a:p>
          <a:p>
            <a:r>
              <a:rPr lang="en-US" dirty="0"/>
              <a:t>Detailed info on who, what, and how</a:t>
            </a:r>
          </a:p>
          <a:p>
            <a:r>
              <a:rPr lang="en-US" dirty="0"/>
              <a:t>Good resource: Columbia Copyright Advisory Office</a:t>
            </a:r>
          </a:p>
          <a:p>
            <a:pPr marL="0" indent="0" algn="ctr">
              <a:buNone/>
            </a:pPr>
            <a:r>
              <a:rPr lang="en-US" sz="1800" dirty="0">
                <a:hlinkClick r:id="rId2"/>
              </a:rPr>
              <a:t>https://copyright.columbia.edu/basics/permissions-and-licensing.html</a:t>
            </a:r>
            <a:r>
              <a:rPr lang="en-US" sz="1800" dirty="0"/>
              <a:t> </a:t>
            </a:r>
          </a:p>
          <a:p>
            <a:pPr>
              <a:buNone/>
            </a:pPr>
            <a:endParaRPr lang="en-US" dirty="0"/>
          </a:p>
        </p:txBody>
      </p:sp>
    </p:spTree>
    <p:extLst>
      <p:ext uri="{BB962C8B-B14F-4D97-AF65-F5344CB8AC3E}">
        <p14:creationId xmlns:p14="http://schemas.microsoft.com/office/powerpoint/2010/main" val="1664308475"/>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Licensing</a:t>
            </a:r>
          </a:p>
        </p:txBody>
      </p:sp>
      <p:sp>
        <p:nvSpPr>
          <p:cNvPr id="3" name="Content Placeholder 2"/>
          <p:cNvSpPr>
            <a:spLocks noGrp="1"/>
          </p:cNvSpPr>
          <p:nvPr>
            <p:ph idx="1"/>
          </p:nvPr>
        </p:nvSpPr>
        <p:spPr/>
        <p:txBody>
          <a:bodyPr/>
          <a:lstStyle/>
          <a:p>
            <a:r>
              <a:rPr lang="en-US" dirty="0"/>
              <a:t>License rights for various uses, including copies, posting online, commercial republication, etc.</a:t>
            </a:r>
          </a:p>
          <a:p>
            <a:r>
              <a:rPr lang="en-US" dirty="0"/>
              <a:t>Copyright Clearance Center: </a:t>
            </a:r>
            <a:r>
              <a:rPr lang="en-US" dirty="0">
                <a:hlinkClick r:id="rId2"/>
              </a:rPr>
              <a:t>http://www.copyright.com/</a:t>
            </a:r>
            <a:r>
              <a:rPr lang="en-US" dirty="0"/>
              <a:t> </a:t>
            </a:r>
          </a:p>
          <a:p>
            <a:r>
              <a:rPr lang="en-US" dirty="0"/>
              <a:t>Swank: </a:t>
            </a:r>
            <a:r>
              <a:rPr lang="en-US" dirty="0">
                <a:hlinkClick r:id="rId3"/>
              </a:rPr>
              <a:t>https://www.swank.com/</a:t>
            </a:r>
            <a:r>
              <a:rPr lang="en-US" dirty="0"/>
              <a:t> </a:t>
            </a:r>
          </a:p>
          <a:p>
            <a:pPr>
              <a:buNone/>
            </a:pPr>
            <a:endParaRPr lang="en-US" dirty="0"/>
          </a:p>
        </p:txBody>
      </p:sp>
    </p:spTree>
    <p:extLst>
      <p:ext uri="{BB962C8B-B14F-4D97-AF65-F5344CB8AC3E}">
        <p14:creationId xmlns:p14="http://schemas.microsoft.com/office/powerpoint/2010/main" val="388331828"/>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2002631"/>
            <a:ext cx="5548312" cy="2852737"/>
          </a:xfrm>
        </p:spPr>
        <p:txBody>
          <a:bodyPr>
            <a:normAutofit/>
          </a:bodyPr>
          <a:lstStyle/>
          <a:p>
            <a:r>
              <a:rPr lang="en-US" sz="5400" dirty="0"/>
              <a:t>Putting It All Together</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570E2D23-DD94-4D35-A4C0-0A804F1DB4D2}"/>
              </a:ext>
            </a:extLst>
          </p:cNvPr>
          <p:cNvSpPr>
            <a:spLocks noGrp="1"/>
          </p:cNvSpPr>
          <p:nvPr>
            <p:ph idx="1"/>
          </p:nvPr>
        </p:nvSpPr>
        <p:spPr/>
        <p:txBody>
          <a:bodyPr/>
          <a:lstStyle/>
          <a:p>
            <a:r>
              <a:rPr lang="en-US" dirty="0"/>
              <a:t>Don’t blatantly ignore the law, but also don’t let the fear of being sued keep you from taking advantage of the exceptions found in the law.</a:t>
            </a:r>
          </a:p>
          <a:p>
            <a:r>
              <a:rPr lang="en-US" dirty="0"/>
              <a:t>Thoughtful, “good faith” applications of the law can go a long way.</a:t>
            </a:r>
          </a:p>
          <a:p>
            <a:pPr marL="342900" lvl="1" indent="0">
              <a:buNone/>
            </a:pPr>
            <a:r>
              <a:rPr lang="en-US" i="1" dirty="0"/>
              <a:t>The court shall remit statutory damages in any case where an infringer believed and had reasonable grounds for believing that his or her use of the copyrighted work was a fair use under section 107, if the infringer was: (</a:t>
            </a:r>
            <a:r>
              <a:rPr lang="en-US" i="1" dirty="0" err="1"/>
              <a:t>i</a:t>
            </a:r>
            <a:r>
              <a:rPr lang="en-US" i="1" dirty="0"/>
              <a:t>) an employee or agent of a nonprofit educational institution, library, or archives acting within the scope of his or her employment who, or such institution, library, or archives itself, which infringed by reproducing the work in copies or phonorecords			-</a:t>
            </a:r>
            <a:r>
              <a:rPr lang="en-US" dirty="0"/>
              <a:t>17 U.S. Code § 504(c)(2)</a:t>
            </a:r>
          </a:p>
          <a:p>
            <a:r>
              <a:rPr lang="en-US" dirty="0"/>
              <a:t>A checklist (and a sound copyright policy!) can help demonstrate good faith applications of fair use.</a:t>
            </a:r>
          </a:p>
        </p:txBody>
      </p:sp>
      <p:sp>
        <p:nvSpPr>
          <p:cNvPr id="3" name="Title 2">
            <a:extLst>
              <a:ext uri="{FF2B5EF4-FFF2-40B4-BE49-F238E27FC236}">
                <a16:creationId xmlns:a16="http://schemas.microsoft.com/office/drawing/2014/main" id="{9C16F4EE-077F-44E9-ADCB-D1AF50CA82A1}"/>
              </a:ext>
            </a:extLst>
          </p:cNvPr>
          <p:cNvSpPr>
            <a:spLocks noGrp="1"/>
          </p:cNvSpPr>
          <p:nvPr>
            <p:ph type="title"/>
          </p:nvPr>
        </p:nvSpPr>
        <p:spPr/>
        <p:txBody>
          <a:bodyPr/>
          <a:lstStyle/>
          <a:p>
            <a:r>
              <a:rPr lang="en-US" dirty="0"/>
              <a:t>Remember our Mission!</a:t>
            </a:r>
          </a:p>
        </p:txBody>
      </p:sp>
    </p:spTree>
    <p:extLst>
      <p:ext uri="{BB962C8B-B14F-4D97-AF65-F5344CB8AC3E}">
        <p14:creationId xmlns:p14="http://schemas.microsoft.com/office/powerpoint/2010/main" val="3697679514"/>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Recommendations</a:t>
            </a:r>
          </a:p>
        </p:txBody>
      </p:sp>
      <p:sp>
        <p:nvSpPr>
          <p:cNvPr id="3" name="Content Placeholder 2"/>
          <p:cNvSpPr>
            <a:spLocks noGrp="1"/>
          </p:cNvSpPr>
          <p:nvPr>
            <p:ph idx="1"/>
          </p:nvPr>
        </p:nvSpPr>
        <p:spPr/>
        <p:txBody>
          <a:bodyPr>
            <a:normAutofit/>
          </a:bodyPr>
          <a:lstStyle/>
          <a:p>
            <a:r>
              <a:rPr lang="en-US" dirty="0"/>
              <a:t>Educate yourself on copyright and fair use</a:t>
            </a:r>
          </a:p>
          <a:p>
            <a:r>
              <a:rPr lang="en-US" dirty="0"/>
              <a:t>Work with colleagues/administrators/institutional attorneys to develop a game plan for answering copyright questions/providing copyright services</a:t>
            </a:r>
          </a:p>
          <a:p>
            <a:r>
              <a:rPr lang="en-US" dirty="0"/>
              <a:t>Offer copyright education for your patrons</a:t>
            </a:r>
          </a:p>
          <a:p>
            <a:pPr lvl="1"/>
            <a:r>
              <a:rPr lang="en-US" sz="2100" dirty="0"/>
              <a:t>Classes or workshops</a:t>
            </a:r>
          </a:p>
          <a:p>
            <a:pPr lvl="1"/>
            <a:r>
              <a:rPr lang="en-US" sz="2100" dirty="0"/>
              <a:t>Website</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31044" y="1752601"/>
            <a:ext cx="5548312" cy="2667000"/>
          </a:xfrm>
        </p:spPr>
        <p:txBody>
          <a:bodyPr>
            <a:noAutofit/>
          </a:bodyPr>
          <a:lstStyle/>
          <a:p>
            <a:r>
              <a:rPr lang="en-US" sz="5400" dirty="0"/>
              <a:t>Scenarios</a:t>
            </a:r>
          </a:p>
        </p:txBody>
      </p:sp>
    </p:spTree>
    <p:extLst>
      <p:ext uri="{BB962C8B-B14F-4D97-AF65-F5344CB8AC3E}">
        <p14:creationId xmlns:p14="http://schemas.microsoft.com/office/powerpoint/2010/main" val="735059350"/>
      </p:ext>
    </p:extLst>
  </p:cSld>
  <p:clrMapOvr>
    <a:masterClrMapping/>
  </p:clrMapOvr>
  <mc:AlternateContent xmlns:mc="http://schemas.openxmlformats.org/markup-compatibility/2006" xmlns:p14="http://schemas.microsoft.com/office/powerpoint/2010/main">
    <mc:Choice Requires="p14">
      <p:transition spd="slow" p14:dur="2000" advTm="963"/>
    </mc:Choice>
    <mc:Fallback xmlns="">
      <p:transition spd="slow" advTm="963"/>
    </mc:Fallback>
  </mc:AlternateContent>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5AFDC6-9721-4374-98A5-FB3D0C679135}"/>
              </a:ext>
            </a:extLst>
          </p:cNvPr>
          <p:cNvSpPr>
            <a:spLocks noGrp="1"/>
          </p:cNvSpPr>
          <p:nvPr>
            <p:ph type="title"/>
          </p:nvPr>
        </p:nvSpPr>
        <p:spPr/>
        <p:txBody>
          <a:bodyPr/>
          <a:lstStyle/>
          <a:p>
            <a:r>
              <a:rPr lang="en-US" dirty="0"/>
              <a:t>Questions I’ve been asked…</a:t>
            </a:r>
          </a:p>
        </p:txBody>
      </p:sp>
      <p:sp>
        <p:nvSpPr>
          <p:cNvPr id="3" name="Content Placeholder 2">
            <a:extLst>
              <a:ext uri="{FF2B5EF4-FFF2-40B4-BE49-F238E27FC236}">
                <a16:creationId xmlns:a16="http://schemas.microsoft.com/office/drawing/2014/main" id="{BD5E6A09-2B90-41F7-94A0-921AF7336554}"/>
              </a:ext>
            </a:extLst>
          </p:cNvPr>
          <p:cNvSpPr>
            <a:spLocks noGrp="1"/>
          </p:cNvSpPr>
          <p:nvPr>
            <p:ph idx="1"/>
          </p:nvPr>
        </p:nvSpPr>
        <p:spPr/>
        <p:txBody>
          <a:bodyPr>
            <a:normAutofit/>
          </a:bodyPr>
          <a:lstStyle/>
          <a:p>
            <a:pPr marL="457200" indent="-457200">
              <a:buFont typeface="+mj-lt"/>
              <a:buAutoNum type="arabicPeriod"/>
            </a:pPr>
            <a:r>
              <a:rPr lang="en-US" dirty="0"/>
              <a:t>How many pages from this book can I copy and share with my students?</a:t>
            </a:r>
          </a:p>
          <a:p>
            <a:pPr marL="457200" indent="-457200">
              <a:buFont typeface="+mj-lt"/>
              <a:buAutoNum type="arabicPeriod"/>
            </a:pPr>
            <a:r>
              <a:rPr lang="en-US" dirty="0"/>
              <a:t>For my online class I want to assign one article and one chapter from a book. Is that ok?</a:t>
            </a:r>
          </a:p>
          <a:p>
            <a:pPr lvl="1"/>
            <a:r>
              <a:rPr lang="en-US" dirty="0"/>
              <a:t>Content Management System (CMS) or personal webpage</a:t>
            </a:r>
          </a:p>
          <a:p>
            <a:pPr lvl="1"/>
            <a:r>
              <a:rPr lang="en-US" dirty="0"/>
              <a:t>Consider linking</a:t>
            </a:r>
          </a:p>
          <a:p>
            <a:pPr lvl="1"/>
            <a:r>
              <a:rPr lang="en-US" dirty="0"/>
              <a:t>What do the library’s license agreements allow?</a:t>
            </a:r>
          </a:p>
          <a:p>
            <a:pPr lvl="1"/>
            <a:r>
              <a:rPr lang="en-US" dirty="0"/>
              <a:t>Fair Use</a:t>
            </a:r>
          </a:p>
          <a:p>
            <a:pPr marL="457200" indent="-457200">
              <a:buFont typeface="+mj-lt"/>
              <a:buAutoNum type="arabicPeriod"/>
            </a:pPr>
            <a:r>
              <a:rPr lang="en-US" dirty="0"/>
              <a:t>I found this chart in an article. Can I include it in a book/article I’m writing?</a:t>
            </a:r>
          </a:p>
          <a:p>
            <a:pPr lvl="1"/>
            <a:r>
              <a:rPr lang="en-US" dirty="0"/>
              <a:t>Fair use can be considered, but does the publisher have any specific rules?</a:t>
            </a:r>
          </a:p>
          <a:p>
            <a:pPr marL="457200" indent="-457200">
              <a:buFont typeface="+mj-lt"/>
              <a:buAutoNum type="arabicPeriod"/>
            </a:pPr>
            <a:r>
              <a:rPr lang="en-US" dirty="0"/>
              <a:t>I’m creating a digital museum that includes 3D scans of statues/objects/artifacts as well files that can be used to print them from a 3D printer. </a:t>
            </a:r>
          </a:p>
          <a:p>
            <a:pPr marL="457200" indent="-457200">
              <a:buFont typeface="+mj-lt"/>
              <a:buAutoNum type="arabicPeriod"/>
            </a:pPr>
            <a:endParaRPr lang="en-US" dirty="0"/>
          </a:p>
          <a:p>
            <a:pPr marL="457200" indent="-457200">
              <a:buFont typeface="+mj-lt"/>
              <a:buAutoNum type="arabicPeriod"/>
            </a:pPr>
            <a:endParaRPr lang="en-US" dirty="0"/>
          </a:p>
          <a:p>
            <a:pPr marL="457200" indent="-457200">
              <a:buFont typeface="+mj-lt"/>
              <a:buAutoNum type="arabicPeriod"/>
            </a:pPr>
            <a:endParaRPr lang="en-US" dirty="0"/>
          </a:p>
        </p:txBody>
      </p:sp>
    </p:spTree>
    <p:extLst>
      <p:ext uri="{BB962C8B-B14F-4D97-AF65-F5344CB8AC3E}">
        <p14:creationId xmlns:p14="http://schemas.microsoft.com/office/powerpoint/2010/main" val="18226166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par>
                          <p:cTn id="11" fill="hold">
                            <p:stCondLst>
                              <p:cond delay="0"/>
                            </p:stCondLst>
                            <p:childTnLst>
                              <p:par>
                                <p:cTn id="12" presetID="1" presetClass="entr" presetSubtype="0" fill="hold" grpId="0" nodeType="afterEffect">
                                  <p:stCondLst>
                                    <p:cond delay="0"/>
                                  </p:stCondLst>
                                  <p:childTnLst>
                                    <p:set>
                                      <p:cBhvr>
                                        <p:cTn id="13" dur="1" fill="hold">
                                          <p:stCondLst>
                                            <p:cond delay="0"/>
                                          </p:stCondLst>
                                        </p:cTn>
                                        <p:tgtEl>
                                          <p:spTgt spid="3">
                                            <p:txEl>
                                              <p:pRg st="2" end="2"/>
                                            </p:txEl>
                                          </p:spTgt>
                                        </p:tgtEl>
                                        <p:attrNameLst>
                                          <p:attrName>style.visibility</p:attrName>
                                        </p:attrNameLst>
                                      </p:cBhvr>
                                      <p:to>
                                        <p:strVal val="visible"/>
                                      </p:to>
                                    </p:set>
                                  </p:childTnLst>
                                </p:cTn>
                              </p:par>
                            </p:childTnLst>
                          </p:cTn>
                        </p:par>
                        <p:par>
                          <p:cTn id="14" fill="hold">
                            <p:stCondLst>
                              <p:cond delay="0"/>
                            </p:stCondLst>
                            <p:childTnLst>
                              <p:par>
                                <p:cTn id="15" presetID="1" presetClass="entr" presetSubtype="0" fill="hold" grpId="0" nodeType="after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childTnLst>
                                </p:cTn>
                              </p:par>
                            </p:childTnLst>
                          </p:cTn>
                        </p:par>
                        <p:par>
                          <p:cTn id="17" fill="hold">
                            <p:stCondLst>
                              <p:cond delay="0"/>
                            </p:stCondLst>
                            <p:childTnLst>
                              <p:par>
                                <p:cTn id="18" presetID="1" presetClass="entr" presetSubtype="0" fill="hold" grpId="0" nodeType="afterEffect">
                                  <p:stCondLst>
                                    <p:cond delay="0"/>
                                  </p:stCondLst>
                                  <p:childTnLst>
                                    <p:set>
                                      <p:cBhvr>
                                        <p:cTn id="19" dur="1" fill="hold">
                                          <p:stCondLst>
                                            <p:cond delay="0"/>
                                          </p:stCondLst>
                                        </p:cTn>
                                        <p:tgtEl>
                                          <p:spTgt spid="3">
                                            <p:txEl>
                                              <p:pRg st="4" end="4"/>
                                            </p:txEl>
                                          </p:spTgt>
                                        </p:tgtEl>
                                        <p:attrNameLst>
                                          <p:attrName>style.visibility</p:attrName>
                                        </p:attrNameLst>
                                      </p:cBhvr>
                                      <p:to>
                                        <p:strVal val="visible"/>
                                      </p:to>
                                    </p:set>
                                  </p:childTnLst>
                                </p:cTn>
                              </p:par>
                            </p:childTnLst>
                          </p:cTn>
                        </p:par>
                        <p:par>
                          <p:cTn id="20" fill="hold">
                            <p:stCondLst>
                              <p:cond delay="0"/>
                            </p:stCondLst>
                            <p:childTnLst>
                              <p:par>
                                <p:cTn id="21" presetID="1" presetClass="entr" presetSubtype="0" fill="hold" grpId="0" nodeType="after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Securing Copyright</a:t>
            </a:r>
          </a:p>
        </p:txBody>
      </p:sp>
      <p:sp>
        <p:nvSpPr>
          <p:cNvPr id="3" name="Content Placeholder 2"/>
          <p:cNvSpPr>
            <a:spLocks noGrp="1"/>
          </p:cNvSpPr>
          <p:nvPr>
            <p:ph idx="1"/>
          </p:nvPr>
        </p:nvSpPr>
        <p:spPr/>
        <p:txBody>
          <a:bodyPr>
            <a:normAutofit/>
          </a:bodyPr>
          <a:lstStyle/>
          <a:p>
            <a:pPr marL="0" indent="0">
              <a:buNone/>
              <a:defRPr/>
            </a:pPr>
            <a:r>
              <a:rPr lang="en-US" sz="2400" dirty="0"/>
              <a:t>Copyright protection subsists in “</a:t>
            </a:r>
            <a:r>
              <a:rPr lang="en-US" sz="2400" i="1" dirty="0"/>
              <a:t>in original works of authorship</a:t>
            </a:r>
            <a:r>
              <a:rPr lang="en-US" sz="2400" dirty="0"/>
              <a:t>” that are “</a:t>
            </a:r>
            <a:r>
              <a:rPr lang="en-US" sz="2400" i="1" dirty="0"/>
              <a:t>fixed in any tangible medium of expression” </a:t>
            </a:r>
            <a:r>
              <a:rPr lang="en-US" sz="2400" dirty="0"/>
              <a:t>(17 U.S.C. § 102(a)).				</a:t>
            </a:r>
          </a:p>
          <a:p>
            <a:pPr marL="174625" indent="-174625">
              <a:defRPr/>
            </a:pPr>
            <a:r>
              <a:rPr lang="en-US" sz="2400" dirty="0"/>
              <a:t>Copyright notice (e.g. © 2018 by Carla Myers) is not required for protection</a:t>
            </a:r>
          </a:p>
          <a:p>
            <a:pPr marL="174625" indent="-174625">
              <a:defRPr/>
            </a:pPr>
            <a:r>
              <a:rPr lang="en-US" sz="2400" dirty="0"/>
              <a:t>Registration is also not required</a:t>
            </a:r>
          </a:p>
          <a:p>
            <a:pPr>
              <a:defRPr/>
            </a:pPr>
            <a:endParaRPr lang="en-US" sz="2400" dirty="0"/>
          </a:p>
          <a:p>
            <a:pPr marL="0" indent="0">
              <a:buFont typeface="Wingdings" pitchFamily="2" charset="2"/>
              <a:buNone/>
              <a:defRPr/>
            </a:pPr>
            <a:endParaRPr lang="en-US" sz="2400" dirty="0"/>
          </a:p>
        </p:txBody>
      </p:sp>
    </p:spTree>
    <p:extLst>
      <p:ext uri="{BB962C8B-B14F-4D97-AF65-F5344CB8AC3E}">
        <p14:creationId xmlns:p14="http://schemas.microsoft.com/office/powerpoint/2010/main" val="1624571821"/>
      </p:ext>
    </p:extLst>
  </p:cSld>
  <p:clrMapOvr>
    <a:masterClrMapping/>
  </p:clrMapOvr>
  <mc:AlternateContent xmlns:mc="http://schemas.openxmlformats.org/markup-compatibility/2006" xmlns:p14="http://schemas.microsoft.com/office/powerpoint/2010/main">
    <mc:Choice Requires="p14">
      <p:transition spd="slow" p14:dur="2000" advTm="147"/>
    </mc:Choice>
    <mc:Fallback xmlns="">
      <p:transition spd="slow" advTm="147"/>
    </mc:Fallback>
  </mc:AlternateContent>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Educational Tools and Resources</a:t>
            </a:r>
          </a:p>
        </p:txBody>
      </p:sp>
    </p:spTree>
    <p:extLst>
      <p:ext uri="{BB962C8B-B14F-4D97-AF65-F5344CB8AC3E}">
        <p14:creationId xmlns:p14="http://schemas.microsoft.com/office/powerpoint/2010/main" val="2247388868"/>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28650" y="1439862"/>
            <a:ext cx="7886700" cy="5265738"/>
          </a:xfrm>
        </p:spPr>
        <p:txBody>
          <a:bodyPr>
            <a:normAutofit/>
          </a:bodyPr>
          <a:lstStyle/>
          <a:p>
            <a:pPr marL="0" indent="0">
              <a:lnSpc>
                <a:spcPct val="100000"/>
              </a:lnSpc>
              <a:spcBef>
                <a:spcPts val="0"/>
              </a:spcBef>
              <a:buNone/>
            </a:pPr>
            <a:r>
              <a:rPr lang="en-US" sz="1700" b="1" dirty="0"/>
              <a:t>Code of Best Practices</a:t>
            </a:r>
          </a:p>
          <a:p>
            <a:pPr marL="0" indent="0">
              <a:lnSpc>
                <a:spcPct val="100000"/>
              </a:lnSpc>
              <a:spcBef>
                <a:spcPts val="0"/>
              </a:spcBef>
              <a:buNone/>
            </a:pPr>
            <a:r>
              <a:rPr lang="en-US" sz="1700" i="1" dirty="0"/>
              <a:t>Codes on many different fair use topics!</a:t>
            </a:r>
          </a:p>
          <a:p>
            <a:pPr marL="0" indent="0">
              <a:lnSpc>
                <a:spcPct val="100000"/>
              </a:lnSpc>
              <a:spcBef>
                <a:spcPts val="0"/>
              </a:spcBef>
              <a:buNone/>
            </a:pPr>
            <a:r>
              <a:rPr lang="en-US" sz="1700" dirty="0">
                <a:hlinkClick r:id="rId2"/>
              </a:rPr>
              <a:t>http://cmsimpact.org/codes-of-best-practices/</a:t>
            </a:r>
            <a:endParaRPr lang="en-US" sz="1700" dirty="0"/>
          </a:p>
          <a:p>
            <a:pPr marL="0" indent="0">
              <a:buNone/>
            </a:pPr>
            <a:r>
              <a:rPr lang="en-US" sz="1700" b="1" dirty="0"/>
              <a:t>Fair Use Week</a:t>
            </a:r>
          </a:p>
          <a:p>
            <a:pPr marL="0" indent="0">
              <a:buNone/>
            </a:pPr>
            <a:r>
              <a:rPr lang="en-US" sz="1700" dirty="0">
                <a:hlinkClick r:id="rId3"/>
              </a:rPr>
              <a:t>http://fairuseweek.org/</a:t>
            </a:r>
            <a:endParaRPr lang="en-US" sz="1700" dirty="0"/>
          </a:p>
          <a:p>
            <a:pPr marL="0" indent="0">
              <a:buNone/>
            </a:pPr>
            <a:r>
              <a:rPr lang="en-US" sz="1700" dirty="0"/>
              <a:t>An annual celebration of the important doctrines of fair use and fair dealing. </a:t>
            </a:r>
          </a:p>
          <a:p>
            <a:pPr marL="0" indent="0">
              <a:buNone/>
            </a:pPr>
            <a:r>
              <a:rPr lang="en-US" sz="1700" b="1" dirty="0"/>
              <a:t>Stanford Copyright and Fair Use Center</a:t>
            </a:r>
          </a:p>
          <a:p>
            <a:pPr marL="0" indent="0">
              <a:buNone/>
            </a:pPr>
            <a:r>
              <a:rPr lang="en-US" sz="1700" dirty="0">
                <a:hlinkClick r:id="rId4"/>
              </a:rPr>
              <a:t>https://fairuse.stanford.edu/</a:t>
            </a:r>
            <a:endParaRPr lang="en-US" sz="1700" dirty="0"/>
          </a:p>
          <a:p>
            <a:pPr marL="0" indent="0">
              <a:buNone/>
            </a:pPr>
            <a:r>
              <a:rPr lang="en-US" sz="1700" dirty="0"/>
              <a:t>A website that includes primary case law, statutes, regulations, information about newly filed copyright lawsuits, pending legislation, copyright office news, recent publications as well as blog and twitter feeds from practicing attorneys and law professors.</a:t>
            </a:r>
          </a:p>
          <a:p>
            <a:pPr marL="0" indent="0">
              <a:lnSpc>
                <a:spcPct val="100000"/>
              </a:lnSpc>
              <a:spcBef>
                <a:spcPts val="0"/>
              </a:spcBef>
              <a:buNone/>
            </a:pPr>
            <a:endParaRPr lang="en-US" dirty="0"/>
          </a:p>
        </p:txBody>
      </p:sp>
      <p:sp>
        <p:nvSpPr>
          <p:cNvPr id="3" name="Title 2"/>
          <p:cNvSpPr>
            <a:spLocks noGrp="1"/>
          </p:cNvSpPr>
          <p:nvPr>
            <p:ph type="title"/>
          </p:nvPr>
        </p:nvSpPr>
        <p:spPr/>
        <p:txBody>
          <a:bodyPr/>
          <a:lstStyle/>
          <a:p>
            <a:r>
              <a:rPr lang="en-US" dirty="0"/>
              <a:t>Learn More—Fair Use</a:t>
            </a:r>
          </a:p>
        </p:txBody>
      </p:sp>
    </p:spTree>
    <p:extLst>
      <p:ext uri="{BB962C8B-B14F-4D97-AF65-F5344CB8AC3E}">
        <p14:creationId xmlns:p14="http://schemas.microsoft.com/office/powerpoint/2010/main" val="25913221"/>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28650" y="1439863"/>
            <a:ext cx="7886700" cy="5041898"/>
          </a:xfrm>
        </p:spPr>
        <p:txBody>
          <a:bodyPr>
            <a:normAutofit lnSpcReduction="10000"/>
          </a:bodyPr>
          <a:lstStyle/>
          <a:p>
            <a:pPr marL="0" indent="0">
              <a:buNone/>
            </a:pPr>
            <a:r>
              <a:rPr lang="en-US" b="1" dirty="0"/>
              <a:t>CopyrightX</a:t>
            </a:r>
          </a:p>
          <a:p>
            <a:pPr marL="0" indent="0">
              <a:buNone/>
            </a:pPr>
            <a:r>
              <a:rPr lang="en-US" dirty="0">
                <a:hlinkClick r:id="rId2"/>
              </a:rPr>
              <a:t>http://copyx.org/</a:t>
            </a:r>
            <a:r>
              <a:rPr lang="en-US" dirty="0"/>
              <a:t> </a:t>
            </a:r>
          </a:p>
          <a:p>
            <a:pPr marL="0" indent="0">
              <a:buNone/>
            </a:pPr>
            <a:r>
              <a:rPr lang="en-US" b="1" dirty="0"/>
              <a:t>Copyright for Educators and Librarians</a:t>
            </a:r>
          </a:p>
          <a:p>
            <a:pPr marL="0" indent="0">
              <a:buNone/>
            </a:pPr>
            <a:r>
              <a:rPr lang="en-US" dirty="0">
                <a:hlinkClick r:id="rId3"/>
              </a:rPr>
              <a:t>https://www.coursera.org/learn/copyright-for-education</a:t>
            </a:r>
            <a:endParaRPr lang="en-US" dirty="0"/>
          </a:p>
          <a:p>
            <a:pPr marL="0" indent="0">
              <a:buNone/>
            </a:pPr>
            <a:r>
              <a:rPr lang="en-US" b="1" dirty="0"/>
              <a:t>Copyright for Multimedia</a:t>
            </a:r>
          </a:p>
          <a:p>
            <a:pPr marL="0" indent="0">
              <a:buNone/>
            </a:pPr>
            <a:r>
              <a:rPr lang="en-US" dirty="0">
                <a:hlinkClick r:id="rId4"/>
              </a:rPr>
              <a:t>https://www.coursera.org/learn/copyright-for-multimedia</a:t>
            </a:r>
            <a:endParaRPr lang="en-US" dirty="0"/>
          </a:p>
          <a:p>
            <a:pPr marL="0" indent="0">
              <a:buNone/>
            </a:pPr>
            <a:r>
              <a:rPr lang="en-US" b="1" dirty="0"/>
              <a:t>Copyright Law for Librarians and Educators: Creative Strategies and Practical Solutions</a:t>
            </a:r>
          </a:p>
          <a:p>
            <a:pPr marL="0" indent="0">
              <a:buNone/>
            </a:pPr>
            <a:r>
              <a:rPr lang="en-US" dirty="0">
                <a:hlinkClick r:id="rId5"/>
              </a:rPr>
              <a:t>https://www.alastore.ala.org/content/copyright-law-librarians-and-educators-creative-strategies-and-practical-solutions-fourth</a:t>
            </a:r>
            <a:r>
              <a:rPr lang="en-US" dirty="0"/>
              <a:t> </a:t>
            </a:r>
          </a:p>
          <a:p>
            <a:pPr marL="0" indent="0">
              <a:buNone/>
            </a:pPr>
            <a:r>
              <a:rPr lang="en-US" b="1" dirty="0"/>
              <a:t>Kraemer Copyright Conference</a:t>
            </a:r>
          </a:p>
          <a:p>
            <a:pPr marL="0" indent="0">
              <a:buNone/>
            </a:pPr>
            <a:r>
              <a:rPr lang="en-US" dirty="0">
                <a:hlinkClick r:id="rId6"/>
              </a:rPr>
              <a:t>https://www.uccs.edu/copyright/kraemerconference.html</a:t>
            </a:r>
            <a:endParaRPr lang="en-US" dirty="0"/>
          </a:p>
          <a:p>
            <a:pPr marL="0" indent="0">
              <a:buNone/>
            </a:pPr>
            <a:r>
              <a:rPr lang="en-US" b="1" dirty="0"/>
              <a:t>The Journal of Copyright in Education and Librarianship</a:t>
            </a:r>
          </a:p>
          <a:p>
            <a:pPr marL="0" indent="0">
              <a:buNone/>
            </a:pPr>
            <a:r>
              <a:rPr lang="en-US" dirty="0">
                <a:hlinkClick r:id="rId7"/>
              </a:rPr>
              <a:t>https://www.jcel-pub.org/</a:t>
            </a:r>
            <a:r>
              <a:rPr lang="en-US" dirty="0"/>
              <a:t> </a:t>
            </a:r>
          </a:p>
          <a:p>
            <a:pPr marL="0" indent="0">
              <a:buNone/>
            </a:pPr>
            <a:endParaRPr lang="en-US" dirty="0"/>
          </a:p>
          <a:p>
            <a:pPr marL="0" indent="0">
              <a:buNone/>
            </a:pPr>
            <a:endParaRPr lang="en-US" dirty="0"/>
          </a:p>
        </p:txBody>
      </p:sp>
      <p:sp>
        <p:nvSpPr>
          <p:cNvPr id="3" name="Title 2"/>
          <p:cNvSpPr>
            <a:spLocks noGrp="1"/>
          </p:cNvSpPr>
          <p:nvPr>
            <p:ph type="title"/>
          </p:nvPr>
        </p:nvSpPr>
        <p:spPr/>
        <p:txBody>
          <a:bodyPr/>
          <a:lstStyle/>
          <a:p>
            <a:r>
              <a:rPr lang="en-US" dirty="0"/>
              <a:t>Learn More--Copyright</a:t>
            </a:r>
          </a:p>
        </p:txBody>
      </p:sp>
    </p:spTree>
    <p:extLst>
      <p:ext uri="{BB962C8B-B14F-4D97-AF65-F5344CB8AC3E}">
        <p14:creationId xmlns:p14="http://schemas.microsoft.com/office/powerpoint/2010/main" val="3524862310"/>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0" indent="0">
              <a:lnSpc>
                <a:spcPct val="100000"/>
              </a:lnSpc>
              <a:spcBef>
                <a:spcPts val="0"/>
              </a:spcBef>
              <a:buNone/>
            </a:pPr>
            <a:r>
              <a:rPr lang="en-US" sz="2400" b="1" dirty="0"/>
              <a:t>US Copyright Office Fair Use Index</a:t>
            </a:r>
          </a:p>
          <a:p>
            <a:pPr marL="0" indent="0">
              <a:lnSpc>
                <a:spcPct val="100000"/>
              </a:lnSpc>
              <a:spcBef>
                <a:spcPts val="0"/>
              </a:spcBef>
              <a:buNone/>
            </a:pPr>
            <a:r>
              <a:rPr lang="en-US" sz="2400" dirty="0">
                <a:hlinkClick r:id="rId2"/>
              </a:rPr>
              <a:t>https://www.copyright.gov/fair-use/</a:t>
            </a:r>
            <a:r>
              <a:rPr lang="en-US" sz="2400" dirty="0"/>
              <a:t> </a:t>
            </a:r>
          </a:p>
          <a:p>
            <a:pPr marL="0" indent="0">
              <a:lnSpc>
                <a:spcPct val="100000"/>
              </a:lnSpc>
              <a:spcBef>
                <a:spcPts val="0"/>
              </a:spcBef>
              <a:buNone/>
            </a:pPr>
            <a:r>
              <a:rPr lang="en-US" sz="2400" dirty="0"/>
              <a:t>The Fair Use Index tracks a variety of judicial decisions to help both lawyers and non-lawyers better understand the types of uses courts have previously determined to be fair—or not fair.</a:t>
            </a:r>
          </a:p>
          <a:p>
            <a:pPr marL="0" indent="0">
              <a:buNone/>
            </a:pPr>
            <a:r>
              <a:rPr lang="en-US" sz="2400" b="1" dirty="0"/>
              <a:t>Georgia State Lawsuit</a:t>
            </a:r>
          </a:p>
          <a:p>
            <a:pPr marL="0" indent="0">
              <a:buNone/>
            </a:pPr>
            <a:r>
              <a:rPr lang="en-US" sz="2400" dirty="0"/>
              <a:t>Provides information and resources on the Georgia State Lawsuit and its application of fair use in providing course reserve services.</a:t>
            </a:r>
          </a:p>
          <a:p>
            <a:pPr marL="0" indent="0">
              <a:buNone/>
            </a:pPr>
            <a:r>
              <a:rPr lang="en-US" sz="2400" dirty="0">
                <a:hlinkClick r:id="rId3"/>
              </a:rPr>
              <a:t>http://libguides.law.gsu.edu/gsucopyrightcase</a:t>
            </a:r>
            <a:r>
              <a:rPr lang="en-US" sz="2400" dirty="0"/>
              <a:t> </a:t>
            </a:r>
          </a:p>
        </p:txBody>
      </p:sp>
      <p:sp>
        <p:nvSpPr>
          <p:cNvPr id="3" name="Title 2"/>
          <p:cNvSpPr>
            <a:spLocks noGrp="1"/>
          </p:cNvSpPr>
          <p:nvPr>
            <p:ph type="title"/>
          </p:nvPr>
        </p:nvSpPr>
        <p:spPr/>
        <p:txBody>
          <a:bodyPr/>
          <a:lstStyle/>
          <a:p>
            <a:r>
              <a:rPr lang="en-US" dirty="0"/>
              <a:t>Learn More—Fair Use Court Cases</a:t>
            </a:r>
          </a:p>
        </p:txBody>
      </p:sp>
    </p:spTree>
    <p:extLst>
      <p:ext uri="{BB962C8B-B14F-4D97-AF65-F5344CB8AC3E}">
        <p14:creationId xmlns:p14="http://schemas.microsoft.com/office/powerpoint/2010/main" val="2599131704"/>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0" indent="0">
              <a:buNone/>
            </a:pPr>
            <a:r>
              <a:rPr lang="en-US" b="1" dirty="0"/>
              <a:t>A Framework for Analyzing any U.S. Copyright Problem, developed by Smith, Kevin L. Smith and Lisa Macklin</a:t>
            </a:r>
          </a:p>
          <a:p>
            <a:pPr marL="0" indent="0">
              <a:buNone/>
            </a:pPr>
            <a:r>
              <a:rPr lang="en-US" dirty="0"/>
              <a:t>A great tool for working through copyright questions and issues.</a:t>
            </a:r>
          </a:p>
          <a:p>
            <a:pPr marL="0" indent="0">
              <a:buNone/>
            </a:pPr>
            <a:r>
              <a:rPr lang="en-US" dirty="0">
                <a:hlinkClick r:id="rId2"/>
              </a:rPr>
              <a:t>http://hdl.handle.net/1808/22723</a:t>
            </a:r>
            <a:endParaRPr lang="en-US" dirty="0"/>
          </a:p>
          <a:p>
            <a:pPr marL="0" indent="0">
              <a:buNone/>
            </a:pPr>
            <a:r>
              <a:rPr lang="en-US" b="1" dirty="0"/>
              <a:t>The Copyright Advisory Network (CAN)</a:t>
            </a:r>
          </a:p>
          <a:p>
            <a:pPr marL="0" indent="0">
              <a:buNone/>
            </a:pPr>
            <a:r>
              <a:rPr lang="en-US" dirty="0">
                <a:hlinkClick r:id="rId3"/>
              </a:rPr>
              <a:t>http://librarycopyright.net/</a:t>
            </a:r>
            <a:r>
              <a:rPr lang="en-US" dirty="0"/>
              <a:t> </a:t>
            </a:r>
          </a:p>
          <a:p>
            <a:pPr marL="0" indent="0">
              <a:buNone/>
            </a:pPr>
            <a:r>
              <a:rPr lang="en-US" dirty="0"/>
              <a:t>Provides copyright tools and resources and includes a forum where you can ask questions that will be answered by members of ALA’s Copyright Education Committee.</a:t>
            </a:r>
          </a:p>
          <a:p>
            <a:pPr marL="0" indent="0">
              <a:buNone/>
            </a:pPr>
            <a:r>
              <a:rPr lang="en-US" dirty="0">
                <a:hlinkClick r:id="rId4"/>
              </a:rPr>
              <a:t>http://librarycopyright.net/resources/</a:t>
            </a:r>
            <a:r>
              <a:rPr lang="en-US" dirty="0"/>
              <a:t> </a:t>
            </a:r>
          </a:p>
          <a:p>
            <a:pPr marL="0" indent="0">
              <a:lnSpc>
                <a:spcPct val="100000"/>
              </a:lnSpc>
              <a:spcBef>
                <a:spcPts val="0"/>
              </a:spcBef>
              <a:buNone/>
            </a:pPr>
            <a:endParaRPr lang="en-US" b="1" dirty="0"/>
          </a:p>
          <a:p>
            <a:pPr marL="0" indent="0">
              <a:buNone/>
            </a:pPr>
            <a:endParaRPr lang="en-US" dirty="0"/>
          </a:p>
        </p:txBody>
      </p:sp>
      <p:sp>
        <p:nvSpPr>
          <p:cNvPr id="3" name="Title 2"/>
          <p:cNvSpPr>
            <a:spLocks noGrp="1"/>
          </p:cNvSpPr>
          <p:nvPr>
            <p:ph type="title"/>
          </p:nvPr>
        </p:nvSpPr>
        <p:spPr/>
        <p:txBody>
          <a:bodyPr/>
          <a:lstStyle/>
          <a:p>
            <a:r>
              <a:rPr lang="en-US" dirty="0"/>
              <a:t>Tools</a:t>
            </a:r>
          </a:p>
        </p:txBody>
      </p:sp>
    </p:spTree>
    <p:extLst>
      <p:ext uri="{BB962C8B-B14F-4D97-AF65-F5344CB8AC3E}">
        <p14:creationId xmlns:p14="http://schemas.microsoft.com/office/powerpoint/2010/main" val="2125651665"/>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lnSpcReduction="20000"/>
          </a:bodyPr>
          <a:lstStyle/>
          <a:p>
            <a:pPr marL="0" indent="0">
              <a:buNone/>
            </a:pPr>
            <a:r>
              <a:rPr lang="en-US" b="1" dirty="0"/>
              <a:t>CopyTalk Webinars</a:t>
            </a:r>
          </a:p>
          <a:p>
            <a:pPr marL="0" indent="0">
              <a:buNone/>
            </a:pPr>
            <a:r>
              <a:rPr lang="en-US" dirty="0">
                <a:hlinkClick r:id="rId2"/>
              </a:rPr>
              <a:t>http://www.ala.org/advocacy/pp/pub/copytalk</a:t>
            </a:r>
            <a:r>
              <a:rPr lang="en-US" dirty="0"/>
              <a:t> </a:t>
            </a:r>
          </a:p>
          <a:p>
            <a:pPr marL="0" indent="0">
              <a:buNone/>
            </a:pPr>
            <a:r>
              <a:rPr lang="en-US" dirty="0"/>
              <a:t>Monthly webinars on various copyright topics</a:t>
            </a:r>
          </a:p>
          <a:p>
            <a:pPr marL="0" indent="0">
              <a:buNone/>
            </a:pPr>
            <a:r>
              <a:rPr lang="en-US" b="1" dirty="0"/>
              <a:t>Copyright Chat Podcast</a:t>
            </a:r>
          </a:p>
          <a:p>
            <a:pPr marL="0" indent="0">
              <a:buNone/>
            </a:pPr>
            <a:r>
              <a:rPr lang="en-US" sz="2000" dirty="0">
                <a:hlinkClick r:id="rId3"/>
              </a:rPr>
              <a:t>https://www.library.illinois.edu/scp/copyright-overview/chat-podcast/</a:t>
            </a:r>
            <a:endParaRPr lang="en-US" sz="2000" dirty="0"/>
          </a:p>
          <a:p>
            <a:pPr marL="0" indent="0">
              <a:buNone/>
            </a:pPr>
            <a:r>
              <a:rPr lang="en-US" sz="2000" dirty="0"/>
              <a:t>A podcast dedicated to discussing important copyright matters. </a:t>
            </a:r>
          </a:p>
          <a:p>
            <a:pPr marL="0" indent="0">
              <a:buNone/>
            </a:pPr>
            <a:r>
              <a:rPr lang="en-US" sz="2000" b="1" dirty="0"/>
              <a:t>Scholarly Communications @ Duke</a:t>
            </a:r>
          </a:p>
          <a:p>
            <a:pPr marL="0" indent="0">
              <a:buNone/>
            </a:pPr>
            <a:r>
              <a:rPr lang="en-US" sz="2000" dirty="0">
                <a:hlinkClick r:id="rId4"/>
              </a:rPr>
              <a:t>https://blogs.library.duke.edu/scholcomm/</a:t>
            </a:r>
            <a:r>
              <a:rPr lang="en-US" sz="2000" dirty="0"/>
              <a:t> </a:t>
            </a:r>
          </a:p>
          <a:p>
            <a:pPr marL="0" indent="0">
              <a:buNone/>
            </a:pPr>
            <a:r>
              <a:rPr lang="en-US" sz="2000" dirty="0"/>
              <a:t>A blog about copyright and publication issues</a:t>
            </a:r>
          </a:p>
          <a:p>
            <a:pPr marL="0" indent="0">
              <a:buNone/>
            </a:pPr>
            <a:r>
              <a:rPr lang="en-US" sz="2000" b="1" dirty="0"/>
              <a:t>IO: In the Open</a:t>
            </a:r>
          </a:p>
          <a:p>
            <a:pPr marL="0" indent="0">
              <a:buNone/>
            </a:pPr>
            <a:r>
              <a:rPr lang="en-US" sz="2000" dirty="0">
                <a:hlinkClick r:id="rId5"/>
              </a:rPr>
              <a:t>http://intheopen.net/</a:t>
            </a:r>
            <a:endParaRPr lang="en-US" sz="2000" dirty="0"/>
          </a:p>
          <a:p>
            <a:pPr marL="0" indent="0">
              <a:buNone/>
            </a:pPr>
            <a:r>
              <a:rPr lang="en-US" sz="2000" dirty="0"/>
              <a:t>A blog exploring libraries, scholarship, and publishing</a:t>
            </a:r>
          </a:p>
          <a:p>
            <a:pPr marL="0" indent="0">
              <a:buNone/>
            </a:pPr>
            <a:r>
              <a:rPr lang="en-US" sz="2000" b="1" dirty="0"/>
              <a:t>The Taper</a:t>
            </a:r>
          </a:p>
          <a:p>
            <a:pPr marL="0" indent="0">
              <a:buNone/>
            </a:pPr>
            <a:r>
              <a:rPr lang="en-US" sz="2000" dirty="0">
                <a:hlinkClick r:id="rId6"/>
              </a:rPr>
              <a:t>http://thetaper.library.virginia.edu/</a:t>
            </a:r>
            <a:r>
              <a:rPr lang="en-US" sz="2000" dirty="0"/>
              <a:t> </a:t>
            </a:r>
          </a:p>
          <a:p>
            <a:pPr marL="0" indent="0">
              <a:buNone/>
            </a:pPr>
            <a:r>
              <a:rPr lang="en-US" sz="2000" dirty="0"/>
              <a:t>A blog exploring copyright information and policy</a:t>
            </a:r>
          </a:p>
        </p:txBody>
      </p:sp>
      <p:sp>
        <p:nvSpPr>
          <p:cNvPr id="3" name="Title 2"/>
          <p:cNvSpPr>
            <a:spLocks noGrp="1"/>
          </p:cNvSpPr>
          <p:nvPr>
            <p:ph type="title"/>
          </p:nvPr>
        </p:nvSpPr>
        <p:spPr/>
        <p:txBody>
          <a:bodyPr/>
          <a:lstStyle/>
          <a:p>
            <a:r>
              <a:rPr lang="en-US" dirty="0"/>
              <a:t>Stay Current</a:t>
            </a:r>
          </a:p>
        </p:txBody>
      </p:sp>
    </p:spTree>
    <p:extLst>
      <p:ext uri="{BB962C8B-B14F-4D97-AF65-F5344CB8AC3E}">
        <p14:creationId xmlns:p14="http://schemas.microsoft.com/office/powerpoint/2010/main" val="1525275941"/>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9323" y="1752600"/>
            <a:ext cx="6312477" cy="2852737"/>
          </a:xfrm>
        </p:spPr>
        <p:txBody>
          <a:bodyPr>
            <a:normAutofit fontScale="90000"/>
          </a:bodyPr>
          <a:lstStyle/>
          <a:p>
            <a:pPr algn="ctr"/>
            <a:br>
              <a:rPr lang="en-US" sz="3100" dirty="0"/>
            </a:br>
            <a:r>
              <a:rPr lang="en-US" sz="3100" cap="none" dirty="0"/>
              <a:t>Carla Myers</a:t>
            </a:r>
            <a:br>
              <a:rPr lang="en-US" sz="3100" cap="none" dirty="0"/>
            </a:br>
            <a:r>
              <a:rPr lang="en-US" sz="3100" cap="none" dirty="0"/>
              <a:t>Coordinator of Scholarly Communications</a:t>
            </a:r>
            <a:br>
              <a:rPr lang="en-US" sz="3100" cap="none" dirty="0"/>
            </a:br>
            <a:r>
              <a:rPr lang="en-US" sz="3100" cap="none" dirty="0"/>
              <a:t>Miami University Libraries </a:t>
            </a:r>
            <a:br>
              <a:rPr lang="en-US" sz="3100" cap="none" dirty="0"/>
            </a:br>
            <a:r>
              <a:rPr lang="en-US" sz="3100" cap="none" dirty="0">
                <a:hlinkClick r:id="rId2"/>
              </a:rPr>
              <a:t>myersc2@miamioh.edu</a:t>
            </a:r>
            <a:r>
              <a:rPr lang="en-US" sz="3100" cap="none" dirty="0"/>
              <a:t> </a:t>
            </a:r>
            <a:br>
              <a:rPr lang="en-US" dirty="0"/>
            </a:br>
            <a:endParaRPr lang="en-US" dirty="0"/>
          </a:p>
        </p:txBody>
      </p:sp>
      <p:sp>
        <p:nvSpPr>
          <p:cNvPr id="3" name="Rectangle 2">
            <a:extLst>
              <a:ext uri="{FF2B5EF4-FFF2-40B4-BE49-F238E27FC236}">
                <a16:creationId xmlns:a16="http://schemas.microsoft.com/office/drawing/2014/main" id="{6277C603-5FFB-49ED-9C52-AE962758BC8F}"/>
              </a:ext>
            </a:extLst>
          </p:cNvPr>
          <p:cNvSpPr/>
          <p:nvPr/>
        </p:nvSpPr>
        <p:spPr>
          <a:xfrm>
            <a:off x="228600" y="6096000"/>
            <a:ext cx="6814920" cy="584775"/>
          </a:xfrm>
          <a:prstGeom prst="rect">
            <a:avLst/>
          </a:prstGeom>
        </p:spPr>
        <p:txBody>
          <a:bodyPr wrap="square">
            <a:spAutoFit/>
          </a:bodyPr>
          <a:lstStyle/>
          <a:p>
            <a:r>
              <a:rPr lang="en-US" sz="1600" dirty="0"/>
              <a:t>Image "Library books” © 2007 timetrax23 and made available under a Attribution-ShareAlike 2.0 Generic license.</a:t>
            </a:r>
          </a:p>
        </p:txBody>
      </p:sp>
      <p:grpSp>
        <p:nvGrpSpPr>
          <p:cNvPr id="8" name="Group 7">
            <a:extLst>
              <a:ext uri="{FF2B5EF4-FFF2-40B4-BE49-F238E27FC236}">
                <a16:creationId xmlns:a16="http://schemas.microsoft.com/office/drawing/2014/main" id="{BAC2DB62-6D4A-4BD4-8F3F-6EF482831BD5}"/>
              </a:ext>
            </a:extLst>
          </p:cNvPr>
          <p:cNvGrpSpPr/>
          <p:nvPr/>
        </p:nvGrpSpPr>
        <p:grpSpPr>
          <a:xfrm>
            <a:off x="479821" y="4765893"/>
            <a:ext cx="6312477" cy="584775"/>
            <a:chOff x="207603" y="5495487"/>
            <a:chExt cx="6574197" cy="584775"/>
          </a:xfrm>
        </p:grpSpPr>
        <p:pic>
          <p:nvPicPr>
            <p:cNvPr id="1026" name="Picture 2" descr="Creative Commons License">
              <a:hlinkClick r:id="rId3"/>
              <a:extLst>
                <a:ext uri="{FF2B5EF4-FFF2-40B4-BE49-F238E27FC236}">
                  <a16:creationId xmlns:a16="http://schemas.microsoft.com/office/drawing/2014/main" id="{55A2F976-DCCA-4FC2-BEBE-301A5265A975}"/>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07603" y="5638800"/>
              <a:ext cx="1167172" cy="411163"/>
            </a:xfrm>
            <a:prstGeom prst="rect">
              <a:avLst/>
            </a:prstGeom>
            <a:noFill/>
            <a:extLst>
              <a:ext uri="{909E8E84-426E-40DD-AFC4-6F175D3DCCD1}">
                <a14:hiddenFill xmlns:a14="http://schemas.microsoft.com/office/drawing/2010/main">
                  <a:solidFill>
                    <a:srgbClr val="FFFFFF"/>
                  </a:solidFill>
                </a14:hiddenFill>
              </a:ext>
            </a:extLst>
          </p:spPr>
        </p:pic>
        <p:sp>
          <p:nvSpPr>
            <p:cNvPr id="7" name="Rectangle 6">
              <a:extLst>
                <a:ext uri="{FF2B5EF4-FFF2-40B4-BE49-F238E27FC236}">
                  <a16:creationId xmlns:a16="http://schemas.microsoft.com/office/drawing/2014/main" id="{AD24E32F-2151-4E94-8B6F-5F06AD6D4D99}"/>
                </a:ext>
              </a:extLst>
            </p:cNvPr>
            <p:cNvSpPr/>
            <p:nvPr/>
          </p:nvSpPr>
          <p:spPr>
            <a:xfrm>
              <a:off x="1374775" y="5495487"/>
              <a:ext cx="5407025" cy="584775"/>
            </a:xfrm>
            <a:prstGeom prst="rect">
              <a:avLst/>
            </a:prstGeom>
          </p:spPr>
          <p:txBody>
            <a:bodyPr wrap="square">
              <a:spAutoFit/>
            </a:bodyPr>
            <a:lstStyle/>
            <a:p>
              <a:pPr algn="ctr"/>
              <a:r>
                <a:rPr lang="en-US" sz="1600" dirty="0"/>
                <a:t>This presentation is licensed under a </a:t>
              </a:r>
              <a:r>
                <a:rPr lang="en-US" sz="1600" dirty="0">
                  <a:hlinkClick r:id="rId3"/>
                </a:rPr>
                <a:t>Creative Commons Attribution-NonCommercial 4.0 International License</a:t>
              </a:r>
              <a:r>
                <a:rPr lang="en-US" sz="1600" dirty="0"/>
                <a:t>.</a:t>
              </a:r>
            </a:p>
          </p:txBody>
        </p:sp>
      </p:grpSp>
    </p:spTree>
    <p:extLst>
      <p:ext uri="{BB962C8B-B14F-4D97-AF65-F5344CB8AC3E}">
        <p14:creationId xmlns:p14="http://schemas.microsoft.com/office/powerpoint/2010/main" val="387451602"/>
      </p:ext>
    </p:extLst>
  </p:cSld>
  <p:clrMapOvr>
    <a:masterClrMapping/>
  </p:clrMapOvr>
  <mc:AlternateContent xmlns:mc="http://schemas.openxmlformats.org/markup-compatibility/2006" xmlns:p14="http://schemas.microsoft.com/office/powerpoint/2010/main">
    <mc:Choice Requires="p14">
      <p:transition spd="slow" p14:dur="2000" advTm="176"/>
    </mc:Choice>
    <mc:Fallback xmlns="">
      <p:transition spd="slow" advTm="176"/>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le 1"/>
          <p:cNvSpPr>
            <a:spLocks noGrp="1"/>
          </p:cNvSpPr>
          <p:nvPr>
            <p:ph type="title"/>
          </p:nvPr>
        </p:nvSpPr>
        <p:spPr/>
        <p:txBody>
          <a:bodyPr/>
          <a:lstStyle/>
          <a:p>
            <a:pPr algn="l"/>
            <a:r>
              <a:rPr lang="en-US" altLang="en-US" dirty="0"/>
              <a:t>What is Copyrightable?</a:t>
            </a:r>
          </a:p>
        </p:txBody>
      </p:sp>
      <p:sp>
        <p:nvSpPr>
          <p:cNvPr id="3" name="Content Placeholder 2"/>
          <p:cNvSpPr>
            <a:spLocks noGrp="1"/>
          </p:cNvSpPr>
          <p:nvPr>
            <p:ph idx="1"/>
          </p:nvPr>
        </p:nvSpPr>
        <p:spPr/>
        <p:txBody>
          <a:bodyPr>
            <a:noAutofit/>
          </a:bodyPr>
          <a:lstStyle/>
          <a:p>
            <a:pPr marL="174625" indent="-174625">
              <a:spcBef>
                <a:spcPts val="0"/>
              </a:spcBef>
              <a:buFont typeface="Wingdings" panose="05000000000000000000" pitchFamily="2" charset="2"/>
              <a:buChar char="§"/>
              <a:defRPr/>
            </a:pPr>
            <a:r>
              <a:rPr lang="en-US" b="1" dirty="0"/>
              <a:t>Literary works</a:t>
            </a:r>
            <a:r>
              <a:rPr lang="en-US" dirty="0"/>
              <a:t>-fiction/nonfiction, poetry, textbooks, reference works, directories, catalogs, advertising copy, compilations of information, computer programs and databases</a:t>
            </a:r>
          </a:p>
          <a:p>
            <a:pPr marL="174625" indent="-174625">
              <a:spcBef>
                <a:spcPts val="0"/>
              </a:spcBef>
              <a:buFont typeface="Wingdings" panose="05000000000000000000" pitchFamily="2" charset="2"/>
              <a:buChar char="§"/>
              <a:defRPr/>
            </a:pPr>
            <a:r>
              <a:rPr lang="en-US" b="1" dirty="0"/>
              <a:t>Musical works</a:t>
            </a:r>
            <a:r>
              <a:rPr lang="en-US" dirty="0"/>
              <a:t>-this generally refers to music scores &amp; accompanying words</a:t>
            </a:r>
          </a:p>
          <a:p>
            <a:pPr marL="174625" indent="-174625">
              <a:spcBef>
                <a:spcPts val="0"/>
              </a:spcBef>
              <a:buFont typeface="Wingdings" panose="05000000000000000000" pitchFamily="2" charset="2"/>
              <a:buChar char="§"/>
              <a:defRPr/>
            </a:pPr>
            <a:r>
              <a:rPr lang="en-US" b="1" dirty="0"/>
              <a:t>Dramatic works</a:t>
            </a:r>
            <a:r>
              <a:rPr lang="en-US" dirty="0"/>
              <a:t>-plays, film, radio, and television scripts</a:t>
            </a:r>
          </a:p>
          <a:p>
            <a:pPr marL="174625" indent="-174625">
              <a:spcBef>
                <a:spcPts val="0"/>
              </a:spcBef>
              <a:buFont typeface="Wingdings" panose="05000000000000000000" pitchFamily="2" charset="2"/>
              <a:buChar char="§"/>
              <a:defRPr/>
            </a:pPr>
            <a:r>
              <a:rPr lang="en-US" b="1" dirty="0"/>
              <a:t>Pantomimes and choreography</a:t>
            </a:r>
          </a:p>
          <a:p>
            <a:pPr marL="174625" indent="-174625">
              <a:spcBef>
                <a:spcPts val="0"/>
              </a:spcBef>
              <a:buFont typeface="Wingdings" panose="05000000000000000000" pitchFamily="2" charset="2"/>
              <a:buChar char="§"/>
              <a:defRPr/>
            </a:pPr>
            <a:r>
              <a:rPr lang="en-US" b="1" dirty="0"/>
              <a:t>Pictorial, graphic, and sculptural works</a:t>
            </a:r>
            <a:r>
              <a:rPr lang="en-US" dirty="0"/>
              <a:t>-art</a:t>
            </a:r>
          </a:p>
          <a:p>
            <a:pPr marL="174625" indent="-174625">
              <a:spcBef>
                <a:spcPts val="0"/>
              </a:spcBef>
              <a:buFont typeface="Wingdings" panose="05000000000000000000" pitchFamily="2" charset="2"/>
              <a:buChar char="§"/>
              <a:defRPr/>
            </a:pPr>
            <a:r>
              <a:rPr lang="en-US" b="1" dirty="0"/>
              <a:t>Motion pictures and other audiovisual works</a:t>
            </a:r>
            <a:r>
              <a:rPr lang="en-US" dirty="0"/>
              <a:t>-film, television show, videogame, etc.</a:t>
            </a:r>
          </a:p>
          <a:p>
            <a:pPr marL="174625" indent="-174625">
              <a:spcBef>
                <a:spcPts val="0"/>
              </a:spcBef>
              <a:buFont typeface="Wingdings" panose="05000000000000000000" pitchFamily="2" charset="2"/>
              <a:buChar char="§"/>
              <a:defRPr/>
            </a:pPr>
            <a:r>
              <a:rPr lang="en-US" b="1" dirty="0"/>
              <a:t>Sound recordings</a:t>
            </a:r>
            <a:r>
              <a:rPr lang="en-US" dirty="0"/>
              <a:t>-performances of musical works, audio recordings of literary works</a:t>
            </a:r>
          </a:p>
          <a:p>
            <a:pPr marL="174625" indent="-174625">
              <a:spcBef>
                <a:spcPts val="0"/>
              </a:spcBef>
              <a:buFont typeface="Wingdings" panose="05000000000000000000" pitchFamily="2" charset="2"/>
              <a:buChar char="§"/>
              <a:defRPr/>
            </a:pPr>
            <a:r>
              <a:rPr lang="en-US" b="1" dirty="0"/>
              <a:t>Architectural works</a:t>
            </a:r>
            <a:r>
              <a:rPr lang="en-US" dirty="0"/>
              <a:t>-just the designs, not the building its self!</a:t>
            </a:r>
          </a:p>
        </p:txBody>
      </p:sp>
    </p:spTree>
    <p:extLst>
      <p:ext uri="{BB962C8B-B14F-4D97-AF65-F5344CB8AC3E}">
        <p14:creationId xmlns:p14="http://schemas.microsoft.com/office/powerpoint/2010/main" val="32029838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dirty="0"/>
              <a:t>The Rightsholder is…</a:t>
            </a:r>
          </a:p>
        </p:txBody>
      </p:sp>
      <p:sp>
        <p:nvSpPr>
          <p:cNvPr id="3" name="Content Placeholder 2"/>
          <p:cNvSpPr>
            <a:spLocks noGrp="1"/>
          </p:cNvSpPr>
          <p:nvPr>
            <p:ph idx="1"/>
          </p:nvPr>
        </p:nvSpPr>
        <p:spPr/>
        <p:txBody>
          <a:bodyPr>
            <a:normAutofit/>
          </a:bodyPr>
          <a:lstStyle/>
          <a:p>
            <a:pPr>
              <a:spcBef>
                <a:spcPts val="0"/>
              </a:spcBef>
            </a:pPr>
            <a:r>
              <a:rPr lang="en-US" dirty="0"/>
              <a:t>Generally, the person who creates the work.</a:t>
            </a:r>
          </a:p>
          <a:p>
            <a:pPr>
              <a:spcBef>
                <a:spcPts val="0"/>
              </a:spcBef>
            </a:pPr>
            <a:r>
              <a:rPr lang="en-US" dirty="0"/>
              <a:t>A “joint work” is a work prepared by two or more authors with the intention that their contributions be merged into inseparable or interdependent parts of a unitary whole (17 USC </a:t>
            </a:r>
            <a:r>
              <a:rPr lang="en-US" sz="2000" dirty="0"/>
              <a:t>§ </a:t>
            </a:r>
            <a:r>
              <a:rPr lang="en-US" dirty="0"/>
              <a:t>101).</a:t>
            </a:r>
          </a:p>
          <a:p>
            <a:pPr>
              <a:spcBef>
                <a:spcPts val="0"/>
              </a:spcBef>
            </a:pPr>
            <a:r>
              <a:rPr lang="en-US" dirty="0"/>
              <a:t>According to 17 USC </a:t>
            </a:r>
            <a:r>
              <a:rPr lang="en-US" sz="2000" dirty="0"/>
              <a:t>§ </a:t>
            </a:r>
            <a:r>
              <a:rPr lang="en-US" dirty="0"/>
              <a:t>101, work made for hire is…</a:t>
            </a:r>
          </a:p>
          <a:p>
            <a:pPr marL="342900" lvl="1" indent="0">
              <a:buNone/>
              <a:defRPr/>
            </a:pPr>
            <a:r>
              <a:rPr lang="en-US" sz="2100" dirty="0"/>
              <a:t>(1) a work prepared by an employee within the scope of his or her employment; or</a:t>
            </a:r>
          </a:p>
          <a:p>
            <a:pPr marL="342900" lvl="1" indent="0">
              <a:buNone/>
              <a:defRPr/>
            </a:pPr>
            <a:r>
              <a:rPr lang="en-US" sz="2100" dirty="0"/>
              <a:t>(2) a work specially ordered or commissioned…</a:t>
            </a:r>
            <a:endParaRPr lang="en-US" sz="3200" dirty="0"/>
          </a:p>
          <a:p>
            <a:pPr marL="231775" indent="-231775"/>
            <a:endParaRPr lang="en-US" dirty="0"/>
          </a:p>
        </p:txBody>
      </p:sp>
    </p:spTree>
    <p:extLst>
      <p:ext uri="{BB962C8B-B14F-4D97-AF65-F5344CB8AC3E}">
        <p14:creationId xmlns:p14="http://schemas.microsoft.com/office/powerpoint/2010/main" val="41163978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a:t>Works created by a single author are protected for the life of the author plus 70 years</a:t>
            </a:r>
          </a:p>
          <a:p>
            <a:pPr marL="174625" indent="-174625"/>
            <a:r>
              <a:rPr lang="en-US" dirty="0"/>
              <a:t>Join authorship-life of last surviving author +70 years</a:t>
            </a:r>
          </a:p>
          <a:p>
            <a:pPr marL="174625" indent="-174625"/>
            <a:r>
              <a:rPr lang="en-US" dirty="0"/>
              <a:t>Works for Hire-95 years from publication or 120 years from creation, whichever expires first.</a:t>
            </a:r>
          </a:p>
          <a:p>
            <a:pPr marL="0" indent="0" algn="r">
              <a:buNone/>
            </a:pPr>
            <a:r>
              <a:rPr lang="en-US" dirty="0"/>
              <a:t>17 U.S. Code § 302</a:t>
            </a:r>
          </a:p>
          <a:p>
            <a:pPr>
              <a:buNone/>
            </a:pPr>
            <a:endParaRPr lang="en-US" dirty="0"/>
          </a:p>
          <a:p>
            <a:endParaRPr lang="en-US" dirty="0"/>
          </a:p>
        </p:txBody>
      </p:sp>
      <p:sp>
        <p:nvSpPr>
          <p:cNvPr id="2" name="Title 1"/>
          <p:cNvSpPr>
            <a:spLocks noGrp="1"/>
          </p:cNvSpPr>
          <p:nvPr>
            <p:ph type="title"/>
          </p:nvPr>
        </p:nvSpPr>
        <p:spPr/>
        <p:txBody>
          <a:bodyPr/>
          <a:lstStyle/>
          <a:p>
            <a:r>
              <a:rPr lang="en-US" dirty="0"/>
              <a:t>How Long Does it Last?</a:t>
            </a:r>
          </a:p>
        </p:txBody>
      </p:sp>
    </p:spTree>
    <p:extLst>
      <p:ext uri="{BB962C8B-B14F-4D97-AF65-F5344CB8AC3E}">
        <p14:creationId xmlns:p14="http://schemas.microsoft.com/office/powerpoint/2010/main" val="1886222355"/>
      </p:ext>
    </p:extLst>
  </p:cSld>
  <p:clrMapOvr>
    <a:masterClrMapping/>
  </p:clrMapOvr>
  <mc:AlternateContent xmlns:mc="http://schemas.openxmlformats.org/markup-compatibility/2006" xmlns:p14="http://schemas.microsoft.com/office/powerpoint/2010/main">
    <mc:Choice Requires="p14">
      <p:transition spd="slow" p14:dur="2000" advTm="136"/>
    </mc:Choice>
    <mc:Fallback xmlns="">
      <p:transition spd="slow" advTm="136"/>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Authors Rights</a:t>
            </a:r>
          </a:p>
        </p:txBody>
      </p:sp>
      <p:sp>
        <p:nvSpPr>
          <p:cNvPr id="3" name="Content Placeholder 2"/>
          <p:cNvSpPr>
            <a:spLocks noGrp="1"/>
          </p:cNvSpPr>
          <p:nvPr>
            <p:ph idx="1"/>
          </p:nvPr>
        </p:nvSpPr>
        <p:spPr/>
        <p:txBody>
          <a:bodyPr>
            <a:normAutofit fontScale="92500" lnSpcReduction="10000"/>
          </a:bodyPr>
          <a:lstStyle/>
          <a:p>
            <a:pPr marL="0" indent="0">
              <a:buNone/>
            </a:pPr>
            <a:r>
              <a:rPr lang="en-US" dirty="0"/>
              <a:t>Owner of a protected work is provided with certain rights, including but not limited to….</a:t>
            </a:r>
          </a:p>
          <a:p>
            <a:r>
              <a:rPr lang="en-US" dirty="0"/>
              <a:t>The right to reproduce (copy) the work </a:t>
            </a:r>
          </a:p>
          <a:p>
            <a:r>
              <a:rPr lang="en-US" dirty="0"/>
              <a:t>The right to distribute the work (publish/sell)</a:t>
            </a:r>
          </a:p>
          <a:p>
            <a:r>
              <a:rPr lang="en-US" dirty="0"/>
              <a:t>The right to make derivative works (translations, audio version of a book, etc.) </a:t>
            </a:r>
          </a:p>
          <a:p>
            <a:r>
              <a:rPr lang="en-US" dirty="0"/>
              <a:t>The right to display (show) the work publically</a:t>
            </a:r>
          </a:p>
          <a:p>
            <a:r>
              <a:rPr lang="en-US" dirty="0"/>
              <a:t>The right to perform (recite, act, play) the work publicly</a:t>
            </a:r>
          </a:p>
          <a:p>
            <a:endParaRPr lang="en-US" dirty="0"/>
          </a:p>
          <a:p>
            <a:pPr marL="0" indent="0" algn="r">
              <a:buNone/>
            </a:pPr>
            <a:r>
              <a:rPr lang="en-US" dirty="0"/>
              <a:t>17 U.S. Code § 106</a:t>
            </a:r>
          </a:p>
          <a:p>
            <a:pPr marL="0" indent="0">
              <a:buNone/>
            </a:pPr>
            <a:endParaRPr lang="en-US" dirty="0"/>
          </a:p>
          <a:p>
            <a:pPr marL="0" indent="0">
              <a:buNone/>
            </a:pPr>
            <a:r>
              <a:rPr lang="en-US" b="1" i="1" dirty="0"/>
              <a:t>Learn More: </a:t>
            </a:r>
            <a:r>
              <a:rPr lang="en-US" dirty="0"/>
              <a:t>Copyright Basics (Circular 1), published by the US Copyright Office: </a:t>
            </a:r>
            <a:r>
              <a:rPr lang="en-US" dirty="0">
                <a:hlinkClick r:id="rId2"/>
              </a:rPr>
              <a:t>https://www.copyright.gov/circs/circ01.pdf</a:t>
            </a:r>
            <a:endParaRPr lang="en-US" dirty="0"/>
          </a:p>
          <a:p>
            <a:pPr marL="0" lvl="1" indent="0">
              <a:buNone/>
            </a:pPr>
            <a:r>
              <a:rPr lang="en-US" i="1" dirty="0"/>
              <a:t>Provides and overview of the basics of US copyright law, including works eligible for copyright protection, the rights of copyright owners, the duration of copyright, and registration with the U.S. Copyright Office.</a:t>
            </a:r>
          </a:p>
          <a:p>
            <a:pPr marL="0" indent="0">
              <a:buNone/>
            </a:pPr>
            <a:endParaRPr lang="en-US" dirty="0"/>
          </a:p>
        </p:txBody>
      </p:sp>
    </p:spTree>
    <p:extLst>
      <p:ext uri="{BB962C8B-B14F-4D97-AF65-F5344CB8AC3E}">
        <p14:creationId xmlns:p14="http://schemas.microsoft.com/office/powerpoint/2010/main" val="764919815"/>
      </p:ext>
    </p:extLst>
  </p:cSld>
  <p:clrMapOvr>
    <a:masterClrMapping/>
  </p:clrMapOvr>
  <mc:AlternateContent xmlns:mc="http://schemas.openxmlformats.org/markup-compatibility/2006" xmlns:p14="http://schemas.microsoft.com/office/powerpoint/2010/main">
    <mc:Choice Requires="p14">
      <p:transition spd="slow" p14:dur="2000" advTm="135"/>
    </mc:Choice>
    <mc:Fallback xmlns="">
      <p:transition spd="slow" advTm="135"/>
    </mc:Fallback>
  </mc:AlternateContent>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Franklin Gothic">
      <a:majorFont>
        <a:latin typeface="Franklin Gothic Medium" panose="020B0603020102020204"/>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panose="020B0503020102020204"/>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9465</TotalTime>
  <Words>3014</Words>
  <Application>Microsoft Office PowerPoint</Application>
  <PresentationFormat>On-screen Show (4:3)</PresentationFormat>
  <Paragraphs>315</Paragraphs>
  <Slides>56</Slides>
  <Notes>4</Notes>
  <HiddenSlides>0</HiddenSlides>
  <MMClips>0</MMClips>
  <ScaleCrop>false</ScaleCrop>
  <HeadingPairs>
    <vt:vector size="6" baseType="variant">
      <vt:variant>
        <vt:lpstr>Fonts Used</vt:lpstr>
      </vt:variant>
      <vt:variant>
        <vt:i4>7</vt:i4>
      </vt:variant>
      <vt:variant>
        <vt:lpstr>Theme</vt:lpstr>
      </vt:variant>
      <vt:variant>
        <vt:i4>2</vt:i4>
      </vt:variant>
      <vt:variant>
        <vt:lpstr>Slide Titles</vt:lpstr>
      </vt:variant>
      <vt:variant>
        <vt:i4>56</vt:i4>
      </vt:variant>
    </vt:vector>
  </HeadingPairs>
  <TitlesOfParts>
    <vt:vector size="65" baseType="lpstr">
      <vt:lpstr>Arial</vt:lpstr>
      <vt:lpstr>Calibri</vt:lpstr>
      <vt:lpstr>Calibri Light</vt:lpstr>
      <vt:lpstr>Courier</vt:lpstr>
      <vt:lpstr>Franklin Gothic Book</vt:lpstr>
      <vt:lpstr>Franklin Gothic Medium</vt:lpstr>
      <vt:lpstr>Wingdings</vt:lpstr>
      <vt:lpstr>Office Theme</vt:lpstr>
      <vt:lpstr>Custom Design</vt:lpstr>
      <vt:lpstr>CAN’T YOU JUST SAY YES?</vt:lpstr>
      <vt:lpstr> Carla Myers Coordinator of Scholarly Communications Miami University Libraries  myersc2@miamioh.edu  </vt:lpstr>
      <vt:lpstr>My aim in giving this presentation…</vt:lpstr>
      <vt:lpstr>A (Very) Basic Introduction to U.S. Copyright Law</vt:lpstr>
      <vt:lpstr>Securing Copyright</vt:lpstr>
      <vt:lpstr>What is Copyrightable?</vt:lpstr>
      <vt:lpstr>The Rightsholder is…</vt:lpstr>
      <vt:lpstr>How Long Does it Last?</vt:lpstr>
      <vt:lpstr>Authors Rights</vt:lpstr>
      <vt:lpstr>Infringement</vt:lpstr>
      <vt:lpstr>Fair Use 17 U.S.C. § 107</vt:lpstr>
      <vt:lpstr>Fair Use (17 U.S.C. § 107)</vt:lpstr>
      <vt:lpstr>Purpose of the Use</vt:lpstr>
      <vt:lpstr>The Nature of the Work</vt:lpstr>
      <vt:lpstr>The Amount &amp; Substantiality of the Portion Used</vt:lpstr>
      <vt:lpstr>Effect on the Market</vt:lpstr>
      <vt:lpstr>It’s so Confusing!</vt:lpstr>
      <vt:lpstr>Answering Fair Use Questions</vt:lpstr>
      <vt:lpstr>What Types of Consultations Will You Provide?</vt:lpstr>
      <vt:lpstr>Referral to Information</vt:lpstr>
      <vt:lpstr>Referral to Someone Else</vt:lpstr>
      <vt:lpstr>Consultations</vt:lpstr>
      <vt:lpstr>Step 1—Talk to me!</vt:lpstr>
      <vt:lpstr>What work are you looking to reuse?</vt:lpstr>
      <vt:lpstr>How are you looking to reuse the work?</vt:lpstr>
      <vt:lpstr>Can you think of anything else I should know?</vt:lpstr>
      <vt:lpstr>Pause</vt:lpstr>
      <vt:lpstr>Step 2—Working Through the Four Factors of Fair Use</vt:lpstr>
      <vt:lpstr>Fair Use Tools</vt:lpstr>
      <vt:lpstr>Using Fair Use Tools</vt:lpstr>
      <vt:lpstr>ALA Fair Use Evaluator</vt:lpstr>
      <vt:lpstr>Kenneth D. Crews’ Fair Use Checklist</vt:lpstr>
      <vt:lpstr>Think Through Fair Use</vt:lpstr>
      <vt:lpstr>It’s Not Easy!</vt:lpstr>
      <vt:lpstr>Avoid Providing Legal Advice</vt:lpstr>
      <vt:lpstr>Getting Through the Consultation</vt:lpstr>
      <vt:lpstr>Common Misconceptions That Often Pose Challenges</vt:lpstr>
      <vt:lpstr>Other Options</vt:lpstr>
      <vt:lpstr>Other Exceptions</vt:lpstr>
      <vt:lpstr>Using Public Domain Works</vt:lpstr>
      <vt:lpstr>Using Creative Commons Works</vt:lpstr>
      <vt:lpstr>Using Open Access Works</vt:lpstr>
      <vt:lpstr>Seeking Permission</vt:lpstr>
      <vt:lpstr>Licensing</vt:lpstr>
      <vt:lpstr>Putting It All Together</vt:lpstr>
      <vt:lpstr>Remember our Mission!</vt:lpstr>
      <vt:lpstr>Recommendations</vt:lpstr>
      <vt:lpstr>Scenarios</vt:lpstr>
      <vt:lpstr>Questions I’ve been asked…</vt:lpstr>
      <vt:lpstr>Educational Tools and Resources</vt:lpstr>
      <vt:lpstr>Learn More—Fair Use</vt:lpstr>
      <vt:lpstr>Learn More--Copyright</vt:lpstr>
      <vt:lpstr>Learn More—Fair Use Court Cases</vt:lpstr>
      <vt:lpstr>Tools</vt:lpstr>
      <vt:lpstr>Stay Current</vt:lpstr>
      <vt:lpstr> Carla Myers Coordinator of Scholarly Communications Miami University Libraries  myersc2@miamioh.edu  </vt:lpstr>
    </vt:vector>
  </TitlesOfParts>
  <Company>UCCS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Answering Copyright Questions at the Reference Desk: a Primer for Academic Librarians</dc:title>
  <dc:creator>CSM</dc:creator>
  <cp:lastModifiedBy>Carla Myers</cp:lastModifiedBy>
  <cp:revision>127</cp:revision>
  <dcterms:created xsi:type="dcterms:W3CDTF">2012-05-06T21:03:43Z</dcterms:created>
  <dcterms:modified xsi:type="dcterms:W3CDTF">2018-03-02T04:00:53Z</dcterms:modified>
</cp:coreProperties>
</file>