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8" r:id="rId1"/>
    <p:sldMasterId id="2147483676" r:id="rId2"/>
    <p:sldMasterId id="2147483660" r:id="rId3"/>
    <p:sldMasterId id="2147483700" r:id="rId4"/>
  </p:sldMasterIdLst>
  <p:notesMasterIdLst>
    <p:notesMasterId r:id="rId35"/>
  </p:notesMasterIdLst>
  <p:handoutMasterIdLst>
    <p:handoutMasterId r:id="rId36"/>
  </p:handoutMasterIdLst>
  <p:sldIdLst>
    <p:sldId id="362" r:id="rId5"/>
    <p:sldId id="363" r:id="rId6"/>
    <p:sldId id="348" r:id="rId7"/>
    <p:sldId id="349" r:id="rId8"/>
    <p:sldId id="350" r:id="rId9"/>
    <p:sldId id="351" r:id="rId10"/>
    <p:sldId id="352" r:id="rId11"/>
    <p:sldId id="353" r:id="rId12"/>
    <p:sldId id="354" r:id="rId13"/>
    <p:sldId id="355" r:id="rId14"/>
    <p:sldId id="356" r:id="rId15"/>
    <p:sldId id="357" r:id="rId16"/>
    <p:sldId id="358" r:id="rId17"/>
    <p:sldId id="359" r:id="rId18"/>
    <p:sldId id="360" r:id="rId19"/>
    <p:sldId id="334" r:id="rId20"/>
    <p:sldId id="335" r:id="rId21"/>
    <p:sldId id="361" r:id="rId22"/>
    <p:sldId id="338" r:id="rId23"/>
    <p:sldId id="336" r:id="rId24"/>
    <p:sldId id="339" r:id="rId25"/>
    <p:sldId id="340" r:id="rId26"/>
    <p:sldId id="341" r:id="rId27"/>
    <p:sldId id="345" r:id="rId28"/>
    <p:sldId id="344" r:id="rId29"/>
    <p:sldId id="342" r:id="rId30"/>
    <p:sldId id="343" r:id="rId31"/>
    <p:sldId id="346" r:id="rId32"/>
    <p:sldId id="347" r:id="rId33"/>
    <p:sldId id="364" r:id="rId34"/>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8">
          <p15:clr>
            <a:srgbClr val="A4A3A4"/>
          </p15:clr>
        </p15:guide>
        <p15:guide id="2" orient="horz" pos="992">
          <p15:clr>
            <a:srgbClr val="A4A3A4"/>
          </p15:clr>
        </p15:guide>
        <p15:guide id="3" pos="5274">
          <p15:clr>
            <a:srgbClr val="A4A3A4"/>
          </p15:clr>
        </p15:guide>
        <p15:guide id="4" pos="407">
          <p15:clr>
            <a:srgbClr val="A4A3A4"/>
          </p15:clr>
        </p15:guide>
        <p15:guide id="5" pos="30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C80A2A"/>
    <a:srgbClr val="000000"/>
    <a:srgbClr val="AE0F2A"/>
    <a:srgbClr val="006971"/>
    <a:srgbClr val="008080"/>
    <a:srgbClr val="4C68B0"/>
    <a:srgbClr val="FFC70D"/>
    <a:srgbClr val="FF8D03"/>
    <a:srgbClr val="FF50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6" autoAdjust="0"/>
    <p:restoredTop sz="72066" autoAdjust="0"/>
  </p:normalViewPr>
  <p:slideViewPr>
    <p:cSldViewPr snapToGrid="0" snapToObjects="1">
      <p:cViewPr varScale="1">
        <p:scale>
          <a:sx n="109" d="100"/>
          <a:sy n="109" d="100"/>
        </p:scale>
        <p:origin x="1296" y="108"/>
      </p:cViewPr>
      <p:guideLst>
        <p:guide orient="horz" pos="478"/>
        <p:guide orient="horz" pos="992"/>
        <p:guide pos="5274"/>
        <p:guide pos="407"/>
        <p:guide pos="3067"/>
      </p:guideLst>
    </p:cSldViewPr>
  </p:slideViewPr>
  <p:outlineViewPr>
    <p:cViewPr>
      <p:scale>
        <a:sx n="33" d="100"/>
        <a:sy n="33" d="100"/>
      </p:scale>
      <p:origin x="0" y="0"/>
    </p:cViewPr>
  </p:outlineViewPr>
  <p:notesTextViewPr>
    <p:cViewPr>
      <p:scale>
        <a:sx n="3" d="2"/>
        <a:sy n="3" d="2"/>
      </p:scale>
      <p:origin x="0" y="0"/>
    </p:cViewPr>
  </p:notesTextViewPr>
  <p:sorterViewPr>
    <p:cViewPr>
      <p:scale>
        <a:sx n="227" d="100"/>
        <a:sy n="22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0B97A3-3FE6-574C-9830-89DD758FA87C}" type="datetimeFigureOut">
              <a:rPr lang="en-US" smtClean="0"/>
              <a:t>10/31/2018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3D88234-B9B0-B149-8EA9-07B572C94401}" type="slidenum">
              <a:rPr lang="en-US" smtClean="0"/>
              <a:t>‹#›</a:t>
            </a:fld>
            <a:endParaRPr lang="en-US"/>
          </a:p>
        </p:txBody>
      </p:sp>
    </p:spTree>
    <p:extLst>
      <p:ext uri="{BB962C8B-B14F-4D97-AF65-F5344CB8AC3E}">
        <p14:creationId xmlns:p14="http://schemas.microsoft.com/office/powerpoint/2010/main" val="837125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67A7686-C06B-7244-B5B4-9CA632DF098E}" type="datetimeFigureOut">
              <a:rPr lang="en-US" smtClean="0"/>
              <a:t>10/31/2018</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E5C49AE-04DB-9042-BA05-B316935E2B04}" type="slidenum">
              <a:rPr lang="en-US" smtClean="0"/>
              <a:t>‹#›</a:t>
            </a:fld>
            <a:endParaRPr lang="en-US"/>
          </a:p>
        </p:txBody>
      </p:sp>
    </p:spTree>
    <p:extLst>
      <p:ext uri="{BB962C8B-B14F-4D97-AF65-F5344CB8AC3E}">
        <p14:creationId xmlns:p14="http://schemas.microsoft.com/office/powerpoint/2010/main" val="7967168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5C49AE-04DB-9042-BA05-B316935E2B04}" type="slidenum">
              <a:rPr lang="en-US" smtClean="0"/>
              <a:t>1</a:t>
            </a:fld>
            <a:endParaRPr lang="en-US"/>
          </a:p>
        </p:txBody>
      </p:sp>
    </p:spTree>
    <p:extLst>
      <p:ext uri="{BB962C8B-B14F-4D97-AF65-F5344CB8AC3E}">
        <p14:creationId xmlns:p14="http://schemas.microsoft.com/office/powerpoint/2010/main" val="1548309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Historically, librarians needed</a:t>
            </a:r>
            <a:r>
              <a:rPr lang="en-US" baseline="0" dirty="0" smtClean="0"/>
              <a:t> to stay in their libraries with their card catalogs and reference books.  With the advent of modern technology and the disappearance of card catalogs and print reference collections, librarians can move beyond the library walls.</a:t>
            </a:r>
          </a:p>
          <a:p>
            <a:r>
              <a:rPr lang="en-US" dirty="0" smtClean="0"/>
              <a:t>57 students helped in TRiO;</a:t>
            </a:r>
            <a:r>
              <a:rPr lang="en-US" baseline="0" dirty="0" smtClean="0"/>
              <a:t> 23 in library during same time</a:t>
            </a:r>
            <a:endParaRPr lang="en-US" dirty="0" smtClean="0"/>
          </a:p>
          <a:p>
            <a:r>
              <a:rPr lang="en-US" dirty="0" smtClean="0"/>
              <a:t>Referrals </a:t>
            </a:r>
            <a:r>
              <a:rPr lang="en-US" dirty="0"/>
              <a:t>to other departments – either student didn’t know that might be where he/she</a:t>
            </a:r>
            <a:r>
              <a:rPr lang="en-US" baseline="0" dirty="0"/>
              <a:t> needed to be or knew the department but not where it was;</a:t>
            </a:r>
          </a:p>
          <a:p>
            <a:r>
              <a:rPr lang="en-US" baseline="0" dirty="0"/>
              <a:t>Works cited and bibliography help; conversations with students considering applying for TRiO to talk about services and opportunities;  snow rollers, Jeff Bezos and logistics, career research, study skills, legally changing your name; health benefits of soy; scholarships; research about social class; art history research; explained plotter to staff; explained OhioLINK and other library </a:t>
            </a:r>
            <a:r>
              <a:rPr lang="en-US" baseline="0" dirty="0" smtClean="0"/>
              <a:t>services</a:t>
            </a:r>
          </a:p>
          <a:p>
            <a:r>
              <a:rPr lang="en-US" baseline="0" dirty="0" smtClean="0"/>
              <a:t>Now see more TRiO students in the library</a:t>
            </a:r>
          </a:p>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10</a:t>
            </a:fld>
            <a:endParaRPr lang="en-US" dirty="0">
              <a:solidFill>
                <a:prstClr val="black"/>
              </a:solidFill>
              <a:latin typeface="Calibri"/>
            </a:endParaRPr>
          </a:p>
        </p:txBody>
      </p:sp>
    </p:spTree>
    <p:extLst>
      <p:ext uri="{BB962C8B-B14F-4D97-AF65-F5344CB8AC3E}">
        <p14:creationId xmlns:p14="http://schemas.microsoft.com/office/powerpoint/2010/main" val="3693517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Ripple</a:t>
            </a:r>
            <a:r>
              <a:rPr lang="en-US" baseline="0" dirty="0"/>
              <a:t> effect – Julie on subcommittee talking about an new mentoring program designed to pair employees with students.  Needed a test group of students and Julie was able to suggest TRiO</a:t>
            </a:r>
          </a:p>
          <a:p>
            <a:r>
              <a:rPr lang="en-US" baseline="0" dirty="0" smtClean="0"/>
              <a:t>LOL started in three other departments – </a:t>
            </a:r>
            <a:r>
              <a:rPr lang="en-US" baseline="0" dirty="0" err="1" smtClean="0"/>
              <a:t>Int</a:t>
            </a:r>
            <a:r>
              <a:rPr lang="en-US" baseline="0" dirty="0" smtClean="0"/>
              <a:t> Ed; AAMI; CASI (Center for Applied Social Issues)</a:t>
            </a:r>
            <a:endParaRPr lang="en-US" baseline="0" dirty="0"/>
          </a:p>
          <a:p>
            <a:r>
              <a:rPr lang="en-US" baseline="0" dirty="0"/>
              <a:t>Also things Julie did for other areas of benefit to TRiO – LG for time management and test taking; Mental Health First Aid Training for their staff</a:t>
            </a:r>
          </a:p>
          <a:p>
            <a:r>
              <a:rPr lang="en-US" baseline="0" dirty="0"/>
              <a:t>When TRIO moved to SEP, TyAnn told her new boss about us and that led to Julie meeting with Chris and being invited to Summer Bridge with SEP students</a:t>
            </a:r>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11</a:t>
            </a:fld>
            <a:endParaRPr lang="en-US" dirty="0">
              <a:solidFill>
                <a:prstClr val="black"/>
              </a:solidFill>
              <a:latin typeface="Calibri"/>
            </a:endParaRPr>
          </a:p>
        </p:txBody>
      </p:sp>
    </p:spTree>
    <p:extLst>
      <p:ext uri="{BB962C8B-B14F-4D97-AF65-F5344CB8AC3E}">
        <p14:creationId xmlns:p14="http://schemas.microsoft.com/office/powerpoint/2010/main" val="2698232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12</a:t>
            </a:fld>
            <a:endParaRPr lang="en-US" dirty="0">
              <a:solidFill>
                <a:prstClr val="black"/>
              </a:solidFill>
              <a:latin typeface="Calibri"/>
            </a:endParaRPr>
          </a:p>
        </p:txBody>
      </p:sp>
    </p:spTree>
    <p:extLst>
      <p:ext uri="{BB962C8B-B14F-4D97-AF65-F5344CB8AC3E}">
        <p14:creationId xmlns:p14="http://schemas.microsoft.com/office/powerpoint/2010/main" val="1045897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13</a:t>
            </a:fld>
            <a:endParaRPr lang="en-US" dirty="0">
              <a:solidFill>
                <a:prstClr val="black"/>
              </a:solidFill>
              <a:latin typeface="Calibri"/>
            </a:endParaRPr>
          </a:p>
        </p:txBody>
      </p:sp>
    </p:spTree>
    <p:extLst>
      <p:ext uri="{BB962C8B-B14F-4D97-AF65-F5344CB8AC3E}">
        <p14:creationId xmlns:p14="http://schemas.microsoft.com/office/powerpoint/2010/main" val="2498154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14</a:t>
            </a:fld>
            <a:endParaRPr lang="en-US" dirty="0">
              <a:solidFill>
                <a:prstClr val="black"/>
              </a:solidFill>
              <a:latin typeface="Calibri"/>
            </a:endParaRPr>
          </a:p>
        </p:txBody>
      </p:sp>
    </p:spTree>
    <p:extLst>
      <p:ext uri="{BB962C8B-B14F-4D97-AF65-F5344CB8AC3E}">
        <p14:creationId xmlns:p14="http://schemas.microsoft.com/office/powerpoint/2010/main" val="1288657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15</a:t>
            </a:fld>
            <a:endParaRPr lang="en-US"/>
          </a:p>
        </p:txBody>
      </p:sp>
    </p:spTree>
    <p:extLst>
      <p:ext uri="{BB962C8B-B14F-4D97-AF65-F5344CB8AC3E}">
        <p14:creationId xmlns:p14="http://schemas.microsoft.com/office/powerpoint/2010/main" val="248465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67"/>
              </a:spcBef>
            </a:pPr>
            <a:r>
              <a:rPr lang="en-US" dirty="0">
                <a:solidFill>
                  <a:schemeClr val="dk1"/>
                </a:solidFill>
                <a:latin typeface="Times New Roman"/>
                <a:ea typeface="Times New Roman"/>
                <a:cs typeface="Times New Roman"/>
                <a:sym typeface="Times New Roman"/>
              </a:rPr>
              <a:t>Carrie:</a:t>
            </a:r>
          </a:p>
          <a:p>
            <a:pPr>
              <a:spcBef>
                <a:spcPts val="367"/>
              </a:spcBef>
              <a:buClr>
                <a:schemeClr val="dk1"/>
              </a:buClr>
              <a:buSzPts val="1200"/>
            </a:pPr>
            <a:r>
              <a:rPr lang="en-US" dirty="0">
                <a:solidFill>
                  <a:schemeClr val="dk1"/>
                </a:solidFill>
                <a:latin typeface="Times New Roman"/>
                <a:ea typeface="Times New Roman"/>
                <a:cs typeface="Times New Roman"/>
                <a:sym typeface="Times New Roman"/>
              </a:rPr>
              <a:t>*Note that self-report happens on admission application to University</a:t>
            </a:r>
          </a:p>
          <a:p>
            <a:pPr>
              <a:spcBef>
                <a:spcPts val="367"/>
              </a:spcBef>
            </a:pPr>
            <a:endParaRPr lang="en-US" dirty="0">
              <a:solidFill>
                <a:schemeClr val="dk1"/>
              </a:solidFill>
              <a:latin typeface="Times New Roman"/>
              <a:ea typeface="Times New Roman"/>
              <a:cs typeface="Times New Roman"/>
              <a:sym typeface="Times New Roman"/>
            </a:endParaRPr>
          </a:p>
          <a:p>
            <a:pPr>
              <a:spcBef>
                <a:spcPts val="367"/>
              </a:spcBef>
            </a:pPr>
            <a:r>
              <a:rPr lang="en-US" dirty="0">
                <a:solidFill>
                  <a:schemeClr val="dk1"/>
                </a:solidFill>
                <a:latin typeface="Times New Roman"/>
                <a:ea typeface="Times New Roman"/>
                <a:cs typeface="Times New Roman"/>
                <a:sym typeface="Times New Roman"/>
              </a:rPr>
              <a:t>Also discuss basic student demographics – many </a:t>
            </a:r>
            <a:r>
              <a:rPr lang="en-US" dirty="0" err="1">
                <a:solidFill>
                  <a:schemeClr val="dk1"/>
                </a:solidFill>
                <a:latin typeface="Times New Roman"/>
                <a:ea typeface="Times New Roman"/>
                <a:cs typeface="Times New Roman"/>
                <a:sym typeface="Times New Roman"/>
              </a:rPr>
              <a:t>nontrads</a:t>
            </a:r>
            <a:r>
              <a:rPr lang="en-US" dirty="0">
                <a:solidFill>
                  <a:schemeClr val="dk1"/>
                </a:solidFill>
                <a:latin typeface="Times New Roman"/>
                <a:ea typeface="Times New Roman"/>
                <a:cs typeface="Times New Roman"/>
                <a:sym typeface="Times New Roman"/>
              </a:rPr>
              <a:t>, and vets, greater racial diversity than Oxford, etc. </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16</a:t>
            </a:fld>
            <a:endParaRPr lang="en-US"/>
          </a:p>
        </p:txBody>
      </p:sp>
    </p:spTree>
    <p:extLst>
      <p:ext uri="{BB962C8B-B14F-4D97-AF65-F5344CB8AC3E}">
        <p14:creationId xmlns:p14="http://schemas.microsoft.com/office/powerpoint/2010/main" val="3397105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67"/>
              </a:spcBef>
            </a:pPr>
            <a:r>
              <a:rPr lang="en-US" dirty="0">
                <a:solidFill>
                  <a:schemeClr val="dk1"/>
                </a:solidFill>
                <a:latin typeface="Times New Roman"/>
                <a:ea typeface="Times New Roman"/>
                <a:cs typeface="Times New Roman"/>
                <a:sym typeface="Times New Roman"/>
              </a:rPr>
              <a:t>Carrie:</a:t>
            </a:r>
          </a:p>
          <a:p>
            <a:pPr>
              <a:spcBef>
                <a:spcPts val="367"/>
              </a:spcBef>
            </a:pPr>
            <a:r>
              <a:rPr lang="en-US" dirty="0">
                <a:solidFill>
                  <a:schemeClr val="dk1"/>
                </a:solidFill>
                <a:latin typeface="Times New Roman"/>
                <a:ea typeface="Times New Roman"/>
                <a:cs typeface="Times New Roman"/>
                <a:sym typeface="Times New Roman"/>
              </a:rPr>
              <a:t>Winter awarded, program start in Sept. leaving little time for finding a “home” and setting it up</a:t>
            </a:r>
            <a:endParaRPr lang="en-US" dirty="0" smtClean="0"/>
          </a:p>
          <a:p>
            <a:pPr>
              <a:spcBef>
                <a:spcPts val="367"/>
              </a:spcBef>
            </a:pPr>
            <a:endParaRPr lang="en-US" dirty="0">
              <a:solidFill>
                <a:schemeClr val="dk1"/>
              </a:solidFill>
              <a:latin typeface="Times New Roman"/>
              <a:ea typeface="Times New Roman"/>
              <a:cs typeface="Times New Roman"/>
              <a:sym typeface="Times New Roman"/>
            </a:endParaRPr>
          </a:p>
          <a:p>
            <a:pPr>
              <a:spcBef>
                <a:spcPts val="367"/>
              </a:spcBef>
            </a:pPr>
            <a:r>
              <a:rPr lang="en-US" dirty="0">
                <a:solidFill>
                  <a:schemeClr val="dk1"/>
                </a:solidFill>
                <a:latin typeface="Times New Roman"/>
                <a:ea typeface="Times New Roman"/>
                <a:cs typeface="Times New Roman"/>
                <a:sym typeface="Times New Roman"/>
              </a:rPr>
              <a:t>Both the grant author and library director felt that Library and </a:t>
            </a:r>
            <a:r>
              <a:rPr lang="en-US" dirty="0" err="1">
                <a:solidFill>
                  <a:schemeClr val="dk1"/>
                </a:solidFill>
                <a:latin typeface="Times New Roman"/>
                <a:ea typeface="Times New Roman"/>
                <a:cs typeface="Times New Roman"/>
                <a:sym typeface="Times New Roman"/>
              </a:rPr>
              <a:t>TRiO</a:t>
            </a:r>
            <a:r>
              <a:rPr lang="en-US" dirty="0">
                <a:solidFill>
                  <a:schemeClr val="dk1"/>
                </a:solidFill>
                <a:latin typeface="Times New Roman"/>
                <a:ea typeface="Times New Roman"/>
                <a:cs typeface="Times New Roman"/>
                <a:sym typeface="Times New Roman"/>
              </a:rPr>
              <a:t> were perfect partnership because students who are eligible for this program are the students who most need to be in the library in order to achieve academic success.</a:t>
            </a:r>
            <a:endParaRPr lang="en-US" dirty="0" smtClean="0"/>
          </a:p>
          <a:p>
            <a:pPr>
              <a:spcBef>
                <a:spcPts val="367"/>
              </a:spcBef>
            </a:pPr>
            <a:endParaRPr lang="en-US" dirty="0">
              <a:solidFill>
                <a:schemeClr val="dk1"/>
              </a:solidFill>
              <a:latin typeface="Times New Roman"/>
              <a:ea typeface="Times New Roman"/>
              <a:cs typeface="Times New Roman"/>
              <a:sym typeface="Times New Roman"/>
            </a:endParaRPr>
          </a:p>
          <a:p>
            <a:pPr>
              <a:spcBef>
                <a:spcPts val="367"/>
              </a:spcBef>
            </a:pPr>
            <a:r>
              <a:rPr lang="en-US" dirty="0">
                <a:solidFill>
                  <a:schemeClr val="dk1"/>
                </a:solidFill>
                <a:latin typeface="Times New Roman"/>
                <a:ea typeface="Times New Roman"/>
                <a:cs typeface="Times New Roman"/>
                <a:sym typeface="Times New Roman"/>
              </a:rPr>
              <a:t>While there were a couple of other viable options on our campus, this was the place that was the best fit.</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17</a:t>
            </a:fld>
            <a:endParaRPr lang="en-US"/>
          </a:p>
        </p:txBody>
      </p:sp>
    </p:spTree>
    <p:extLst>
      <p:ext uri="{BB962C8B-B14F-4D97-AF65-F5344CB8AC3E}">
        <p14:creationId xmlns:p14="http://schemas.microsoft.com/office/powerpoint/2010/main" val="3805012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 </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18</a:t>
            </a:fld>
            <a:endParaRPr lang="en-US"/>
          </a:p>
        </p:txBody>
      </p:sp>
    </p:spTree>
    <p:extLst>
      <p:ext uri="{BB962C8B-B14F-4D97-AF65-F5344CB8AC3E}">
        <p14:creationId xmlns:p14="http://schemas.microsoft.com/office/powerpoint/2010/main" val="1979994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5C49AE-04DB-9042-BA05-B316935E2B04}" type="slidenum">
              <a:rPr lang="en-US" smtClean="0"/>
              <a:t>19</a:t>
            </a:fld>
            <a:endParaRPr lang="en-US"/>
          </a:p>
        </p:txBody>
      </p:sp>
    </p:spTree>
    <p:extLst>
      <p:ext uri="{BB962C8B-B14F-4D97-AF65-F5344CB8AC3E}">
        <p14:creationId xmlns:p14="http://schemas.microsoft.com/office/powerpoint/2010/main" val="4237380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Julie:</a:t>
            </a:r>
          </a:p>
          <a:p>
            <a:r>
              <a:rPr lang="en-US" dirty="0" smtClean="0"/>
              <a:t>Any librarians? Any </a:t>
            </a:r>
            <a:r>
              <a:rPr lang="en-US" dirty="0" err="1" smtClean="0"/>
              <a:t>TRiO</a:t>
            </a:r>
            <a:r>
              <a:rPr lang="en-US" dirty="0" smtClean="0"/>
              <a:t> staff? Is there </a:t>
            </a:r>
            <a:r>
              <a:rPr lang="en-US" dirty="0" err="1" smtClean="0"/>
              <a:t>TRiO</a:t>
            </a:r>
            <a:r>
              <a:rPr lang="en-US" dirty="0" smtClean="0"/>
              <a:t> on your campus?</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a:t>
            </a:fld>
            <a:endParaRPr lang="en-US"/>
          </a:p>
        </p:txBody>
      </p:sp>
    </p:spTree>
    <p:extLst>
      <p:ext uri="{BB962C8B-B14F-4D97-AF65-F5344CB8AC3E}">
        <p14:creationId xmlns:p14="http://schemas.microsoft.com/office/powerpoint/2010/main" val="490125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p>
          <a:p>
            <a:endParaRPr lang="en-US" dirty="0" smtClean="0"/>
          </a:p>
          <a:p>
            <a:r>
              <a:rPr lang="en-US" dirty="0" smtClean="0"/>
              <a:t>One of the reasons this was a good fit is that there were minimal construction</a:t>
            </a:r>
            <a:r>
              <a:rPr lang="en-US" baseline="0" dirty="0" smtClean="0"/>
              <a:t> updates needed.</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20</a:t>
            </a:fld>
            <a:endParaRPr lang="en-US"/>
          </a:p>
        </p:txBody>
      </p:sp>
    </p:spTree>
    <p:extLst>
      <p:ext uri="{BB962C8B-B14F-4D97-AF65-F5344CB8AC3E}">
        <p14:creationId xmlns:p14="http://schemas.microsoft.com/office/powerpoint/2010/main" val="1787992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dk1"/>
                </a:solidFill>
                <a:latin typeface="Times New Roman"/>
                <a:ea typeface="Times New Roman"/>
                <a:cs typeface="Times New Roman"/>
                <a:sym typeface="Times New Roman"/>
              </a:rPr>
              <a:t>K</a:t>
            </a:r>
            <a:endParaRPr lang="en-US" dirty="0" smtClean="0"/>
          </a:p>
          <a:p>
            <a:pPr>
              <a:spcBef>
                <a:spcPts val="367"/>
              </a:spcBef>
            </a:pPr>
            <a:r>
              <a:rPr lang="en-US" dirty="0">
                <a:solidFill>
                  <a:schemeClr val="dk1"/>
                </a:solidFill>
                <a:latin typeface="Times New Roman"/>
                <a:ea typeface="Times New Roman"/>
                <a:cs typeface="Times New Roman"/>
                <a:sym typeface="Times New Roman"/>
              </a:rPr>
              <a:t>Grant funds could not be used to make changes to existing space, purchase furniture, etc.</a:t>
            </a:r>
            <a:endParaRPr lang="en-US" dirty="0" smtClean="0"/>
          </a:p>
          <a:p>
            <a:pPr>
              <a:spcBef>
                <a:spcPts val="367"/>
              </a:spcBef>
            </a:pPr>
            <a:r>
              <a:rPr lang="en-US" dirty="0">
                <a:solidFill>
                  <a:schemeClr val="dk1"/>
                </a:solidFill>
                <a:latin typeface="Times New Roman"/>
                <a:ea typeface="Times New Roman"/>
                <a:cs typeface="Times New Roman"/>
                <a:sym typeface="Times New Roman"/>
              </a:rPr>
              <a:t>Donation of items:</a:t>
            </a:r>
            <a:endParaRPr lang="en-US" dirty="0" smtClean="0"/>
          </a:p>
          <a:p>
            <a:pPr>
              <a:spcBef>
                <a:spcPts val="367"/>
              </a:spcBef>
            </a:pPr>
            <a:r>
              <a:rPr lang="en-US" dirty="0">
                <a:solidFill>
                  <a:schemeClr val="dk1"/>
                </a:solidFill>
                <a:latin typeface="Times New Roman"/>
                <a:ea typeface="Times New Roman"/>
                <a:cs typeface="Times New Roman"/>
                <a:sym typeface="Times New Roman"/>
              </a:rPr>
              <a:t>Library—tablet arm chairs, footstools, study tables and chairs, computers</a:t>
            </a:r>
            <a:endParaRPr lang="en-US" dirty="0" smtClean="0"/>
          </a:p>
          <a:p>
            <a:pPr>
              <a:spcBef>
                <a:spcPts val="367"/>
              </a:spcBef>
            </a:pPr>
            <a:r>
              <a:rPr lang="en-US" dirty="0">
                <a:solidFill>
                  <a:schemeClr val="dk1"/>
                </a:solidFill>
                <a:latin typeface="Times New Roman"/>
                <a:ea typeface="Times New Roman"/>
                <a:cs typeface="Times New Roman"/>
                <a:sym typeface="Times New Roman"/>
              </a:rPr>
              <a:t>Other campus departments—printer, desk, cubicle, office furniture in cubicle</a:t>
            </a:r>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21</a:t>
            </a:fld>
            <a:endParaRPr lang="en-US"/>
          </a:p>
        </p:txBody>
      </p:sp>
    </p:spTree>
    <p:extLst>
      <p:ext uri="{BB962C8B-B14F-4D97-AF65-F5344CB8AC3E}">
        <p14:creationId xmlns:p14="http://schemas.microsoft.com/office/powerpoint/2010/main" val="18798006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dk1"/>
                </a:solidFill>
                <a:latin typeface="Times New Roman"/>
                <a:ea typeface="Times New Roman"/>
                <a:cs typeface="Times New Roman"/>
                <a:sym typeface="Times New Roman"/>
              </a:rPr>
              <a:t>Carrie:</a:t>
            </a:r>
            <a:endParaRPr lang="en-US" dirty="0" smtClean="0"/>
          </a:p>
          <a:p>
            <a:pPr>
              <a:spcBef>
                <a:spcPts val="367"/>
              </a:spcBef>
            </a:pPr>
            <a:r>
              <a:rPr lang="en-US" dirty="0">
                <a:solidFill>
                  <a:schemeClr val="dk1"/>
                </a:solidFill>
                <a:latin typeface="Times New Roman"/>
                <a:ea typeface="Times New Roman"/>
                <a:cs typeface="Times New Roman"/>
                <a:sym typeface="Times New Roman"/>
              </a:rPr>
              <a:t>Computers includes library computers, chrome books available through </a:t>
            </a:r>
            <a:r>
              <a:rPr lang="en-US" dirty="0" err="1">
                <a:solidFill>
                  <a:schemeClr val="dk1"/>
                </a:solidFill>
                <a:latin typeface="Times New Roman"/>
                <a:ea typeface="Times New Roman"/>
                <a:cs typeface="Times New Roman"/>
                <a:sym typeface="Times New Roman"/>
              </a:rPr>
              <a:t>TRiO</a:t>
            </a:r>
            <a:r>
              <a:rPr lang="en-US" dirty="0">
                <a:solidFill>
                  <a:schemeClr val="dk1"/>
                </a:solidFill>
                <a:latin typeface="Times New Roman"/>
                <a:ea typeface="Times New Roman"/>
                <a:cs typeface="Times New Roman"/>
                <a:sym typeface="Times New Roman"/>
              </a:rPr>
              <a:t>, and laptops available through library</a:t>
            </a:r>
          </a:p>
        </p:txBody>
      </p:sp>
      <p:sp>
        <p:nvSpPr>
          <p:cNvPr id="4" name="Slide Number Placeholder 3"/>
          <p:cNvSpPr>
            <a:spLocks noGrp="1"/>
          </p:cNvSpPr>
          <p:nvPr>
            <p:ph type="sldNum" sz="quarter" idx="10"/>
          </p:nvPr>
        </p:nvSpPr>
        <p:spPr/>
        <p:txBody>
          <a:bodyPr/>
          <a:lstStyle/>
          <a:p>
            <a:fld id="{0E5C49AE-04DB-9042-BA05-B316935E2B04}" type="slidenum">
              <a:rPr lang="en-US" smtClean="0"/>
              <a:t>22</a:t>
            </a:fld>
            <a:endParaRPr lang="en-US"/>
          </a:p>
        </p:txBody>
      </p:sp>
    </p:spTree>
    <p:extLst>
      <p:ext uri="{BB962C8B-B14F-4D97-AF65-F5344CB8AC3E}">
        <p14:creationId xmlns:p14="http://schemas.microsoft.com/office/powerpoint/2010/main" val="337119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Carrie:</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23</a:t>
            </a:fld>
            <a:endParaRPr lang="en-US"/>
          </a:p>
        </p:txBody>
      </p:sp>
    </p:spTree>
    <p:extLst>
      <p:ext uri="{BB962C8B-B14F-4D97-AF65-F5344CB8AC3E}">
        <p14:creationId xmlns:p14="http://schemas.microsoft.com/office/powerpoint/2010/main" val="2671613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p>
          <a:p>
            <a:r>
              <a:rPr lang="en-US" dirty="0" smtClean="0"/>
              <a:t>The library was planning</a:t>
            </a:r>
            <a:r>
              <a:rPr lang="en-US" baseline="0" dirty="0" smtClean="0"/>
              <a:t> a major renovation of the space, so the interior designer and I met with the </a:t>
            </a:r>
            <a:r>
              <a:rPr lang="en-US" baseline="0" dirty="0" err="1" smtClean="0"/>
              <a:t>TRiO</a:t>
            </a:r>
            <a:r>
              <a:rPr lang="en-US" baseline="0" dirty="0" smtClean="0"/>
              <a:t> coordinator and coach to discuss how we could further accommodate them and their students as part of this process. </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24</a:t>
            </a:fld>
            <a:endParaRPr lang="en-US"/>
          </a:p>
        </p:txBody>
      </p:sp>
    </p:spTree>
    <p:extLst>
      <p:ext uri="{BB962C8B-B14F-4D97-AF65-F5344CB8AC3E}">
        <p14:creationId xmlns:p14="http://schemas.microsoft.com/office/powerpoint/2010/main" val="31459741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200"/>
            </a:pPr>
            <a:r>
              <a:rPr lang="en-US" dirty="0">
                <a:solidFill>
                  <a:schemeClr val="dk1"/>
                </a:solidFill>
                <a:latin typeface="Times New Roman"/>
                <a:ea typeface="Times New Roman"/>
                <a:cs typeface="Times New Roman"/>
                <a:sym typeface="Times New Roman"/>
              </a:rPr>
              <a:t>Krista</a:t>
            </a:r>
            <a:endParaRPr lang="en-US" dirty="0" smtClean="0"/>
          </a:p>
          <a:p>
            <a:pPr>
              <a:spcBef>
                <a:spcPts val="367"/>
              </a:spcBef>
              <a:buClr>
                <a:schemeClr val="dk1"/>
              </a:buClr>
              <a:buSzPts val="1200"/>
            </a:pPr>
            <a:r>
              <a:rPr lang="en-US" dirty="0">
                <a:solidFill>
                  <a:schemeClr val="dk1"/>
                </a:solidFill>
                <a:latin typeface="Times New Roman"/>
                <a:ea typeface="Times New Roman"/>
                <a:cs typeface="Times New Roman"/>
                <a:sym typeface="Times New Roman"/>
              </a:rPr>
              <a:t>Library redesign/upgrade in Summer 2017 and Winter 2018</a:t>
            </a:r>
            <a:endParaRPr lang="en-US" dirty="0" smtClean="0"/>
          </a:p>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25</a:t>
            </a:fld>
            <a:endParaRPr lang="en-US"/>
          </a:p>
        </p:txBody>
      </p:sp>
    </p:spTree>
    <p:extLst>
      <p:ext uri="{BB962C8B-B14F-4D97-AF65-F5344CB8AC3E}">
        <p14:creationId xmlns:p14="http://schemas.microsoft.com/office/powerpoint/2010/main" val="29724900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200"/>
            </a:pPr>
            <a:r>
              <a:rPr lang="en-US" dirty="0">
                <a:solidFill>
                  <a:schemeClr val="dk1"/>
                </a:solidFill>
                <a:latin typeface="Times New Roman"/>
                <a:ea typeface="Times New Roman"/>
                <a:cs typeface="Times New Roman"/>
                <a:sym typeface="Times New Roman"/>
              </a:rPr>
              <a:t>Krista:</a:t>
            </a:r>
            <a:endParaRPr lang="en-US" dirty="0" smtClean="0"/>
          </a:p>
          <a:p>
            <a:pPr>
              <a:spcBef>
                <a:spcPts val="367"/>
              </a:spcBef>
              <a:buClr>
                <a:schemeClr val="dk1"/>
              </a:buClr>
              <a:buSzPts val="1200"/>
            </a:pPr>
            <a:r>
              <a:rPr lang="en-US" dirty="0">
                <a:solidFill>
                  <a:schemeClr val="dk1"/>
                </a:solidFill>
                <a:latin typeface="Times New Roman"/>
                <a:ea typeface="Times New Roman"/>
                <a:cs typeface="Times New Roman"/>
                <a:sym typeface="Times New Roman"/>
              </a:rPr>
              <a:t>Library redesign/upgrade in Summer 2017 and Winter 2018</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26</a:t>
            </a:fld>
            <a:endParaRPr lang="en-US"/>
          </a:p>
        </p:txBody>
      </p:sp>
    </p:spTree>
    <p:extLst>
      <p:ext uri="{BB962C8B-B14F-4D97-AF65-F5344CB8AC3E}">
        <p14:creationId xmlns:p14="http://schemas.microsoft.com/office/powerpoint/2010/main" val="3931368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Krista</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27</a:t>
            </a:fld>
            <a:endParaRPr lang="en-US"/>
          </a:p>
        </p:txBody>
      </p:sp>
    </p:spTree>
    <p:extLst>
      <p:ext uri="{BB962C8B-B14F-4D97-AF65-F5344CB8AC3E}">
        <p14:creationId xmlns:p14="http://schemas.microsoft.com/office/powerpoint/2010/main" val="37974103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Carrie</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28</a:t>
            </a:fld>
            <a:endParaRPr lang="en-US"/>
          </a:p>
        </p:txBody>
      </p:sp>
    </p:spTree>
    <p:extLst>
      <p:ext uri="{BB962C8B-B14F-4D97-AF65-F5344CB8AC3E}">
        <p14:creationId xmlns:p14="http://schemas.microsoft.com/office/powerpoint/2010/main" val="3098341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Split:</a:t>
            </a:r>
            <a:r>
              <a:rPr lang="en-US" baseline="0" dirty="0" smtClean="0"/>
              <a:t> Carrie 1</a:t>
            </a:r>
            <a:r>
              <a:rPr lang="en-US" baseline="30000" dirty="0" smtClean="0"/>
              <a:t>st</a:t>
            </a:r>
            <a:r>
              <a:rPr lang="en-US" baseline="0" dirty="0" smtClean="0"/>
              <a:t> 2 and Krista 2</a:t>
            </a:r>
            <a:r>
              <a:rPr lang="en-US" baseline="30000" dirty="0" smtClean="0"/>
              <a:t>nd</a:t>
            </a:r>
            <a:r>
              <a:rPr lang="en-US" baseline="0" dirty="0" smtClean="0"/>
              <a:t> 2</a:t>
            </a:r>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29</a:t>
            </a:fld>
            <a:endParaRPr lang="en-US"/>
          </a:p>
        </p:txBody>
      </p:sp>
    </p:spTree>
    <p:extLst>
      <p:ext uri="{BB962C8B-B14F-4D97-AF65-F5344CB8AC3E}">
        <p14:creationId xmlns:p14="http://schemas.microsoft.com/office/powerpoint/2010/main" val="2401581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3</a:t>
            </a:fld>
            <a:endParaRPr lang="en-US" dirty="0">
              <a:solidFill>
                <a:prstClr val="black"/>
              </a:solidFill>
              <a:latin typeface="Calibri"/>
            </a:endParaRPr>
          </a:p>
        </p:txBody>
      </p:sp>
    </p:spTree>
    <p:extLst>
      <p:ext uri="{BB962C8B-B14F-4D97-AF65-F5344CB8AC3E}">
        <p14:creationId xmlns:p14="http://schemas.microsoft.com/office/powerpoint/2010/main" val="1156714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5C49AE-04DB-9042-BA05-B316935E2B04}" type="slidenum">
              <a:rPr lang="en-US" smtClean="0"/>
              <a:t>30</a:t>
            </a:fld>
            <a:endParaRPr lang="en-US"/>
          </a:p>
        </p:txBody>
      </p:sp>
    </p:spTree>
    <p:extLst>
      <p:ext uri="{BB962C8B-B14F-4D97-AF65-F5344CB8AC3E}">
        <p14:creationId xmlns:p14="http://schemas.microsoft.com/office/powerpoint/2010/main" val="690714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smtClean="0"/>
              <a:t>This year, we awarded 5800 degrees and certificates.  We have around 20,000 students working on over 240 degrees and certificates.  That student count includes more than 5000 CCP students.</a:t>
            </a:r>
            <a:endParaRPr lang="en-US" dirty="0" smtClean="0"/>
          </a:p>
          <a:p>
            <a:r>
              <a:rPr lang="en-US" dirty="0" smtClean="0"/>
              <a:t>Sinclair </a:t>
            </a:r>
            <a:r>
              <a:rPr lang="en-US" dirty="0"/>
              <a:t>receives</a:t>
            </a:r>
            <a:r>
              <a:rPr lang="en-US" baseline="0" dirty="0"/>
              <a:t> funding through property tax levies in Montgomery County allowing it to offer the lowest cost tuition in the state to Montgomery County residents (2971).  </a:t>
            </a:r>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4</a:t>
            </a:fld>
            <a:endParaRPr lang="en-US" dirty="0">
              <a:solidFill>
                <a:prstClr val="black"/>
              </a:solidFill>
              <a:latin typeface="Calibri"/>
            </a:endParaRPr>
          </a:p>
        </p:txBody>
      </p:sp>
    </p:spTree>
    <p:extLst>
      <p:ext uri="{BB962C8B-B14F-4D97-AF65-F5344CB8AC3E}">
        <p14:creationId xmlns:p14="http://schemas.microsoft.com/office/powerpoint/2010/main" val="8383432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New position at </a:t>
            </a:r>
            <a:r>
              <a:rPr lang="en-US" dirty="0" smtClean="0"/>
              <a:t>Sinclair</a:t>
            </a:r>
            <a:r>
              <a:rPr lang="en-US" smtClean="0"/>
              <a:t>; New </a:t>
            </a:r>
            <a:r>
              <a:rPr lang="en-US" dirty="0" smtClean="0"/>
              <a:t>model of library service.</a:t>
            </a:r>
            <a:r>
              <a:rPr lang="en-US" baseline="0" dirty="0" smtClean="0"/>
              <a:t>  Historically librarians are assigned to academic departments and a group of faculty.  They work within the constraints of the curriculum for their assigned subject areas.  The Student Success model looks at students in everything outside of the classroom – tutoring; student clubs; advising; financial aid; organizations.  And the librarian is assigned to work with staff who are not part of academic units – tutors, advisors, student development staff, admin assistants; club advisors.</a:t>
            </a:r>
            <a:endParaRPr lang="en-US" dirty="0" smtClean="0"/>
          </a:p>
          <a:p>
            <a:r>
              <a:rPr lang="en-US" dirty="0" smtClean="0"/>
              <a:t>Following </a:t>
            </a:r>
            <a:r>
              <a:rPr lang="en-US" dirty="0"/>
              <a:t>Scheuler</a:t>
            </a:r>
            <a:r>
              <a:rPr lang="en-US" baseline="0" dirty="0"/>
              <a:t> model</a:t>
            </a:r>
          </a:p>
          <a:p>
            <a:r>
              <a:rPr lang="en-US" baseline="0" dirty="0"/>
              <a:t>Meeting departments, started with Student Affairs who recommended I meet with TRiO director, who also was new to </a:t>
            </a:r>
            <a:r>
              <a:rPr lang="en-US" baseline="0" dirty="0" smtClean="0"/>
              <a:t>SCC</a:t>
            </a:r>
            <a:endParaRPr lang="en-US" baseline="0"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5</a:t>
            </a:fld>
            <a:endParaRPr lang="en-US" dirty="0">
              <a:solidFill>
                <a:prstClr val="black"/>
              </a:solidFill>
              <a:latin typeface="Calibri"/>
            </a:endParaRPr>
          </a:p>
        </p:txBody>
      </p:sp>
    </p:spTree>
    <p:extLst>
      <p:ext uri="{BB962C8B-B14F-4D97-AF65-F5344CB8AC3E}">
        <p14:creationId xmlns:p14="http://schemas.microsoft.com/office/powerpoint/2010/main" val="1461378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Shareka tutors for STEM; Debbie tutors for Social Science and English Language Arts.  Each student can have only 1/hour/week/class of tutoring.  But they can use SSS and Tutoring Center to get 2 hours/week</a:t>
            </a:r>
          </a:p>
          <a:p>
            <a:r>
              <a:rPr lang="en-US" dirty="0"/>
              <a:t>Larry and Cynthia full time counselors.  </a:t>
            </a:r>
          </a:p>
          <a:p>
            <a:r>
              <a:rPr lang="en-US" dirty="0"/>
              <a:t>SSS provides </a:t>
            </a:r>
            <a:r>
              <a:rPr lang="en-US" dirty="0" err="1"/>
              <a:t>wholistic</a:t>
            </a:r>
            <a:r>
              <a:rPr lang="en-US" dirty="0"/>
              <a:t> assistance to their 165 admitted students.  They provide financial aid, counseling, tutoring, FAFSA, admissions, career help, etc. from one office. Provides one stop for their students.  </a:t>
            </a:r>
          </a:p>
          <a:p>
            <a:pPr defTabSz="931774">
              <a:defRPr/>
            </a:pPr>
            <a:r>
              <a:rPr lang="en-US" baseline="0" dirty="0" smtClean="0"/>
              <a:t>More prepared than any other </a:t>
            </a:r>
            <a:r>
              <a:rPr lang="en-US" baseline="0" dirty="0" err="1" smtClean="0"/>
              <a:t>dept</a:t>
            </a:r>
            <a:r>
              <a:rPr lang="en-US" baseline="0" dirty="0" smtClean="0"/>
              <a:t> I met – had a  list of things they needed. Had talked to her staff to ask.</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6</a:t>
            </a:fld>
            <a:endParaRPr lang="en-US" dirty="0">
              <a:solidFill>
                <a:prstClr val="black"/>
              </a:solidFill>
              <a:latin typeface="Calibri"/>
            </a:endParaRPr>
          </a:p>
        </p:txBody>
      </p:sp>
    </p:spTree>
    <p:extLst>
      <p:ext uri="{BB962C8B-B14F-4D97-AF65-F5344CB8AC3E}">
        <p14:creationId xmlns:p14="http://schemas.microsoft.com/office/powerpoint/2010/main" val="2278497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 lit – campus wide committee; Game of Life; library</a:t>
            </a:r>
            <a:r>
              <a:rPr lang="en-US" baseline="0" dirty="0" smtClean="0"/>
              <a:t> collection updated; workshop series aimed at TRiO students</a:t>
            </a:r>
          </a:p>
          <a:p>
            <a:r>
              <a:rPr lang="en-US" baseline="0" dirty="0" smtClean="0"/>
              <a:t>Connected TyAnn with Paul for ESL students</a:t>
            </a:r>
          </a:p>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7</a:t>
            </a:fld>
            <a:endParaRPr lang="en-US" dirty="0">
              <a:solidFill>
                <a:prstClr val="black"/>
              </a:solidFill>
              <a:latin typeface="Calibri"/>
            </a:endParaRPr>
          </a:p>
        </p:txBody>
      </p:sp>
    </p:spTree>
    <p:extLst>
      <p:ext uri="{BB962C8B-B14F-4D97-AF65-F5344CB8AC3E}">
        <p14:creationId xmlns:p14="http://schemas.microsoft.com/office/powerpoint/2010/main" val="1651814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students to me</a:t>
            </a:r>
          </a:p>
          <a:p>
            <a:r>
              <a:rPr lang="en-US" dirty="0" smtClean="0"/>
              <a:t>Appointments on LibGuides</a:t>
            </a:r>
          </a:p>
          <a:p>
            <a:r>
              <a:rPr lang="en-US" dirty="0" smtClean="0"/>
              <a:t>Step-by-step Research Guide</a:t>
            </a:r>
          </a:p>
          <a:p>
            <a:r>
              <a:rPr lang="en-US" dirty="0" smtClean="0"/>
              <a:t>Librarian on Location</a:t>
            </a:r>
          </a:p>
          <a:p>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8</a:t>
            </a:fld>
            <a:endParaRPr lang="en-US" dirty="0">
              <a:solidFill>
                <a:prstClr val="black"/>
              </a:solidFill>
              <a:latin typeface="Calibri"/>
            </a:endParaRPr>
          </a:p>
        </p:txBody>
      </p:sp>
    </p:spTree>
    <p:extLst>
      <p:ext uri="{BB962C8B-B14F-4D97-AF65-F5344CB8AC3E}">
        <p14:creationId xmlns:p14="http://schemas.microsoft.com/office/powerpoint/2010/main" val="522237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 doesn’t do this justice</a:t>
            </a:r>
            <a:r>
              <a:rPr lang="en-US" baseline="0" dirty="0"/>
              <a:t> – this is at least one city block in distance.  And 6 flights of stairs.  Because of changing levels of buildings and where elevators do and don’t go, it requires 3 different elevators.</a:t>
            </a:r>
            <a:endParaRPr lang="en-US" dirty="0"/>
          </a:p>
        </p:txBody>
      </p:sp>
      <p:sp>
        <p:nvSpPr>
          <p:cNvPr id="4" name="Slide Number Placeholder 3"/>
          <p:cNvSpPr>
            <a:spLocks noGrp="1"/>
          </p:cNvSpPr>
          <p:nvPr>
            <p:ph type="sldNum" sz="quarter" idx="10"/>
          </p:nvPr>
        </p:nvSpPr>
        <p:spPr/>
        <p:txBody>
          <a:bodyPr/>
          <a:lstStyle/>
          <a:p>
            <a:pPr defTabSz="465887">
              <a:defRPr/>
            </a:pPr>
            <a:fld id="{28431C58-37CB-45A2-961F-60C0FE55A8BB}" type="slidenum">
              <a:rPr lang="en-US">
                <a:solidFill>
                  <a:prstClr val="black"/>
                </a:solidFill>
                <a:latin typeface="Calibri"/>
              </a:rPr>
              <a:pPr defTabSz="465887">
                <a:defRPr/>
              </a:pPr>
              <a:t>9</a:t>
            </a:fld>
            <a:endParaRPr lang="en-US" dirty="0">
              <a:solidFill>
                <a:prstClr val="black"/>
              </a:solidFill>
              <a:latin typeface="Calibri"/>
            </a:endParaRPr>
          </a:p>
        </p:txBody>
      </p:sp>
    </p:spTree>
    <p:extLst>
      <p:ext uri="{BB962C8B-B14F-4D97-AF65-F5344CB8AC3E}">
        <p14:creationId xmlns:p14="http://schemas.microsoft.com/office/powerpoint/2010/main" val="734301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86423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502819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158159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68027" y="294319"/>
            <a:ext cx="8572043" cy="1197187"/>
          </a:xfrm>
        </p:spPr>
        <p:txBody>
          <a:bodyPr/>
          <a:lstStyle>
            <a:lvl1pPr>
              <a:defRPr b="1"/>
            </a:lvl1pPr>
          </a:lstStyle>
          <a:p>
            <a:r>
              <a:rPr lang="en-US" dirty="0"/>
              <a:t>Click to edit Master title style</a:t>
            </a:r>
          </a:p>
        </p:txBody>
      </p:sp>
      <p:sp>
        <p:nvSpPr>
          <p:cNvPr id="3" name="Subtitle 2"/>
          <p:cNvSpPr>
            <a:spLocks noGrp="1"/>
          </p:cNvSpPr>
          <p:nvPr>
            <p:ph type="subTitle" idx="1"/>
          </p:nvPr>
        </p:nvSpPr>
        <p:spPr>
          <a:xfrm>
            <a:off x="268027" y="4399316"/>
            <a:ext cx="4795379" cy="495079"/>
          </a:xfrm>
        </p:spPr>
        <p:txBody>
          <a:bodyPr/>
          <a:lstStyle>
            <a:lvl1pPr marL="0" indent="0" algn="ctr">
              <a:buNone/>
              <a:defRPr b="1">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6" name="Picture Placeholder 5"/>
          <p:cNvSpPr>
            <a:spLocks noGrp="1"/>
          </p:cNvSpPr>
          <p:nvPr>
            <p:ph type="pic" sz="quarter" idx="10"/>
          </p:nvPr>
        </p:nvSpPr>
        <p:spPr>
          <a:xfrm>
            <a:off x="268288" y="1887141"/>
            <a:ext cx="8572500" cy="2168128"/>
          </a:xfrm>
        </p:spPr>
        <p:txBody>
          <a:bodyPr/>
          <a:lstStyle/>
          <a:p>
            <a:endParaRPr lang="en-US" dirty="0"/>
          </a:p>
        </p:txBody>
      </p:sp>
    </p:spTree>
    <p:extLst>
      <p:ext uri="{BB962C8B-B14F-4D97-AF65-F5344CB8AC3E}">
        <p14:creationId xmlns:p14="http://schemas.microsoft.com/office/powerpoint/2010/main" val="200810880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1152946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1262926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744873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78387835"/>
      </p:ext>
    </p:extLst>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852766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781232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6404327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0356681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4223144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6272310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7081777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30685" y="3523122"/>
            <a:ext cx="2682630" cy="1002899"/>
          </a:xfrm>
          <a:prstGeom prst="rect">
            <a:avLst/>
          </a:prstGeom>
        </p:spPr>
      </p:pic>
      <p:pic>
        <p:nvPicPr>
          <p:cNvPr id="8" name="Picture 7"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280" y="255434"/>
            <a:ext cx="8458200" cy="124589"/>
          </a:xfrm>
          <a:prstGeom prst="rect">
            <a:avLst/>
          </a:prstGeom>
        </p:spPr>
      </p:pic>
      <p:pic>
        <p:nvPicPr>
          <p:cNvPr id="9" name="Picture 8"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V="1">
            <a:off x="354622" y="4797598"/>
            <a:ext cx="8458200" cy="124589"/>
          </a:xfrm>
          <a:prstGeom prst="rect">
            <a:avLst/>
          </a:prstGeom>
        </p:spPr>
      </p:pic>
      <p:sp>
        <p:nvSpPr>
          <p:cNvPr id="3" name="Text Placeholder 2"/>
          <p:cNvSpPr>
            <a:spLocks noGrp="1"/>
          </p:cNvSpPr>
          <p:nvPr>
            <p:ph type="body" sz="quarter" idx="10"/>
          </p:nvPr>
        </p:nvSpPr>
        <p:spPr>
          <a:xfrm>
            <a:off x="335280" y="1073638"/>
            <a:ext cx="8378873" cy="860425"/>
          </a:xfrm>
          <a:prstGeom prst="rect">
            <a:avLst/>
          </a:prstGeom>
        </p:spPr>
        <p:txBody>
          <a:bodyPr/>
          <a:lstStyle>
            <a:lvl1pPr marL="0" indent="0" algn="ctr">
              <a:buFontTx/>
              <a:buNone/>
              <a:defRPr sz="4400" b="1" i="0" baseline="0">
                <a:solidFill>
                  <a:schemeClr val="tx2"/>
                </a:solidFill>
                <a:latin typeface="Helvetica"/>
                <a:cs typeface="Helvetica"/>
              </a:defRPr>
            </a:lvl1pPr>
            <a:lvl2pPr marL="457200" indent="0">
              <a:buFontTx/>
              <a:buNone/>
              <a:defRPr sz="4000" b="1" i="0" baseline="0">
                <a:solidFill>
                  <a:schemeClr val="tx2"/>
                </a:solidFill>
                <a:latin typeface="Helvetica"/>
                <a:cs typeface="Helvetica"/>
              </a:defRPr>
            </a:lvl2pPr>
            <a:lvl3pPr marL="914400" indent="0">
              <a:buFontTx/>
              <a:buNone/>
              <a:defRPr sz="4000" b="1" i="0" baseline="0">
                <a:solidFill>
                  <a:schemeClr val="tx2"/>
                </a:solidFill>
                <a:latin typeface="Helvetica"/>
                <a:cs typeface="Helvetica"/>
              </a:defRPr>
            </a:lvl3pPr>
            <a:lvl4pPr marL="1371600" indent="0">
              <a:buFontTx/>
              <a:buNone/>
              <a:defRPr sz="4000" b="1" i="0" baseline="0">
                <a:solidFill>
                  <a:schemeClr val="tx2"/>
                </a:solidFill>
                <a:latin typeface="Helvetica"/>
                <a:cs typeface="Helvetica"/>
              </a:defRPr>
            </a:lvl4pPr>
            <a:lvl5pPr marL="1828800" indent="0">
              <a:buFontTx/>
              <a:buNone/>
              <a:defRPr sz="4000" b="1" i="0" baseline="0">
                <a:solidFill>
                  <a:schemeClr val="tx2"/>
                </a:solidFill>
                <a:latin typeface="Helvetica"/>
                <a:cs typeface="Helvetica"/>
              </a:defRPr>
            </a:lvl5pPr>
          </a:lstStyle>
          <a:p>
            <a:pPr lvl="0"/>
            <a:r>
              <a:rPr lang="en-US" dirty="0" smtClean="0"/>
              <a:t>Click to edit Master text styles</a:t>
            </a:r>
          </a:p>
        </p:txBody>
      </p:sp>
      <p:sp>
        <p:nvSpPr>
          <p:cNvPr id="4" name="Text Placeholder 3"/>
          <p:cNvSpPr>
            <a:spLocks noGrp="1"/>
          </p:cNvSpPr>
          <p:nvPr>
            <p:ph type="body" sz="quarter" idx="11"/>
          </p:nvPr>
        </p:nvSpPr>
        <p:spPr>
          <a:xfrm>
            <a:off x="1391748" y="1934063"/>
            <a:ext cx="6389810" cy="498475"/>
          </a:xfrm>
          <a:prstGeom prst="rect">
            <a:avLst/>
          </a:prstGeom>
        </p:spPr>
        <p:txBody>
          <a:bodyPr vert="horz"/>
          <a:lstStyle>
            <a:lvl1pPr marL="0" indent="0" algn="ctr">
              <a:buFontTx/>
              <a:buNone/>
              <a:defRPr sz="3200" baseline="0">
                <a:latin typeface="Helvetica"/>
                <a:cs typeface="Helvetica"/>
              </a:defRPr>
            </a:lvl1pPr>
            <a:lvl2pPr marL="457200" indent="0" algn="ctr">
              <a:buFontTx/>
              <a:buNone/>
              <a:defRPr sz="3200" baseline="0"/>
            </a:lvl2pPr>
            <a:lvl3pPr marL="914400" indent="0" algn="ctr">
              <a:buFontTx/>
              <a:buNone/>
              <a:defRPr sz="3200" baseline="0"/>
            </a:lvl3pPr>
            <a:lvl4pPr marL="1371600" indent="0" algn="ctr">
              <a:buFontTx/>
              <a:buNone/>
              <a:defRPr sz="3200" baseline="0"/>
            </a:lvl4pPr>
            <a:lvl5pPr marL="1828800" indent="0" algn="ctr">
              <a:buFontTx/>
              <a:buNone/>
              <a:defRPr sz="3200" baseline="0"/>
            </a:lvl5pPr>
          </a:lstStyle>
          <a:p>
            <a:pPr lvl="0"/>
            <a:r>
              <a:rPr lang="en-US" dirty="0" smtClean="0"/>
              <a:t>Click to edit Master text styles</a:t>
            </a:r>
          </a:p>
        </p:txBody>
      </p:sp>
    </p:spTree>
    <p:extLst>
      <p:ext uri="{BB962C8B-B14F-4D97-AF65-F5344CB8AC3E}">
        <p14:creationId xmlns:p14="http://schemas.microsoft.com/office/powerpoint/2010/main" val="26553074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619" y="4704258"/>
            <a:ext cx="1572846" cy="325607"/>
          </a:xfrm>
          <a:prstGeom prst="rect">
            <a:avLst/>
          </a:prstGeom>
        </p:spPr>
      </p:pic>
      <p:cxnSp>
        <p:nvCxnSpPr>
          <p:cNvPr id="9" name="Straight Connector 8" descr="Decorative graphic"/>
          <p:cNvCxnSpPr/>
          <p:nvPr userDrawn="1"/>
        </p:nvCxnSpPr>
        <p:spPr>
          <a:xfrm flipH="1">
            <a:off x="410308" y="5000558"/>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517524" y="215657"/>
            <a:ext cx="7434629" cy="673344"/>
          </a:xfrm>
          <a:prstGeom prst="rect">
            <a:avLst/>
          </a:prstGeom>
        </p:spPr>
        <p:txBody>
          <a:bodyPr vert="horz"/>
          <a:lstStyle>
            <a:lvl1pPr marL="0" indent="0">
              <a:buFontTx/>
              <a:buNone/>
              <a:defRPr sz="3200" b="1" i="0" baseline="0">
                <a:solidFill>
                  <a:schemeClr val="tx2"/>
                </a:solidFill>
                <a:latin typeface="Helvetica"/>
                <a:cs typeface="Helvetica"/>
              </a:defRPr>
            </a:lvl1pPr>
            <a:lvl2pPr marL="457200" indent="0">
              <a:buFontTx/>
              <a:buNone/>
              <a:defRPr sz="3200" b="1" i="0" baseline="0">
                <a:solidFill>
                  <a:schemeClr val="tx2"/>
                </a:solidFill>
              </a:defRPr>
            </a:lvl2pPr>
            <a:lvl3pPr marL="914400" indent="0">
              <a:buFontTx/>
              <a:buNone/>
              <a:defRPr sz="3200" b="1" i="0" baseline="0">
                <a:solidFill>
                  <a:schemeClr val="tx2"/>
                </a:solidFill>
              </a:defRPr>
            </a:lvl3pPr>
            <a:lvl4pPr marL="1371600" indent="0">
              <a:buFontTx/>
              <a:buNone/>
              <a:defRPr sz="3200" b="1" i="0" baseline="0">
                <a:solidFill>
                  <a:schemeClr val="tx2"/>
                </a:solidFill>
              </a:defRPr>
            </a:lvl4pPr>
            <a:lvl5pPr marL="1828800" indent="0">
              <a:buFontTx/>
              <a:buNone/>
              <a:defRPr sz="3200" b="1" i="0" baseline="0">
                <a:solidFill>
                  <a:schemeClr val="tx2"/>
                </a:solidFill>
              </a:defRPr>
            </a:lvl5pPr>
          </a:lstStyle>
          <a:p>
            <a:pPr lvl="0"/>
            <a:r>
              <a:rPr lang="en-US" dirty="0" smtClean="0"/>
              <a:t>Click to edit Master text styles</a:t>
            </a:r>
          </a:p>
        </p:txBody>
      </p:sp>
      <p:sp>
        <p:nvSpPr>
          <p:cNvPr id="5" name="Text Placeholder 4"/>
          <p:cNvSpPr>
            <a:spLocks noGrp="1"/>
          </p:cNvSpPr>
          <p:nvPr>
            <p:ph type="body" sz="quarter" idx="11"/>
          </p:nvPr>
        </p:nvSpPr>
        <p:spPr>
          <a:xfrm>
            <a:off x="517525" y="732452"/>
            <a:ext cx="4748213" cy="527050"/>
          </a:xfrm>
          <a:prstGeom prst="rect">
            <a:avLst/>
          </a:prstGeom>
        </p:spPr>
        <p:txBody>
          <a:bodyPr vert="horz"/>
          <a:lstStyle>
            <a:lvl1pPr marL="0" indent="0">
              <a:buFontTx/>
              <a:buNone/>
              <a:defRPr sz="2400" b="0" i="1" baseline="0">
                <a:latin typeface="Helvetica"/>
                <a:cs typeface="Helvetica"/>
              </a:defRPr>
            </a:lvl1pPr>
          </a:lstStyle>
          <a:p>
            <a:pPr lvl="0"/>
            <a:r>
              <a:rPr lang="en-US" dirty="0" smtClean="0"/>
              <a:t>Click to edit Master</a:t>
            </a:r>
            <a:endParaRPr lang="en-US" dirty="0"/>
          </a:p>
        </p:txBody>
      </p:sp>
      <p:sp>
        <p:nvSpPr>
          <p:cNvPr id="8" name="Picture Placeholder 7"/>
          <p:cNvSpPr>
            <a:spLocks noGrp="1"/>
          </p:cNvSpPr>
          <p:nvPr>
            <p:ph type="pic" sz="quarter" idx="12"/>
          </p:nvPr>
        </p:nvSpPr>
        <p:spPr>
          <a:xfrm>
            <a:off x="5411788" y="1601788"/>
            <a:ext cx="3332162" cy="2560638"/>
          </a:xfrm>
          <a:prstGeom prst="rect">
            <a:avLst/>
          </a:prstGeom>
        </p:spPr>
        <p:txBody>
          <a:bodyPr vert="horz"/>
          <a:lstStyle/>
          <a:p>
            <a:endParaRPr lang="en-US"/>
          </a:p>
        </p:txBody>
      </p:sp>
      <p:sp>
        <p:nvSpPr>
          <p:cNvPr id="11" name="Text Placeholder 10"/>
          <p:cNvSpPr>
            <a:spLocks noGrp="1"/>
          </p:cNvSpPr>
          <p:nvPr>
            <p:ph type="body" sz="quarter" idx="13"/>
          </p:nvPr>
        </p:nvSpPr>
        <p:spPr>
          <a:xfrm>
            <a:off x="517525" y="1601788"/>
            <a:ext cx="4475163" cy="2735262"/>
          </a:xfrm>
          <a:prstGeom prst="rect">
            <a:avLst/>
          </a:prstGeom>
        </p:spPr>
        <p:txBody>
          <a:bodyPr vert="horz"/>
          <a:lstStyle>
            <a:lvl1pPr marL="342900" indent="-342900">
              <a:buClr>
                <a:schemeClr val="tx2"/>
              </a:buClr>
              <a:buSzPct val="80000"/>
              <a:buFont typeface="Lucida Grande"/>
              <a:buChar char="»"/>
              <a:defRPr sz="2000" b="0" i="0">
                <a:solidFill>
                  <a:schemeClr val="accent3">
                    <a:lumMod val="75000"/>
                    <a:lumOff val="25000"/>
                  </a:schemeClr>
                </a:solidFill>
                <a:latin typeface="Helvetica"/>
                <a:cs typeface="Helvetica"/>
              </a:defRPr>
            </a:lvl1pPr>
            <a:lvl2pPr marL="742950" indent="-285750">
              <a:buClr>
                <a:schemeClr val="tx2"/>
              </a:buClr>
              <a:buSzPct val="80000"/>
              <a:buFont typeface="Lucida Grande"/>
              <a:buChar char="»"/>
              <a:defRPr sz="2000" b="0" i="0">
                <a:solidFill>
                  <a:schemeClr val="accent3">
                    <a:lumMod val="75000"/>
                    <a:lumOff val="25000"/>
                  </a:schemeClr>
                </a:solidFill>
                <a:latin typeface="Helvetica"/>
                <a:cs typeface="Helvetica"/>
              </a:defRPr>
            </a:lvl2pPr>
            <a:lvl3pPr marL="1143000" indent="-228600">
              <a:buClr>
                <a:schemeClr val="tx2"/>
              </a:buClr>
              <a:buSzPct val="80000"/>
              <a:buFont typeface="Lucida Grande"/>
              <a:buChar char="»"/>
              <a:defRPr sz="2000" b="0" i="0">
                <a:solidFill>
                  <a:schemeClr val="accent3">
                    <a:lumMod val="75000"/>
                    <a:lumOff val="25000"/>
                  </a:schemeClr>
                </a:solidFill>
                <a:latin typeface="Helvetica"/>
                <a:cs typeface="Helvetica"/>
              </a:defRPr>
            </a:lvl3pPr>
            <a:lvl4pPr marL="1600200" indent="-228600">
              <a:buClr>
                <a:schemeClr val="tx2"/>
              </a:buClr>
              <a:buSzPct val="80000"/>
              <a:buFont typeface="Lucida Grande"/>
              <a:buChar char="»"/>
              <a:defRPr sz="2000" b="0" i="0">
                <a:solidFill>
                  <a:schemeClr val="accent3">
                    <a:lumMod val="75000"/>
                    <a:lumOff val="25000"/>
                  </a:schemeClr>
                </a:solidFill>
                <a:latin typeface="Helvetica"/>
                <a:cs typeface="Helvetica"/>
              </a:defRPr>
            </a:lvl4pPr>
            <a:lvl5pPr marL="2057400" indent="-228600">
              <a:buClr>
                <a:schemeClr val="tx2"/>
              </a:buClr>
              <a:buSzPct val="80000"/>
              <a:buFont typeface="Lucida Grande"/>
              <a:buChar char="»"/>
              <a:defRPr sz="2000" b="0" i="0">
                <a:solidFill>
                  <a:schemeClr val="accent3">
                    <a:lumMod val="75000"/>
                    <a:lumOff val="25000"/>
                  </a:schemeClr>
                </a:solidFill>
                <a:latin typeface="Helvetica"/>
                <a:cs typeface="Helvetic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2" name="Picture 11" descr="Decorative graphic"/>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14350" y="1176443"/>
            <a:ext cx="8229600" cy="40606"/>
          </a:xfrm>
          <a:prstGeom prst="rect">
            <a:avLst/>
          </a:prstGeom>
        </p:spPr>
      </p:pic>
    </p:spTree>
    <p:extLst>
      <p:ext uri="{BB962C8B-B14F-4D97-AF65-F5344CB8AC3E}">
        <p14:creationId xmlns:p14="http://schemas.microsoft.com/office/powerpoint/2010/main" val="3038133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3754697"/>
            <a:ext cx="8229600" cy="646838"/>
          </a:xfrm>
          <a:prstGeom prst="rect">
            <a:avLst/>
          </a:prstGeom>
        </p:spPr>
        <p:txBody>
          <a:bodyPr vert="horz"/>
          <a:lstStyle>
            <a:lvl1pPr algn="ctr">
              <a:defRPr sz="3200" b="0" i="0">
                <a:latin typeface="Helvetica"/>
              </a:defRPr>
            </a:lvl1pPr>
          </a:lstStyle>
          <a:p>
            <a:r>
              <a:rPr lang="en-US" dirty="0" smtClean="0"/>
              <a:t>Click to edit Master title style</a:t>
            </a:r>
            <a:endParaRPr lang="en-US" dirty="0"/>
          </a:p>
        </p:txBody>
      </p:sp>
      <p:pic>
        <p:nvPicPr>
          <p:cNvPr id="3" name="Picture 2" descr="Miami University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7619" y="4704258"/>
            <a:ext cx="1572846" cy="325607"/>
          </a:xfrm>
          <a:prstGeom prst="rect">
            <a:avLst/>
          </a:prstGeom>
        </p:spPr>
      </p:pic>
      <p:cxnSp>
        <p:nvCxnSpPr>
          <p:cNvPr id="4" name="Straight Connector 3" descr="Decorative Graphic"/>
          <p:cNvCxnSpPr/>
          <p:nvPr userDrawn="1"/>
        </p:nvCxnSpPr>
        <p:spPr>
          <a:xfrm flipH="1">
            <a:off x="410308" y="5000558"/>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6" name="Picture Placeholder 5"/>
          <p:cNvSpPr>
            <a:spLocks noGrp="1"/>
          </p:cNvSpPr>
          <p:nvPr>
            <p:ph type="pic" sz="quarter" idx="10"/>
          </p:nvPr>
        </p:nvSpPr>
        <p:spPr>
          <a:xfrm>
            <a:off x="457200" y="772381"/>
            <a:ext cx="8229600" cy="2940050"/>
          </a:xfrm>
          <a:prstGeom prst="rect">
            <a:avLst/>
          </a:prstGeom>
        </p:spPr>
        <p:txBody>
          <a:bodyPr vert="horz"/>
          <a:lstStyle/>
          <a:p>
            <a:endParaRPr lang="en-US"/>
          </a:p>
        </p:txBody>
      </p:sp>
    </p:spTree>
    <p:extLst>
      <p:ext uri="{BB962C8B-B14F-4D97-AF65-F5344CB8AC3E}">
        <p14:creationId xmlns:p14="http://schemas.microsoft.com/office/powerpoint/2010/main" val="977767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7033551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986519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552150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747399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169515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DAFDFF-5112-489B-B91F-12CED4B101D5}" type="datetimeFigureOut">
              <a:rPr lang="en-US" smtClean="0"/>
              <a:t>10/31/2018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8115279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DAFDFF-5112-489B-B91F-12CED4B101D5}" type="datetimeFigureOut">
              <a:rPr lang="en-US" smtClean="0"/>
              <a:t>10/31/2018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933975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AFDFF-5112-489B-B91F-12CED4B101D5}" type="datetimeFigureOut">
              <a:rPr lang="en-US" smtClean="0"/>
              <a:t>10/31/2018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3657272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1240786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766902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7852810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DAFDFF-5112-489B-B91F-12CED4B101D5}"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447430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0013"/>
            <a:ext cx="3867150" cy="32623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921388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DAFDFF-5112-489B-B91F-12CED4B101D5}" type="datetimeFigureOut">
              <a:rPr lang="en-US" smtClean="0"/>
              <a:t>10/31/2018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410243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DAFDFF-5112-489B-B91F-12CED4B101D5}" type="datetimeFigureOut">
              <a:rPr lang="en-US" smtClean="0"/>
              <a:t>10/31/2018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325756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AFDFF-5112-489B-B91F-12CED4B101D5}" type="datetimeFigureOut">
              <a:rPr lang="en-US" smtClean="0"/>
              <a:t>10/31/2018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2786428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388353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DAFDFF-5112-489B-B91F-12CED4B101D5}"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041C5E-CC8D-4C54-9A72-9B8F2FE8ACF5}" type="slidenum">
              <a:rPr lang="en-US" smtClean="0"/>
              <a:t>‹#›</a:t>
            </a:fld>
            <a:endParaRPr lang="en-US"/>
          </a:p>
        </p:txBody>
      </p:sp>
    </p:spTree>
    <p:extLst>
      <p:ext uri="{BB962C8B-B14F-4D97-AF65-F5344CB8AC3E}">
        <p14:creationId xmlns:p14="http://schemas.microsoft.com/office/powerpoint/2010/main" val="1104579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9DAFDFF-5112-489B-B91F-12CED4B101D5}" type="datetimeFigureOut">
              <a:rPr lang="en-US" smtClean="0"/>
              <a:t>10/31/2018</a:t>
            </a:fld>
            <a:endParaRPr 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F4041C5E-CC8D-4C54-9A72-9B8F2FE8ACF5}" type="slidenum">
              <a:rPr lang="en-US" smtClean="0"/>
              <a:t>‹#›</a:t>
            </a:fld>
            <a:endParaRPr lang="en-US"/>
          </a:p>
        </p:txBody>
      </p:sp>
    </p:spTree>
    <p:extLst>
      <p:ext uri="{BB962C8B-B14F-4D97-AF65-F5344CB8AC3E}">
        <p14:creationId xmlns:p14="http://schemas.microsoft.com/office/powerpoint/2010/main" val="8352853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200151"/>
            <a:ext cx="8229600" cy="324303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3A1E57D-1314-3A4C-A6B6-23FA30E39B1B}" type="datetimeFigureOut">
              <a:rPr lang="en-US" smtClean="0">
                <a:solidFill>
                  <a:prstClr val="black">
                    <a:tint val="75000"/>
                  </a:prstClr>
                </a:solidFill>
              </a:rPr>
              <a:pPr/>
              <a:t>10/31/2018</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6C911BA-8585-8B4E-858B-31FEB0C2E63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9763805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ransition/>
  <p:timing>
    <p:tnLst>
      <p:par>
        <p:cTn id="1" dur="indefinite" restart="never" nodeType="tmRoot"/>
      </p:par>
    </p:tnLst>
  </p:timing>
  <p:txStyles>
    <p:titleStyle>
      <a:lvl1pPr algn="ctr" defTabSz="342900" rtl="0" eaLnBrk="1" latinLnBrk="0" hangingPunct="1">
        <a:spcBef>
          <a:spcPct val="0"/>
        </a:spcBef>
        <a:buNone/>
        <a:defRPr sz="2700" kern="1200">
          <a:solidFill>
            <a:srgbClr val="C00000"/>
          </a:solidFill>
          <a:latin typeface="Arial Black" pitchFamily="34" charset="0"/>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pitchFamily="34" charset="0"/>
          <a:ea typeface="+mn-ea"/>
          <a:cs typeface="Arial" pitchFamily="34" charset="0"/>
        </a:defRPr>
      </a:lvl1pPr>
      <a:lvl2pPr marL="557213" indent="-214313" algn="l" defTabSz="342900" rtl="0" eaLnBrk="1" latinLnBrk="0" hangingPunct="1">
        <a:spcBef>
          <a:spcPct val="20000"/>
        </a:spcBef>
        <a:buFont typeface="Arial"/>
        <a:buChar char="–"/>
        <a:defRPr sz="2100" kern="1200">
          <a:solidFill>
            <a:schemeClr val="tx1"/>
          </a:solidFill>
          <a:latin typeface="Arial" pitchFamily="34" charset="0"/>
          <a:ea typeface="+mn-ea"/>
          <a:cs typeface="Arial" pitchFamily="34" charset="0"/>
        </a:defRPr>
      </a:lvl2pPr>
      <a:lvl3pPr marL="857250" indent="-171450" algn="l" defTabSz="342900" rtl="0" eaLnBrk="1" latinLnBrk="0" hangingPunct="1">
        <a:spcBef>
          <a:spcPct val="20000"/>
        </a:spcBef>
        <a:buFont typeface="Arial"/>
        <a:buChar char="•"/>
        <a:defRPr sz="1800" kern="1200">
          <a:solidFill>
            <a:schemeClr val="tx1"/>
          </a:solidFill>
          <a:latin typeface="Arial" pitchFamily="34" charset="0"/>
          <a:ea typeface="+mn-ea"/>
          <a:cs typeface="Arial" pitchFamily="34" charset="0"/>
        </a:defRPr>
      </a:lvl3pPr>
      <a:lvl4pPr marL="1200150" indent="-171450" algn="l" defTabSz="342900" rtl="0" eaLnBrk="1" latinLnBrk="0" hangingPunct="1">
        <a:spcBef>
          <a:spcPct val="20000"/>
        </a:spcBef>
        <a:buFont typeface="Arial"/>
        <a:buChar char="–"/>
        <a:defRPr sz="1500" kern="1200">
          <a:solidFill>
            <a:schemeClr val="tx1"/>
          </a:solidFill>
          <a:latin typeface="Arial" pitchFamily="34" charset="0"/>
          <a:ea typeface="+mn-ea"/>
          <a:cs typeface="Arial" pitchFamily="34" charset="0"/>
        </a:defRPr>
      </a:lvl4pPr>
      <a:lvl5pPr marL="1543050" indent="-171450" algn="l" defTabSz="342900" rtl="0" eaLnBrk="1" latinLnBrk="0" hangingPunct="1">
        <a:spcBef>
          <a:spcPct val="20000"/>
        </a:spcBef>
        <a:buFont typeface="Arial"/>
        <a:buChar char="»"/>
        <a:defRPr sz="1500" kern="1200">
          <a:solidFill>
            <a:schemeClr val="tx1"/>
          </a:solidFill>
          <a:latin typeface="Arial" pitchFamily="34" charset="0"/>
          <a:ea typeface="+mn-ea"/>
          <a:cs typeface="Arial" pitchFamily="34"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8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89DAFDFF-5112-489B-B91F-12CED4B101D5}" type="datetimeFigureOut">
              <a:rPr lang="en-US" smtClean="0"/>
              <a:t>10/31/2018</a:t>
            </a:fld>
            <a:endParaRPr 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F4041C5E-CC8D-4C54-9A72-9B8F2FE8ACF5}" type="slidenum">
              <a:rPr lang="en-US" smtClean="0"/>
              <a:t>‹#›</a:t>
            </a:fld>
            <a:endParaRPr lang="en-US"/>
          </a:p>
        </p:txBody>
      </p:sp>
    </p:spTree>
    <p:extLst>
      <p:ext uri="{BB962C8B-B14F-4D97-AF65-F5344CB8AC3E}">
        <p14:creationId xmlns:p14="http://schemas.microsoft.com/office/powerpoint/2010/main" val="38370921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avannahstate.libguides.com/plagiarism"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s://www.flickr.com/photos/wustllibraries/9600628613/in/photolist-fCnJpx-9Nb8FZ-4nS9Kk-W28y2B-4DVx6z-D8kmD-aDHbTR-fCEjx3-6S6YM-7Lwqis-4MfSWg-2cKCW-fEFrS-7na1Yr-4VoVAx-5Adj4t-6cWgs3-6q4Qfo-5Lte1v-wrEeg-8RLXNf-2aL6JJ-nMHg4J-8SMv38-ddNewv-RYZppp-XtFYm-3k37CN-3gWMj-59UUeB-8NQq12-6cLUCf-a1Y1Cf-7wfaF-6NjP6-6UP4a3-3vTaD-fuUYat-21Ph95b-e4ikkJ-X3ra88-2kxnQC-c3vK9f-8tGcXr-h47Qg-93bij-oNhCd5-c3vHhm-W2JVey-c5gPA" TargetMode="External"/><Relationship Id="rId5" Type="http://schemas.openxmlformats.org/officeDocument/2006/relationships/hyperlink" Target="https://www.seniorplanning.org/" TargetMode="External"/><Relationship Id="rId4" Type="http://schemas.openxmlformats.org/officeDocument/2006/relationships/hyperlink" Target="http://www.creativecommons.org/licenses/by-sa/3.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27.jpg"/></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1.xml"/><Relationship Id="rId1" Type="http://schemas.openxmlformats.org/officeDocument/2006/relationships/slideLayout" Target="../slideLayouts/slideLayout24.xml"/><Relationship Id="rId5" Type="http://schemas.openxmlformats.org/officeDocument/2006/relationships/image" Target="../media/image30.jpg"/><Relationship Id="rId4" Type="http://schemas.openxmlformats.org/officeDocument/2006/relationships/image" Target="../media/image29.jpg"/></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6.xml"/><Relationship Id="rId1" Type="http://schemas.openxmlformats.org/officeDocument/2006/relationships/slideLayout" Target="../slideLayouts/slideLayout24.xml"/><Relationship Id="rId4" Type="http://schemas.openxmlformats.org/officeDocument/2006/relationships/image" Target="../media/image34.JPG"/></Relationships>
</file>

<file path=ppt/slides/_rels/slide2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7.xml"/><Relationship Id="rId1" Type="http://schemas.openxmlformats.org/officeDocument/2006/relationships/slideLayout" Target="../slideLayouts/slideLayout24.xml"/><Relationship Id="rId4" Type="http://schemas.openxmlformats.org/officeDocument/2006/relationships/image" Target="../media/image36.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15.jp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jp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56138"/>
            <a:ext cx="6858000" cy="1040667"/>
          </a:xfrm>
        </p:spPr>
        <p:txBody>
          <a:bodyPr/>
          <a:lstStyle/>
          <a:p>
            <a:r>
              <a:rPr lang="en-US" dirty="0" smtClean="0">
                <a:solidFill>
                  <a:srgbClr val="C8102E"/>
                </a:solidFill>
              </a:rPr>
              <a:t>In Perfect Harmony</a:t>
            </a:r>
            <a:endParaRPr lang="en-US" dirty="0">
              <a:solidFill>
                <a:srgbClr val="C8102E"/>
              </a:solidFill>
            </a:endParaRPr>
          </a:p>
        </p:txBody>
      </p:sp>
      <p:sp>
        <p:nvSpPr>
          <p:cNvPr id="3" name="Subtitle 2"/>
          <p:cNvSpPr>
            <a:spLocks noGrp="1"/>
          </p:cNvSpPr>
          <p:nvPr>
            <p:ph type="subTitle" idx="1"/>
          </p:nvPr>
        </p:nvSpPr>
        <p:spPr>
          <a:xfrm>
            <a:off x="1143000" y="2286001"/>
            <a:ext cx="6858000" cy="1657350"/>
          </a:xfrm>
        </p:spPr>
        <p:txBody>
          <a:bodyPr>
            <a:normAutofit/>
          </a:bodyPr>
          <a:lstStyle/>
          <a:p>
            <a:r>
              <a:rPr lang="en-US" dirty="0" smtClean="0"/>
              <a:t>Libraries and </a:t>
            </a:r>
            <a:r>
              <a:rPr lang="en-US" dirty="0" err="1" smtClean="0"/>
              <a:t>TRiO</a:t>
            </a:r>
            <a:r>
              <a:rPr lang="en-US" dirty="0" smtClean="0"/>
              <a:t> </a:t>
            </a:r>
            <a:r>
              <a:rPr lang="en-US" dirty="0" smtClean="0"/>
              <a:t>Programs Partnering for</a:t>
            </a:r>
            <a:br>
              <a:rPr lang="en-US" dirty="0" smtClean="0"/>
            </a:br>
            <a:r>
              <a:rPr lang="en-US" dirty="0" smtClean="0"/>
              <a:t> Student Success</a:t>
            </a:r>
            <a:endParaRPr lang="en-US" dirty="0" smtClean="0"/>
          </a:p>
          <a:p>
            <a:endParaRPr lang="en-US" dirty="0"/>
          </a:p>
          <a:p>
            <a:r>
              <a:rPr lang="en-US" sz="2000" dirty="0" smtClean="0"/>
              <a:t>Carrie </a:t>
            </a:r>
            <a:r>
              <a:rPr lang="en-US" sz="2000" dirty="0" err="1" smtClean="0"/>
              <a:t>Girton</a:t>
            </a:r>
            <a:r>
              <a:rPr lang="en-US" sz="2000" dirty="0" smtClean="0"/>
              <a:t> | Julie McDaniel | Krista McDonald</a:t>
            </a:r>
            <a:endParaRPr lang="en-US" sz="2000" dirty="0"/>
          </a:p>
        </p:txBody>
      </p:sp>
    </p:spTree>
    <p:extLst>
      <p:ext uri="{BB962C8B-B14F-4D97-AF65-F5344CB8AC3E}">
        <p14:creationId xmlns:p14="http://schemas.microsoft.com/office/powerpoint/2010/main" val="4220815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Librarian on Location</a:t>
            </a:r>
          </a:p>
        </p:txBody>
      </p:sp>
      <p:sp>
        <p:nvSpPr>
          <p:cNvPr id="3" name="Content Placeholder 2"/>
          <p:cNvSpPr>
            <a:spLocks noGrp="1"/>
          </p:cNvSpPr>
          <p:nvPr>
            <p:ph idx="1"/>
          </p:nvPr>
        </p:nvSpPr>
        <p:spPr/>
        <p:txBody>
          <a:bodyPr/>
          <a:lstStyle/>
          <a:p>
            <a:r>
              <a:rPr lang="en-US" dirty="0"/>
              <a:t>One hour/week</a:t>
            </a:r>
          </a:p>
          <a:p>
            <a:r>
              <a:rPr lang="en-US" dirty="0"/>
              <a:t>Student Success and </a:t>
            </a:r>
            <a:r>
              <a:rPr lang="en-US" dirty="0" smtClean="0"/>
              <a:t>Reference</a:t>
            </a:r>
            <a:endParaRPr lang="en-US" dirty="0"/>
          </a:p>
          <a:p>
            <a:r>
              <a:rPr lang="en-US" dirty="0"/>
              <a:t>AY 2017-2018 – 23 visits</a:t>
            </a:r>
          </a:p>
          <a:p>
            <a:r>
              <a:rPr lang="en-US" dirty="0"/>
              <a:t>Helped 57 students</a:t>
            </a:r>
          </a:p>
        </p:txBody>
      </p:sp>
      <p:pic>
        <p:nvPicPr>
          <p:cNvPr id="5" name="Picture 4" descr="301 Moved Permanently"/>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71262" y="2809142"/>
            <a:ext cx="1960960" cy="1543050"/>
          </a:xfrm>
          <a:prstGeom prst="rect">
            <a:avLst/>
          </a:prstGeom>
        </p:spPr>
      </p:pic>
      <p:pic>
        <p:nvPicPr>
          <p:cNvPr id="6" name="Picture 7" descr="http://www.mentalfloss.com/blogs/wp-content/uploads/2012/04/8d41474v-565x420.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570890" y="2933115"/>
            <a:ext cx="2294210" cy="178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355623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&amp; TRiO</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59585" y="987853"/>
            <a:ext cx="4829175" cy="3219450"/>
          </a:xfrm>
        </p:spPr>
      </p:pic>
    </p:spTree>
    <p:extLst>
      <p:ext uri="{BB962C8B-B14F-4D97-AF65-F5344CB8AC3E}">
        <p14:creationId xmlns:p14="http://schemas.microsoft.com/office/powerpoint/2010/main" val="36312485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from TRiO</a:t>
            </a:r>
          </a:p>
        </p:txBody>
      </p:sp>
      <p:sp>
        <p:nvSpPr>
          <p:cNvPr id="3" name="Content Placeholder 2"/>
          <p:cNvSpPr>
            <a:spLocks noGrp="1"/>
          </p:cNvSpPr>
          <p:nvPr>
            <p:ph idx="1"/>
          </p:nvPr>
        </p:nvSpPr>
        <p:spPr/>
        <p:txBody>
          <a:bodyPr vert="horz" lIns="68580" tIns="34290" rIns="68580" bIns="34290" rtlCol="0" anchor="t">
            <a:normAutofit/>
          </a:bodyPr>
          <a:lstStyle/>
          <a:p>
            <a:r>
              <a:rPr lang="en-US"/>
              <a:t>We expect students to leave their comfort zones and enter the “foreign land” that is higher education.  As staff, we need to try new things and help the students who make us feel uncomfortable.  The Library is doing that with the Librarian on Location service.</a:t>
            </a:r>
          </a:p>
        </p:txBody>
      </p:sp>
    </p:spTree>
    <p:extLst>
      <p:ext uri="{BB962C8B-B14F-4D97-AF65-F5344CB8AC3E}">
        <p14:creationId xmlns:p14="http://schemas.microsoft.com/office/powerpoint/2010/main" val="187031473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Comments from TRiO</a:t>
            </a:r>
          </a:p>
        </p:txBody>
      </p:sp>
      <p:sp>
        <p:nvSpPr>
          <p:cNvPr id="3" name="Content Placeholder 2"/>
          <p:cNvSpPr>
            <a:spLocks noGrp="1"/>
          </p:cNvSpPr>
          <p:nvPr>
            <p:ph idx="1"/>
          </p:nvPr>
        </p:nvSpPr>
        <p:spPr/>
        <p:txBody>
          <a:bodyPr/>
          <a:lstStyle/>
          <a:p>
            <a:r>
              <a:rPr lang="en-US" dirty="0"/>
              <a:t>“You’ve been bringing the library to us and making it more accessible.  We appreciate the attempt to help students develop trusting relationships with staff and the library in particular.”</a:t>
            </a:r>
          </a:p>
        </p:txBody>
      </p:sp>
    </p:spTree>
    <p:extLst>
      <p:ext uri="{BB962C8B-B14F-4D97-AF65-F5344CB8AC3E}">
        <p14:creationId xmlns:p14="http://schemas.microsoft.com/office/powerpoint/2010/main" val="8661695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normAutofit/>
          </a:bodyPr>
          <a:lstStyle/>
          <a:p>
            <a:r>
              <a:rPr lang="en-US" sz="1950" dirty="0" err="1"/>
              <a:t>Plagairism</a:t>
            </a:r>
            <a:r>
              <a:rPr lang="en-US" sz="1950" dirty="0"/>
              <a:t> </a:t>
            </a:r>
            <a:r>
              <a:rPr lang="en-US" sz="1950" dirty="0" err="1"/>
              <a:t>wordart</a:t>
            </a:r>
            <a:r>
              <a:rPr lang="en-US" sz="1950" dirty="0"/>
              <a:t> </a:t>
            </a:r>
            <a:r>
              <a:rPr lang="en-US" sz="1950" dirty="0">
                <a:hlinkClick r:id="rId3"/>
              </a:rPr>
              <a:t>http://savannahstate.libguides.com/plagiarism</a:t>
            </a:r>
            <a:endParaRPr lang="en-US" sz="1950" dirty="0"/>
          </a:p>
          <a:p>
            <a:r>
              <a:rPr lang="en-US" sz="1950" dirty="0"/>
              <a:t>ESL graphic: https://classroom-assessment-theory-into-practice.wikispaces.com/ are licensed under a </a:t>
            </a:r>
            <a:r>
              <a:rPr lang="en-US" sz="1950" u="sng" dirty="0">
                <a:hlinkClick r:id="rId4"/>
              </a:rPr>
              <a:t>Creative Commons Attribution Share-Alike 3.0 License</a:t>
            </a:r>
            <a:endParaRPr lang="en-US" sz="1950" u="sng" dirty="0"/>
          </a:p>
          <a:p>
            <a:r>
              <a:rPr lang="en-US" sz="1950" u="sng" dirty="0"/>
              <a:t>Piggy bank image: </a:t>
            </a:r>
            <a:r>
              <a:rPr lang="en-US" sz="1950" u="sng" dirty="0">
                <a:hlinkClick r:id="rId5"/>
              </a:rPr>
              <a:t>https://www.seniorplanning.org/</a:t>
            </a:r>
            <a:endParaRPr lang="en-US" sz="1950" u="sng" dirty="0"/>
          </a:p>
          <a:p>
            <a:r>
              <a:rPr lang="en-US" sz="1950" u="sng" dirty="0"/>
              <a:t>Librarian talking with student: </a:t>
            </a:r>
            <a:r>
              <a:rPr lang="en-US" sz="1950" dirty="0">
                <a:hlinkClick r:id="rId6"/>
              </a:rPr>
              <a:t>Washington University Libraries</a:t>
            </a:r>
            <a:endParaRPr lang="en-US" sz="1950" dirty="0"/>
          </a:p>
          <a:p>
            <a:endParaRPr lang="en-US" dirty="0"/>
          </a:p>
        </p:txBody>
      </p:sp>
    </p:spTree>
    <p:extLst>
      <p:ext uri="{BB962C8B-B14F-4D97-AF65-F5344CB8AC3E}">
        <p14:creationId xmlns:p14="http://schemas.microsoft.com/office/powerpoint/2010/main" val="23188836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12" b="25469"/>
          <a:stretch/>
        </p:blipFill>
        <p:spPr>
          <a:xfrm>
            <a:off x="1681018" y="568867"/>
            <a:ext cx="5726546" cy="2848589"/>
          </a:xfrm>
          <a:prstGeom prst="rect">
            <a:avLst/>
          </a:prstGeom>
        </p:spPr>
      </p:pic>
    </p:spTree>
    <p:extLst>
      <p:ext uri="{BB962C8B-B14F-4D97-AF65-F5344CB8AC3E}">
        <p14:creationId xmlns:p14="http://schemas.microsoft.com/office/powerpoint/2010/main" val="2845024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6623" r="6623"/>
          <a:stretch>
            <a:fillRect/>
          </a:stretch>
        </p:blipFill>
        <p:spPr/>
      </p:pic>
      <p:sp>
        <p:nvSpPr>
          <p:cNvPr id="3" name="Text Placeholder 2"/>
          <p:cNvSpPr>
            <a:spLocks noGrp="1"/>
          </p:cNvSpPr>
          <p:nvPr>
            <p:ph type="body" sz="quarter" idx="13"/>
          </p:nvPr>
        </p:nvSpPr>
        <p:spPr/>
        <p:txBody>
          <a:bodyPr/>
          <a:lstStyle/>
          <a:p>
            <a:r>
              <a:rPr lang="en-US" dirty="0" smtClean="0"/>
              <a:t>35-40% of students at our regional campuses receive Pell grants</a:t>
            </a:r>
          </a:p>
          <a:p>
            <a:r>
              <a:rPr lang="en-US" dirty="0" smtClean="0"/>
              <a:t>32% of Hamilton students self-reported as first-generation in 2016</a:t>
            </a:r>
          </a:p>
          <a:p>
            <a:r>
              <a:rPr lang="en-US" dirty="0" smtClean="0"/>
              <a:t>5% of Hamilton students register with the Office of Disability Services</a:t>
            </a:r>
            <a:endParaRPr lang="en-US" dirty="0"/>
          </a:p>
        </p:txBody>
      </p:sp>
      <p:sp>
        <p:nvSpPr>
          <p:cNvPr id="5" name="Title 4"/>
          <p:cNvSpPr>
            <a:spLocks noGrp="1"/>
          </p:cNvSpPr>
          <p:nvPr>
            <p:ph type="title" idx="4294967295"/>
          </p:nvPr>
        </p:nvSpPr>
        <p:spPr>
          <a:xfrm>
            <a:off x="517525" y="608013"/>
            <a:ext cx="8226425" cy="993775"/>
          </a:xfrm>
          <a:prstGeom prst="rect">
            <a:avLst/>
          </a:prstGeom>
        </p:spPr>
        <p:txBody>
          <a:bodyPr/>
          <a:lstStyle/>
          <a:p>
            <a:pPr algn="l"/>
            <a:r>
              <a:rPr lang="en-US" sz="3200" b="1" dirty="0" smtClean="0">
                <a:latin typeface="Helvetica" panose="020B0604020202020204" pitchFamily="34" charset="0"/>
                <a:cs typeface="Helvetica" panose="020B0604020202020204" pitchFamily="34" charset="0"/>
              </a:rPr>
              <a:t>Our Campus</a:t>
            </a:r>
            <a:endParaRPr lang="en-US" sz="3200"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05530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err="1" smtClean="0"/>
              <a:t>TRiO</a:t>
            </a:r>
            <a:r>
              <a:rPr lang="en-US" dirty="0" smtClean="0"/>
              <a:t> Timeline</a:t>
            </a:r>
            <a:endParaRPr lang="en-US" dirty="0"/>
          </a:p>
        </p:txBody>
      </p:sp>
      <p:sp>
        <p:nvSpPr>
          <p:cNvPr id="5" name="Text Placeholder 4"/>
          <p:cNvSpPr>
            <a:spLocks noGrp="1"/>
          </p:cNvSpPr>
          <p:nvPr>
            <p:ph type="body" sz="quarter" idx="13"/>
          </p:nvPr>
        </p:nvSpPr>
        <p:spPr>
          <a:xfrm>
            <a:off x="517525" y="1601788"/>
            <a:ext cx="7156120" cy="2735262"/>
          </a:xfrm>
        </p:spPr>
        <p:txBody>
          <a:bodyPr/>
          <a:lstStyle/>
          <a:p>
            <a:r>
              <a:rPr lang="en-US" dirty="0" smtClean="0"/>
              <a:t>2015 – Miami Regionals applied for a five-year, $1.1 million grant</a:t>
            </a:r>
          </a:p>
          <a:p>
            <a:r>
              <a:rPr lang="en-US" dirty="0" smtClean="0"/>
              <a:t>Grant awarded</a:t>
            </a:r>
          </a:p>
          <a:p>
            <a:r>
              <a:rPr lang="en-US" dirty="0" smtClean="0"/>
              <a:t>Needed to determine the best location on campus</a:t>
            </a:r>
          </a:p>
          <a:p>
            <a:r>
              <a:rPr lang="en-US" dirty="0" smtClean="0"/>
              <a:t>Program began September 1</a:t>
            </a:r>
            <a:endParaRPr lang="en-US" dirty="0"/>
          </a:p>
        </p:txBody>
      </p:sp>
    </p:spTree>
    <p:extLst>
      <p:ext uri="{BB962C8B-B14F-4D97-AF65-F5344CB8AC3E}">
        <p14:creationId xmlns:p14="http://schemas.microsoft.com/office/powerpoint/2010/main" val="838653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Incorporating </a:t>
            </a:r>
            <a:r>
              <a:rPr lang="en-US" dirty="0" err="1" smtClean="0"/>
              <a:t>TRiO</a:t>
            </a:r>
            <a:r>
              <a:rPr lang="en-US" dirty="0" smtClean="0"/>
              <a:t>: Phase I</a:t>
            </a:r>
            <a:endParaRPr lang="en-US" dirty="0"/>
          </a:p>
        </p:txBody>
      </p:sp>
      <p:sp>
        <p:nvSpPr>
          <p:cNvPr id="5" name="Text Placeholder 4"/>
          <p:cNvSpPr>
            <a:spLocks noGrp="1"/>
          </p:cNvSpPr>
          <p:nvPr>
            <p:ph type="body" sz="quarter" idx="13"/>
          </p:nvPr>
        </p:nvSpPr>
        <p:spPr>
          <a:xfrm>
            <a:off x="517525" y="1601788"/>
            <a:ext cx="7194839" cy="2735262"/>
          </a:xfrm>
        </p:spPr>
        <p:txBody>
          <a:bodyPr/>
          <a:lstStyle/>
          <a:p>
            <a:r>
              <a:rPr lang="en-US" dirty="0" smtClean="0"/>
              <a:t>Mostly rearranging some furniture</a:t>
            </a:r>
          </a:p>
          <a:p>
            <a:r>
              <a:rPr lang="en-US" dirty="0" smtClean="0"/>
              <a:t>Constructed a cubicle office for the </a:t>
            </a:r>
            <a:r>
              <a:rPr lang="en-US" dirty="0" err="1" smtClean="0"/>
              <a:t>TRiO</a:t>
            </a:r>
            <a:r>
              <a:rPr lang="en-US" dirty="0" smtClean="0"/>
              <a:t> coach</a:t>
            </a:r>
          </a:p>
          <a:p>
            <a:r>
              <a:rPr lang="en-US" dirty="0" smtClean="0"/>
              <a:t>Relocated a group of PCs to accommodate the office</a:t>
            </a:r>
          </a:p>
          <a:p>
            <a:r>
              <a:rPr lang="en-US" dirty="0" smtClean="0"/>
              <a:t>Created a comfortable seating area to facilitate student conversation and bonding</a:t>
            </a:r>
          </a:p>
          <a:p>
            <a:endParaRPr lang="en-US" dirty="0"/>
          </a:p>
        </p:txBody>
      </p:sp>
    </p:spTree>
    <p:extLst>
      <p:ext uri="{BB962C8B-B14F-4D97-AF65-F5344CB8AC3E}">
        <p14:creationId xmlns:p14="http://schemas.microsoft.com/office/powerpoint/2010/main" val="19883068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9" name="Google Shape;132;p18"/>
          <p:cNvPicPr preferRelativeResize="0"/>
          <p:nvPr/>
        </p:nvPicPr>
        <p:blipFill rotWithShape="1">
          <a:blip r:embed="rId3">
            <a:alphaModFix/>
          </a:blip>
          <a:srcRect/>
          <a:stretch/>
        </p:blipFill>
        <p:spPr>
          <a:xfrm>
            <a:off x="2408171" y="1360628"/>
            <a:ext cx="3653333" cy="3584282"/>
          </a:xfrm>
          <a:prstGeom prst="rect">
            <a:avLst/>
          </a:prstGeom>
          <a:noFill/>
          <a:ln>
            <a:solidFill>
              <a:schemeClr val="accent6"/>
            </a:solidFill>
          </a:ln>
        </p:spPr>
      </p:pic>
    </p:spTree>
    <p:extLst>
      <p:ext uri="{BB962C8B-B14F-4D97-AF65-F5344CB8AC3E}">
        <p14:creationId xmlns:p14="http://schemas.microsoft.com/office/powerpoint/2010/main" val="234300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8102E"/>
                </a:solidFill>
              </a:rPr>
              <a:t>Introductions</a:t>
            </a:r>
            <a:endParaRPr lang="en-US" dirty="0">
              <a:solidFill>
                <a:srgbClr val="C8102E"/>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291" t="2152" r="1262" b="14135"/>
          <a:stretch/>
        </p:blipFill>
        <p:spPr>
          <a:xfrm>
            <a:off x="6843913" y="1166813"/>
            <a:ext cx="1437698" cy="1852612"/>
          </a:xfrm>
        </p:spPr>
      </p:pic>
      <p:sp>
        <p:nvSpPr>
          <p:cNvPr id="5" name="TextBox 4"/>
          <p:cNvSpPr txBox="1"/>
          <p:nvPr/>
        </p:nvSpPr>
        <p:spPr>
          <a:xfrm>
            <a:off x="6843913" y="3403251"/>
            <a:ext cx="1475365" cy="1569660"/>
          </a:xfrm>
          <a:prstGeom prst="rect">
            <a:avLst/>
          </a:prstGeom>
          <a:noFill/>
        </p:spPr>
        <p:txBody>
          <a:bodyPr wrap="square" rtlCol="0">
            <a:spAutoFit/>
          </a:bodyPr>
          <a:lstStyle/>
          <a:p>
            <a:r>
              <a:rPr lang="en-US" sz="1600" dirty="0" smtClean="0"/>
              <a:t>Krista McDonald, Library Director, Miami University Hamilton</a:t>
            </a: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482" t="-1" r="11634" b="21725"/>
          <a:stretch/>
        </p:blipFill>
        <p:spPr>
          <a:xfrm>
            <a:off x="886690" y="1166813"/>
            <a:ext cx="1550397" cy="1852612"/>
          </a:xfrm>
          <a:prstGeom prst="rect">
            <a:avLst/>
          </a:prstGeom>
        </p:spPr>
      </p:pic>
      <p:sp>
        <p:nvSpPr>
          <p:cNvPr id="7" name="TextBox 6"/>
          <p:cNvSpPr txBox="1"/>
          <p:nvPr/>
        </p:nvSpPr>
        <p:spPr>
          <a:xfrm>
            <a:off x="886690" y="3403251"/>
            <a:ext cx="1690255" cy="1323439"/>
          </a:xfrm>
          <a:prstGeom prst="rect">
            <a:avLst/>
          </a:prstGeom>
          <a:noFill/>
        </p:spPr>
        <p:txBody>
          <a:bodyPr wrap="square" rtlCol="0">
            <a:spAutoFit/>
          </a:bodyPr>
          <a:lstStyle/>
          <a:p>
            <a:r>
              <a:rPr lang="en-US" sz="1600" dirty="0" smtClean="0"/>
              <a:t>Carrie </a:t>
            </a:r>
            <a:r>
              <a:rPr lang="en-US" sz="1600" dirty="0" err="1" smtClean="0"/>
              <a:t>Girton</a:t>
            </a:r>
            <a:r>
              <a:rPr lang="en-US" sz="1600" dirty="0" smtClean="0"/>
              <a:t>, Public Services Librarian, Miami University Hamilton</a:t>
            </a:r>
            <a:endParaRPr lang="en-US" sz="1600" dirty="0"/>
          </a:p>
        </p:txBody>
      </p:sp>
      <p:pic>
        <p:nvPicPr>
          <p:cNvPr id="8" name="Content Placeholder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764620" y="1395999"/>
            <a:ext cx="1891619" cy="1394240"/>
          </a:xfrm>
          <a:prstGeom prst="rect">
            <a:avLst/>
          </a:prstGeom>
        </p:spPr>
      </p:pic>
      <p:sp>
        <p:nvSpPr>
          <p:cNvPr id="3" name="TextBox 2"/>
          <p:cNvSpPr txBox="1"/>
          <p:nvPr/>
        </p:nvSpPr>
        <p:spPr>
          <a:xfrm>
            <a:off x="3894624" y="3403251"/>
            <a:ext cx="1631610" cy="1077218"/>
          </a:xfrm>
          <a:prstGeom prst="rect">
            <a:avLst/>
          </a:prstGeom>
          <a:noFill/>
        </p:spPr>
        <p:txBody>
          <a:bodyPr wrap="square" rtlCol="0">
            <a:spAutoFit/>
          </a:bodyPr>
          <a:lstStyle/>
          <a:p>
            <a:r>
              <a:rPr lang="en-US" sz="1600" dirty="0" smtClean="0"/>
              <a:t>Julie McDaniel, Student Success Librarian, Sinclair College</a:t>
            </a:r>
            <a:endParaRPr lang="en-US" sz="1600" dirty="0"/>
          </a:p>
        </p:txBody>
      </p:sp>
    </p:spTree>
    <p:extLst>
      <p:ext uri="{BB962C8B-B14F-4D97-AF65-F5344CB8AC3E}">
        <p14:creationId xmlns:p14="http://schemas.microsoft.com/office/powerpoint/2010/main" val="20407524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7" name="Google Shape;125;p17"/>
          <p:cNvPicPr preferRelativeResize="0"/>
          <p:nvPr/>
        </p:nvPicPr>
        <p:blipFill rotWithShape="1">
          <a:blip r:embed="rId3">
            <a:alphaModFix/>
          </a:blip>
          <a:srcRect r="658" b="38304"/>
          <a:stretch/>
        </p:blipFill>
        <p:spPr>
          <a:xfrm>
            <a:off x="517524" y="1492300"/>
            <a:ext cx="3813074" cy="2092148"/>
          </a:xfrm>
          <a:prstGeom prst="rect">
            <a:avLst/>
          </a:prstGeom>
          <a:noFill/>
          <a:ln>
            <a:noFill/>
          </a:ln>
        </p:spPr>
      </p:pic>
      <p:pic>
        <p:nvPicPr>
          <p:cNvPr id="8" name="Google Shape;124;p17"/>
          <p:cNvPicPr preferRelativeResize="0"/>
          <p:nvPr/>
        </p:nvPicPr>
        <p:blipFill rotWithShape="1">
          <a:blip r:embed="rId4">
            <a:alphaModFix/>
          </a:blip>
          <a:srcRect t="18889" r="5554" b="34443"/>
          <a:stretch/>
        </p:blipFill>
        <p:spPr>
          <a:xfrm>
            <a:off x="4732933" y="2340863"/>
            <a:ext cx="4008731" cy="2179931"/>
          </a:xfrm>
          <a:prstGeom prst="rect">
            <a:avLst/>
          </a:prstGeom>
          <a:noFill/>
          <a:ln>
            <a:noFill/>
          </a:ln>
        </p:spPr>
      </p:pic>
      <p:sp>
        <p:nvSpPr>
          <p:cNvPr id="10" name="TextBox 9"/>
          <p:cNvSpPr txBox="1"/>
          <p:nvPr/>
        </p:nvSpPr>
        <p:spPr>
          <a:xfrm>
            <a:off x="517524" y="3774644"/>
            <a:ext cx="1046073" cy="369332"/>
          </a:xfrm>
          <a:prstGeom prst="rect">
            <a:avLst/>
          </a:prstGeom>
          <a:noFill/>
        </p:spPr>
        <p:txBody>
          <a:bodyPr wrap="square" rtlCol="0">
            <a:spAutoFit/>
          </a:bodyPr>
          <a:lstStyle/>
          <a:p>
            <a:r>
              <a:rPr lang="en-US" dirty="0" smtClean="0"/>
              <a:t>Before</a:t>
            </a:r>
            <a:endParaRPr lang="en-US" dirty="0"/>
          </a:p>
        </p:txBody>
      </p:sp>
      <p:sp>
        <p:nvSpPr>
          <p:cNvPr id="11" name="TextBox 10"/>
          <p:cNvSpPr txBox="1"/>
          <p:nvPr/>
        </p:nvSpPr>
        <p:spPr>
          <a:xfrm>
            <a:off x="7739482" y="1865377"/>
            <a:ext cx="1002182" cy="369332"/>
          </a:xfrm>
          <a:prstGeom prst="rect">
            <a:avLst/>
          </a:prstGeom>
          <a:noFill/>
        </p:spPr>
        <p:txBody>
          <a:bodyPr wrap="square" rtlCol="0">
            <a:spAutoFit/>
          </a:bodyPr>
          <a:lstStyle/>
          <a:p>
            <a:pPr algn="r"/>
            <a:r>
              <a:rPr lang="en-US" dirty="0"/>
              <a:t>A</a:t>
            </a:r>
            <a:r>
              <a:rPr lang="en-US" dirty="0" smtClean="0"/>
              <a:t>fter</a:t>
            </a:r>
            <a:endParaRPr lang="en-US" dirty="0"/>
          </a:p>
        </p:txBody>
      </p:sp>
    </p:spTree>
    <p:extLst>
      <p:ext uri="{BB962C8B-B14F-4D97-AF65-F5344CB8AC3E}">
        <p14:creationId xmlns:p14="http://schemas.microsoft.com/office/powerpoint/2010/main" val="9022589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smtClean="0"/>
              <a:t>Incorporating </a:t>
            </a:r>
            <a:r>
              <a:rPr lang="en-US" dirty="0" err="1" smtClean="0"/>
              <a:t>TRiO</a:t>
            </a:r>
            <a:r>
              <a:rPr lang="en-US" dirty="0" smtClean="0"/>
              <a:t>: Phase I</a:t>
            </a:r>
            <a:endParaRPr lang="en-US" dirty="0"/>
          </a:p>
        </p:txBody>
      </p:sp>
      <p:pic>
        <p:nvPicPr>
          <p:cNvPr id="6" name="Google Shape;140;p19"/>
          <p:cNvPicPr preferRelativeResize="0"/>
          <p:nvPr/>
        </p:nvPicPr>
        <p:blipFill rotWithShape="1">
          <a:blip r:embed="rId3">
            <a:alphaModFix/>
          </a:blip>
          <a:srcRect/>
          <a:stretch/>
        </p:blipFill>
        <p:spPr>
          <a:xfrm>
            <a:off x="210922" y="1324450"/>
            <a:ext cx="2993454" cy="2341102"/>
          </a:xfrm>
          <a:prstGeom prst="rect">
            <a:avLst/>
          </a:prstGeom>
          <a:noFill/>
          <a:ln>
            <a:solidFill>
              <a:schemeClr val="accent6"/>
            </a:solidFill>
          </a:ln>
        </p:spPr>
      </p:pic>
      <p:pic>
        <p:nvPicPr>
          <p:cNvPr id="8" name="Google Shape;141;p19"/>
          <p:cNvPicPr preferRelativeResize="0"/>
          <p:nvPr/>
        </p:nvPicPr>
        <p:blipFill rotWithShape="1">
          <a:blip r:embed="rId4">
            <a:alphaModFix/>
          </a:blip>
          <a:srcRect/>
          <a:stretch/>
        </p:blipFill>
        <p:spPr>
          <a:xfrm>
            <a:off x="5597692" y="1302027"/>
            <a:ext cx="3293165" cy="2363525"/>
          </a:xfrm>
          <a:prstGeom prst="rect">
            <a:avLst/>
          </a:prstGeom>
          <a:noFill/>
          <a:ln>
            <a:noFill/>
          </a:ln>
        </p:spPr>
      </p:pic>
      <p:pic>
        <p:nvPicPr>
          <p:cNvPr id="9" name="Google Shape;142;p19"/>
          <p:cNvPicPr preferRelativeResize="0"/>
          <p:nvPr/>
        </p:nvPicPr>
        <p:blipFill rotWithShape="1">
          <a:blip r:embed="rId5">
            <a:alphaModFix/>
          </a:blip>
          <a:srcRect r="13333" b="42222"/>
          <a:stretch/>
        </p:blipFill>
        <p:spPr>
          <a:xfrm>
            <a:off x="2725628" y="2775004"/>
            <a:ext cx="3350813" cy="2117698"/>
          </a:xfrm>
          <a:prstGeom prst="rect">
            <a:avLst/>
          </a:prstGeom>
          <a:noFill/>
          <a:ln>
            <a:noFill/>
          </a:ln>
        </p:spPr>
      </p:pic>
    </p:spTree>
    <p:extLst>
      <p:ext uri="{BB962C8B-B14F-4D97-AF65-F5344CB8AC3E}">
        <p14:creationId xmlns:p14="http://schemas.microsoft.com/office/powerpoint/2010/main" val="23885253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What We Learned: Phase I</a:t>
            </a:r>
            <a:endParaRPr lang="en-US" dirty="0"/>
          </a:p>
        </p:txBody>
      </p:sp>
      <p:sp>
        <p:nvSpPr>
          <p:cNvPr id="5" name="Text Placeholder 4"/>
          <p:cNvSpPr>
            <a:spLocks noGrp="1"/>
          </p:cNvSpPr>
          <p:nvPr>
            <p:ph type="body" sz="quarter" idx="13"/>
          </p:nvPr>
        </p:nvSpPr>
        <p:spPr/>
        <p:txBody>
          <a:bodyPr/>
          <a:lstStyle/>
          <a:p>
            <a:r>
              <a:rPr lang="en-US" dirty="0" smtClean="0"/>
              <a:t>Partnership facilitated ease of access to needed resources</a:t>
            </a:r>
          </a:p>
          <a:p>
            <a:pPr lvl="1"/>
            <a:r>
              <a:rPr lang="en-US" dirty="0" smtClean="0"/>
              <a:t>Computers</a:t>
            </a:r>
          </a:p>
          <a:p>
            <a:pPr lvl="1"/>
            <a:r>
              <a:rPr lang="en-US" dirty="0" smtClean="0"/>
              <a:t>Tutors</a:t>
            </a:r>
          </a:p>
          <a:p>
            <a:pPr lvl="1"/>
            <a:r>
              <a:rPr lang="en-US" dirty="0" smtClean="0"/>
              <a:t>Library staff</a:t>
            </a:r>
          </a:p>
          <a:p>
            <a:pPr lvl="1"/>
            <a:r>
              <a:rPr lang="en-US" dirty="0" smtClean="0"/>
              <a:t>Internet</a:t>
            </a:r>
          </a:p>
          <a:p>
            <a:pPr lvl="1"/>
            <a:r>
              <a:rPr lang="en-US" dirty="0" smtClean="0"/>
              <a:t>Free printing</a:t>
            </a:r>
            <a:endParaRPr lang="en-US" dirty="0"/>
          </a:p>
        </p:txBody>
      </p:sp>
      <p:pic>
        <p:nvPicPr>
          <p:cNvPr id="6" name="Google Shape;206;p28"/>
          <p:cNvPicPr preferRelativeResize="0">
            <a:picLocks noGrp="1"/>
          </p:cNvPicPr>
          <p:nvPr>
            <p:ph type="pic" sz="quarter" idx="12"/>
          </p:nvPr>
        </p:nvPicPr>
        <p:blipFill rotWithShape="1">
          <a:blip r:embed="rId3">
            <a:alphaModFix/>
          </a:blip>
          <a:srcRect l="1250" r="1250"/>
          <a:stretch/>
        </p:blipFill>
        <p:spPr>
          <a:xfrm>
            <a:off x="5411788" y="1689100"/>
            <a:ext cx="3332162" cy="2560638"/>
          </a:xfrm>
          <a:prstGeom prst="rect">
            <a:avLst/>
          </a:prstGeom>
          <a:noFill/>
          <a:ln>
            <a:noFill/>
          </a:ln>
        </p:spPr>
      </p:pic>
    </p:spTree>
    <p:extLst>
      <p:ext uri="{BB962C8B-B14F-4D97-AF65-F5344CB8AC3E}">
        <p14:creationId xmlns:p14="http://schemas.microsoft.com/office/powerpoint/2010/main" val="1963901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613222"/>
            <a:ext cx="7434629" cy="673344"/>
          </a:xfrm>
        </p:spPr>
        <p:txBody>
          <a:bodyPr/>
          <a:lstStyle/>
          <a:p>
            <a:r>
              <a:rPr lang="en-US" dirty="0"/>
              <a:t>What We Learned: Phase I</a:t>
            </a:r>
          </a:p>
          <a:p>
            <a:endParaRPr lang="en-US" dirty="0"/>
          </a:p>
        </p:txBody>
      </p:sp>
      <p:sp>
        <p:nvSpPr>
          <p:cNvPr id="5" name="Text Placeholder 4"/>
          <p:cNvSpPr>
            <a:spLocks noGrp="1"/>
          </p:cNvSpPr>
          <p:nvPr>
            <p:ph type="body" sz="quarter" idx="13"/>
          </p:nvPr>
        </p:nvSpPr>
        <p:spPr>
          <a:xfrm>
            <a:off x="517525" y="1601788"/>
            <a:ext cx="6988506" cy="2735262"/>
          </a:xfrm>
        </p:spPr>
        <p:txBody>
          <a:bodyPr/>
          <a:lstStyle/>
          <a:p>
            <a:r>
              <a:rPr lang="en-US" dirty="0" smtClean="0"/>
              <a:t>There were some needs that were not being met or that could have been met in better ways.</a:t>
            </a:r>
          </a:p>
          <a:p>
            <a:pPr lvl="1"/>
            <a:r>
              <a:rPr lang="en-US" dirty="0" smtClean="0"/>
              <a:t>Privacy of conversations with the </a:t>
            </a:r>
            <a:r>
              <a:rPr lang="en-US" dirty="0" err="1" smtClean="0"/>
              <a:t>TRiO</a:t>
            </a:r>
            <a:r>
              <a:rPr lang="en-US" dirty="0" smtClean="0"/>
              <a:t> Coach was a concern</a:t>
            </a:r>
          </a:p>
          <a:p>
            <a:pPr lvl="1"/>
            <a:r>
              <a:rPr lang="en-US" dirty="0" err="1" smtClean="0"/>
              <a:t>TRiO</a:t>
            </a:r>
            <a:r>
              <a:rPr lang="en-US" dirty="0" smtClean="0"/>
              <a:t> space needed to be more defined</a:t>
            </a:r>
          </a:p>
          <a:p>
            <a:pPr lvl="1"/>
            <a:r>
              <a:rPr lang="en-US" dirty="0" smtClean="0"/>
              <a:t>Needed to expand the space available to the </a:t>
            </a:r>
            <a:r>
              <a:rPr lang="en-US" dirty="0" err="1" smtClean="0"/>
              <a:t>TRiO</a:t>
            </a:r>
            <a:r>
              <a:rPr lang="en-US" dirty="0" smtClean="0"/>
              <a:t> program</a:t>
            </a:r>
            <a:endParaRPr lang="en-US" dirty="0"/>
          </a:p>
        </p:txBody>
      </p:sp>
    </p:spTree>
    <p:extLst>
      <p:ext uri="{BB962C8B-B14F-4D97-AF65-F5344CB8AC3E}">
        <p14:creationId xmlns:p14="http://schemas.microsoft.com/office/powerpoint/2010/main" val="7129064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a:t>Incorporating </a:t>
            </a:r>
            <a:r>
              <a:rPr lang="en-US" dirty="0" err="1"/>
              <a:t>TRiO</a:t>
            </a:r>
            <a:r>
              <a:rPr lang="en-US" dirty="0"/>
              <a:t>: Phase II</a:t>
            </a:r>
          </a:p>
          <a:p>
            <a:endParaRPr lang="en-US" dirty="0"/>
          </a:p>
        </p:txBody>
      </p:sp>
      <p:sp>
        <p:nvSpPr>
          <p:cNvPr id="5" name="Text Placeholder 4"/>
          <p:cNvSpPr>
            <a:spLocks noGrp="1"/>
          </p:cNvSpPr>
          <p:nvPr>
            <p:ph type="body" sz="quarter" idx="13"/>
          </p:nvPr>
        </p:nvSpPr>
        <p:spPr>
          <a:xfrm>
            <a:off x="517525" y="1601788"/>
            <a:ext cx="7082968" cy="2735262"/>
          </a:xfrm>
        </p:spPr>
        <p:txBody>
          <a:bodyPr/>
          <a:lstStyle/>
          <a:p>
            <a:r>
              <a:rPr lang="en-US" dirty="0" smtClean="0"/>
              <a:t>Shifted collection and computers to allow for more </a:t>
            </a:r>
            <a:r>
              <a:rPr lang="en-US" dirty="0" err="1" smtClean="0"/>
              <a:t>TRiO</a:t>
            </a:r>
            <a:r>
              <a:rPr lang="en-US" dirty="0" smtClean="0"/>
              <a:t> space.</a:t>
            </a:r>
          </a:p>
          <a:p>
            <a:r>
              <a:rPr lang="en-US" dirty="0" smtClean="0"/>
              <a:t>Added Urban Walls to better demarcate the </a:t>
            </a:r>
            <a:r>
              <a:rPr lang="en-US" dirty="0" err="1" smtClean="0"/>
              <a:t>TRiO</a:t>
            </a:r>
            <a:r>
              <a:rPr lang="en-US" dirty="0" smtClean="0"/>
              <a:t> space.</a:t>
            </a:r>
          </a:p>
          <a:p>
            <a:r>
              <a:rPr lang="en-US" dirty="0" smtClean="0"/>
              <a:t>Selected new tables and chairs that could easily be reconfigured based on student needs.</a:t>
            </a:r>
            <a:endParaRPr lang="en-US" dirty="0"/>
          </a:p>
        </p:txBody>
      </p:sp>
    </p:spTree>
    <p:extLst>
      <p:ext uri="{BB962C8B-B14F-4D97-AF65-F5344CB8AC3E}">
        <p14:creationId xmlns:p14="http://schemas.microsoft.com/office/powerpoint/2010/main" val="1383132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0890" y="552329"/>
            <a:ext cx="7434629" cy="673344"/>
          </a:xfrm>
        </p:spPr>
        <p:txBody>
          <a:bodyPr/>
          <a:lstStyle/>
          <a:p>
            <a:r>
              <a:rPr lang="en-US" dirty="0"/>
              <a:t>Incorporating </a:t>
            </a:r>
            <a:r>
              <a:rPr lang="en-US" dirty="0" err="1"/>
              <a:t>TRiO</a:t>
            </a:r>
            <a:r>
              <a:rPr lang="en-US" dirty="0"/>
              <a:t>: Phase II</a:t>
            </a:r>
          </a:p>
          <a:p>
            <a:endParaRPr lang="en-US" dirty="0"/>
          </a:p>
        </p:txBody>
      </p:sp>
      <p:pic>
        <p:nvPicPr>
          <p:cNvPr id="6" name="Google Shape;220;p30"/>
          <p:cNvPicPr preferRelativeResize="0">
            <a:picLocks noGrp="1"/>
          </p:cNvPicPr>
          <p:nvPr>
            <p:ph type="pic" sz="quarter" idx="12"/>
          </p:nvPr>
        </p:nvPicPr>
        <p:blipFill rotWithShape="1">
          <a:blip r:embed="rId3">
            <a:alphaModFix/>
          </a:blip>
          <a:srcRect t="276" b="276"/>
          <a:stretch/>
        </p:blipFill>
        <p:spPr>
          <a:xfrm>
            <a:off x="2549319" y="1363248"/>
            <a:ext cx="3923044" cy="3471146"/>
          </a:xfrm>
          <a:prstGeom prst="rect">
            <a:avLst/>
          </a:prstGeom>
          <a:noFill/>
          <a:ln>
            <a:solidFill>
              <a:schemeClr val="accent6"/>
            </a:solidFill>
          </a:ln>
        </p:spPr>
      </p:pic>
    </p:spTree>
    <p:extLst>
      <p:ext uri="{BB962C8B-B14F-4D97-AF65-F5344CB8AC3E}">
        <p14:creationId xmlns:p14="http://schemas.microsoft.com/office/powerpoint/2010/main" val="38654385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613222"/>
            <a:ext cx="7434629" cy="673344"/>
          </a:xfrm>
        </p:spPr>
        <p:txBody>
          <a:bodyPr/>
          <a:lstStyle/>
          <a:p>
            <a:r>
              <a:rPr lang="en-US" dirty="0" smtClean="0"/>
              <a:t>Incorporating </a:t>
            </a:r>
            <a:r>
              <a:rPr lang="en-US" dirty="0" err="1" smtClean="0"/>
              <a:t>TRiO</a:t>
            </a:r>
            <a:r>
              <a:rPr lang="en-US" dirty="0" smtClean="0"/>
              <a:t>: Phase II</a:t>
            </a:r>
            <a:endParaRPr lang="en-US" dirty="0"/>
          </a:p>
        </p:txBody>
      </p:sp>
      <p:pic>
        <p:nvPicPr>
          <p:cNvPr id="7" name="Picture Placehold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201" r="1201"/>
          <a:stretch>
            <a:fillRect/>
          </a:stretch>
        </p:blipFill>
        <p:spPr>
          <a:xfrm>
            <a:off x="902676" y="1418908"/>
            <a:ext cx="3332162" cy="256063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7729" y="1893174"/>
            <a:ext cx="3528605" cy="2646454"/>
          </a:xfrm>
          <a:prstGeom prst="rect">
            <a:avLst/>
          </a:prstGeom>
        </p:spPr>
      </p:pic>
    </p:spTree>
    <p:extLst>
      <p:ext uri="{BB962C8B-B14F-4D97-AF65-F5344CB8AC3E}">
        <p14:creationId xmlns:p14="http://schemas.microsoft.com/office/powerpoint/2010/main" val="37617434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4" y="552329"/>
            <a:ext cx="7434629" cy="673344"/>
          </a:xfrm>
        </p:spPr>
        <p:txBody>
          <a:bodyPr/>
          <a:lstStyle/>
          <a:p>
            <a:r>
              <a:rPr lang="en-US" dirty="0"/>
              <a:t>Incorporating </a:t>
            </a:r>
            <a:r>
              <a:rPr lang="en-US" dirty="0" err="1"/>
              <a:t>TRiO</a:t>
            </a:r>
            <a:r>
              <a:rPr lang="en-US" dirty="0"/>
              <a:t>: Phase II</a:t>
            </a:r>
          </a:p>
          <a:p>
            <a:endParaRPr lang="en-US" dirty="0"/>
          </a:p>
        </p:txBody>
      </p:sp>
      <p:pic>
        <p:nvPicPr>
          <p:cNvPr id="6" name="Content Placeholder 3"/>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201" r="1201"/>
          <a:stretch>
            <a:fillRect/>
          </a:stretch>
        </p:blipFill>
        <p:spPr>
          <a:xfrm>
            <a:off x="5101687" y="1681301"/>
            <a:ext cx="3332162" cy="2560638"/>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8414" y="1423888"/>
            <a:ext cx="3196424" cy="3196424"/>
          </a:xfrm>
          <a:prstGeom prst="rect">
            <a:avLst/>
          </a:prstGeom>
        </p:spPr>
      </p:pic>
    </p:spTree>
    <p:extLst>
      <p:ext uri="{BB962C8B-B14F-4D97-AF65-F5344CB8AC3E}">
        <p14:creationId xmlns:p14="http://schemas.microsoft.com/office/powerpoint/2010/main" val="37952680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What We Learned: Phase II</a:t>
            </a:r>
            <a:endParaRPr lang="en-US" dirty="0"/>
          </a:p>
        </p:txBody>
      </p:sp>
      <p:sp>
        <p:nvSpPr>
          <p:cNvPr id="5" name="Text Placeholder 4"/>
          <p:cNvSpPr>
            <a:spLocks noGrp="1"/>
          </p:cNvSpPr>
          <p:nvPr>
            <p:ph type="body" sz="quarter" idx="13"/>
          </p:nvPr>
        </p:nvSpPr>
        <p:spPr>
          <a:xfrm>
            <a:off x="517525" y="1601788"/>
            <a:ext cx="7536510" cy="2735262"/>
          </a:xfrm>
        </p:spPr>
        <p:txBody>
          <a:bodyPr/>
          <a:lstStyle/>
          <a:p>
            <a:r>
              <a:rPr lang="en-US" dirty="0" smtClean="0"/>
              <a:t>Furniture outside the </a:t>
            </a:r>
            <a:r>
              <a:rPr lang="en-US" dirty="0" err="1" smtClean="0"/>
              <a:t>TRiO</a:t>
            </a:r>
            <a:r>
              <a:rPr lang="en-US" dirty="0" smtClean="0"/>
              <a:t> area was reconfigured frequently, but that happened less often in the </a:t>
            </a:r>
            <a:r>
              <a:rPr lang="en-US" dirty="0" err="1" smtClean="0"/>
              <a:t>TRiO</a:t>
            </a:r>
            <a:r>
              <a:rPr lang="en-US" dirty="0" smtClean="0"/>
              <a:t> space.</a:t>
            </a:r>
          </a:p>
          <a:p>
            <a:r>
              <a:rPr lang="en-US" dirty="0" smtClean="0"/>
              <a:t>There were some student concerns voiced that being in the </a:t>
            </a:r>
            <a:r>
              <a:rPr lang="en-US" dirty="0" err="1" smtClean="0"/>
              <a:t>TRiO</a:t>
            </a:r>
            <a:r>
              <a:rPr lang="en-US" dirty="0" smtClean="0"/>
              <a:t> space identified them as having a disability.</a:t>
            </a:r>
          </a:p>
          <a:p>
            <a:r>
              <a:rPr lang="en-US" dirty="0" smtClean="0"/>
              <a:t>Although several students regularly used the </a:t>
            </a:r>
            <a:r>
              <a:rPr lang="en-US" dirty="0" err="1" smtClean="0"/>
              <a:t>TRiO</a:t>
            </a:r>
            <a:r>
              <a:rPr lang="en-US" dirty="0" smtClean="0"/>
              <a:t> space, more students used the adjacent, non-labeled seating.</a:t>
            </a:r>
          </a:p>
          <a:p>
            <a:r>
              <a:rPr lang="en-US" dirty="0" smtClean="0"/>
              <a:t>Relocating printing and PCs from the </a:t>
            </a:r>
            <a:r>
              <a:rPr lang="en-US" dirty="0" err="1" smtClean="0"/>
              <a:t>TRiO</a:t>
            </a:r>
            <a:r>
              <a:rPr lang="en-US" dirty="0" smtClean="0"/>
              <a:t> office helped, but private conversations could still be heard outside the office.</a:t>
            </a:r>
          </a:p>
        </p:txBody>
      </p:sp>
    </p:spTree>
    <p:extLst>
      <p:ext uri="{BB962C8B-B14F-4D97-AF65-F5344CB8AC3E}">
        <p14:creationId xmlns:p14="http://schemas.microsoft.com/office/powerpoint/2010/main" val="2358825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17525" y="552329"/>
            <a:ext cx="7434629" cy="673344"/>
          </a:xfrm>
        </p:spPr>
        <p:txBody>
          <a:bodyPr/>
          <a:lstStyle/>
          <a:p>
            <a:r>
              <a:rPr lang="en-US" dirty="0" smtClean="0"/>
              <a:t>Thinking Ahead</a:t>
            </a:r>
            <a:endParaRPr lang="en-US" dirty="0"/>
          </a:p>
        </p:txBody>
      </p:sp>
      <p:sp>
        <p:nvSpPr>
          <p:cNvPr id="5" name="Text Placeholder 4"/>
          <p:cNvSpPr>
            <a:spLocks noGrp="1"/>
          </p:cNvSpPr>
          <p:nvPr>
            <p:ph type="body" sz="quarter" idx="13"/>
          </p:nvPr>
        </p:nvSpPr>
        <p:spPr>
          <a:xfrm>
            <a:off x="517525" y="1601788"/>
            <a:ext cx="6190513" cy="2735262"/>
          </a:xfrm>
        </p:spPr>
        <p:txBody>
          <a:bodyPr/>
          <a:lstStyle/>
          <a:p>
            <a:r>
              <a:rPr lang="en-US" dirty="0" smtClean="0"/>
              <a:t>Serving as “Personal Librarian” for the </a:t>
            </a:r>
            <a:r>
              <a:rPr lang="en-US" dirty="0" err="1" smtClean="0"/>
              <a:t>TRiO</a:t>
            </a:r>
            <a:r>
              <a:rPr lang="en-US" dirty="0" smtClean="0"/>
              <a:t> students.</a:t>
            </a:r>
          </a:p>
          <a:p>
            <a:r>
              <a:rPr lang="en-US" dirty="0" smtClean="0"/>
              <a:t>Holding reference hours in the new </a:t>
            </a:r>
            <a:r>
              <a:rPr lang="en-US" dirty="0" err="1" smtClean="0"/>
              <a:t>TRiO</a:t>
            </a:r>
            <a:r>
              <a:rPr lang="en-US" dirty="0" smtClean="0"/>
              <a:t> location.</a:t>
            </a:r>
          </a:p>
          <a:p>
            <a:r>
              <a:rPr lang="en-US" dirty="0" smtClean="0"/>
              <a:t>Reconfiguring the library (again).</a:t>
            </a:r>
          </a:p>
          <a:p>
            <a:r>
              <a:rPr lang="en-US" dirty="0" smtClean="0"/>
              <a:t>Now hosting the student athletes’ study tables in the library.</a:t>
            </a:r>
            <a:endParaRPr lang="en-US" dirty="0"/>
          </a:p>
        </p:txBody>
      </p:sp>
    </p:spTree>
    <p:extLst>
      <p:ext uri="{BB962C8B-B14F-4D97-AF65-F5344CB8AC3E}">
        <p14:creationId xmlns:p14="http://schemas.microsoft.com/office/powerpoint/2010/main" val="3875031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dirty="0"/>
          </a:p>
        </p:txBody>
      </p:sp>
      <p:sp>
        <p:nvSpPr>
          <p:cNvPr id="5" name="Subtitle 4"/>
          <p:cNvSpPr>
            <a:spLocks noGrp="1"/>
          </p:cNvSpPr>
          <p:nvPr>
            <p:ph type="subTitle" idx="1"/>
          </p:nvPr>
        </p:nvSpPr>
        <p:spPr/>
        <p:txBody>
          <a:bodyPr/>
          <a:lstStyle/>
          <a:p>
            <a:endParaRPr lang="en-US"/>
          </a:p>
        </p:txBody>
      </p:sp>
      <p:pic>
        <p:nvPicPr>
          <p:cNvPr id="2" name="Picture 1" descr="Viewbook-Hockney (1 of 4).jpg"/>
          <p:cNvPicPr>
            <a:picLocks noChangeAspect="1"/>
          </p:cNvPicPr>
          <p:nvPr/>
        </p:nvPicPr>
        <p:blipFill rotWithShape="1">
          <a:blip r:embed="rId3" cstate="email">
            <a:extLst>
              <a:ext uri="{28A0092B-C50C-407E-A947-70E740481C1C}">
                <a14:useLocalDpi xmlns:a14="http://schemas.microsoft.com/office/drawing/2010/main" val="0"/>
              </a:ext>
            </a:extLst>
          </a:blip>
          <a:srcRect t="20839" b="12376"/>
          <a:stretch/>
        </p:blipFill>
        <p:spPr>
          <a:xfrm>
            <a:off x="1344020" y="1867146"/>
            <a:ext cx="6429032" cy="2208276"/>
          </a:xfrm>
          <a:prstGeom prst="rect">
            <a:avLst/>
          </a:prstGeom>
        </p:spPr>
      </p:pic>
    </p:spTree>
    <p:extLst>
      <p:ext uri="{BB962C8B-B14F-4D97-AF65-F5344CB8AC3E}">
        <p14:creationId xmlns:p14="http://schemas.microsoft.com/office/powerpoint/2010/main" val="94509022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C8102E"/>
                </a:solidFill>
              </a:rPr>
              <a:t>Questions?</a:t>
            </a:r>
          </a:p>
        </p:txBody>
      </p:sp>
      <p:sp>
        <p:nvSpPr>
          <p:cNvPr id="3" name="Content Placeholder 2"/>
          <p:cNvSpPr>
            <a:spLocks noGrp="1"/>
          </p:cNvSpPr>
          <p:nvPr>
            <p:ph idx="1"/>
          </p:nvPr>
        </p:nvSpPr>
        <p:spPr/>
        <p:txBody>
          <a:bodyPr/>
          <a:lstStyle/>
          <a:p>
            <a:pPr marL="0" indent="0">
              <a:lnSpc>
                <a:spcPct val="100000"/>
              </a:lnSpc>
              <a:spcBef>
                <a:spcPts val="0"/>
              </a:spcBef>
              <a:buNone/>
            </a:pPr>
            <a:r>
              <a:rPr lang="en-US" dirty="0" smtClean="0"/>
              <a:t>Carrie </a:t>
            </a:r>
            <a:r>
              <a:rPr lang="en-US" dirty="0" err="1" smtClean="0"/>
              <a:t>Girton</a:t>
            </a:r>
            <a:r>
              <a:rPr lang="en-US" dirty="0" smtClean="0"/>
              <a:t>:  girtonc@miamioh.edu</a:t>
            </a:r>
            <a:r>
              <a:rPr lang="en-US" dirty="0"/>
              <a:t/>
            </a:r>
            <a:br>
              <a:rPr lang="en-US" dirty="0"/>
            </a:br>
            <a:r>
              <a:rPr lang="en-US" sz="1100" dirty="0" smtClean="0"/>
              <a:t> </a:t>
            </a:r>
            <a:endParaRPr lang="en-US" dirty="0" smtClean="0"/>
          </a:p>
          <a:p>
            <a:pPr marL="0" indent="0">
              <a:lnSpc>
                <a:spcPct val="100000"/>
              </a:lnSpc>
              <a:spcBef>
                <a:spcPts val="0"/>
              </a:spcBef>
              <a:buNone/>
            </a:pPr>
            <a:r>
              <a:rPr lang="en-US" dirty="0"/>
              <a:t>Julie McDaniel: </a:t>
            </a:r>
            <a:r>
              <a:rPr lang="en-US" dirty="0" smtClean="0"/>
              <a:t>julie.mcdaniel@sinclair.edu</a:t>
            </a:r>
          </a:p>
          <a:p>
            <a:pPr marL="0" indent="0">
              <a:lnSpc>
                <a:spcPct val="100000"/>
              </a:lnSpc>
              <a:spcBef>
                <a:spcPts val="0"/>
              </a:spcBef>
              <a:buNone/>
            </a:pPr>
            <a:r>
              <a:rPr lang="en-US" sz="1100" dirty="0"/>
              <a:t> </a:t>
            </a:r>
            <a:endParaRPr lang="en-US" sz="1100" dirty="0" smtClean="0"/>
          </a:p>
          <a:p>
            <a:pPr marL="0" indent="0">
              <a:lnSpc>
                <a:spcPct val="100000"/>
              </a:lnSpc>
              <a:spcBef>
                <a:spcPts val="0"/>
              </a:spcBef>
              <a:buNone/>
            </a:pPr>
            <a:r>
              <a:rPr lang="en-US" dirty="0" smtClean="0"/>
              <a:t>Krista McDonald: mcdonak@miamioh.edu</a:t>
            </a:r>
          </a:p>
          <a:p>
            <a:pPr marL="0" indent="0">
              <a:buNone/>
            </a:pPr>
            <a:endParaRPr lang="en-US" dirty="0"/>
          </a:p>
        </p:txBody>
      </p:sp>
    </p:spTree>
    <p:extLst>
      <p:ext uri="{BB962C8B-B14F-4D97-AF65-F5344CB8AC3E}">
        <p14:creationId xmlns:p14="http://schemas.microsoft.com/office/powerpoint/2010/main" val="3972937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364755" y="682676"/>
            <a:ext cx="6443255" cy="994172"/>
          </a:xfrm>
        </p:spPr>
        <p:txBody>
          <a:bodyPr/>
          <a:lstStyle/>
          <a:p>
            <a:pPr algn="ctr"/>
            <a:r>
              <a:rPr lang="en-US" altLang="en-US" sz="2850" dirty="0"/>
              <a:t>Sinclair Service Area</a:t>
            </a:r>
            <a:r>
              <a:rPr lang="en-US" altLang="en-US" dirty="0"/>
              <a:t/>
            </a:r>
            <a:br>
              <a:rPr lang="en-US" altLang="en-US" dirty="0"/>
            </a:br>
            <a:endParaRPr lang="en-US" altLang="en-US" sz="2100" dirty="0"/>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2801" y="1658489"/>
            <a:ext cx="2453339" cy="2658119"/>
          </a:xfrm>
          <a:prstGeom prst="rect">
            <a:avLst/>
          </a:prstGeom>
        </p:spPr>
      </p:pic>
    </p:spTree>
    <p:extLst>
      <p:ext uri="{BB962C8B-B14F-4D97-AF65-F5344CB8AC3E}">
        <p14:creationId xmlns:p14="http://schemas.microsoft.com/office/powerpoint/2010/main" val="22006370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Success Librarian</a:t>
            </a:r>
          </a:p>
        </p:txBody>
      </p:sp>
      <p:pic>
        <p:nvPicPr>
          <p:cNvPr id="4" name="Content Placeholder 3" descr="The Australian Research Ecosystem - home"/>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71750" y="1063229"/>
            <a:ext cx="4000500" cy="3048000"/>
          </a:xfrm>
        </p:spPr>
      </p:pic>
      <p:sp>
        <p:nvSpPr>
          <p:cNvPr id="3" name="TextBox 2"/>
          <p:cNvSpPr txBox="1"/>
          <p:nvPr/>
        </p:nvSpPr>
        <p:spPr>
          <a:xfrm>
            <a:off x="1369842" y="4368315"/>
            <a:ext cx="6288259" cy="623248"/>
          </a:xfrm>
          <a:prstGeom prst="rect">
            <a:avLst/>
          </a:prstGeom>
          <a:noFill/>
        </p:spPr>
        <p:txBody>
          <a:bodyPr wrap="square" rtlCol="0">
            <a:spAutoFit/>
          </a:bodyPr>
          <a:lstStyle/>
          <a:p>
            <a:pPr defTabSz="342900"/>
            <a:r>
              <a:rPr lang="en-US" sz="1050" dirty="0">
                <a:solidFill>
                  <a:prstClr val="black"/>
                </a:solidFill>
                <a:latin typeface="Calibri"/>
              </a:rPr>
              <a:t>Scheuler, S. A. (2015). Retention and Student Success: An Action Plan for Academic Librarians. </a:t>
            </a:r>
            <a:r>
              <a:rPr lang="en-US" sz="1050" i="1" dirty="0">
                <a:solidFill>
                  <a:prstClr val="black"/>
                </a:solidFill>
                <a:latin typeface="Calibri"/>
              </a:rPr>
              <a:t>Library Leadership &amp; Management,</a:t>
            </a:r>
            <a:r>
              <a:rPr lang="en-US" sz="1050" dirty="0">
                <a:solidFill>
                  <a:prstClr val="black"/>
                </a:solidFill>
                <a:latin typeface="Calibri"/>
              </a:rPr>
              <a:t> 30(2), 1-5.</a:t>
            </a:r>
          </a:p>
          <a:p>
            <a:pPr defTabSz="342900"/>
            <a:endParaRPr lang="en-US" sz="1350" dirty="0">
              <a:solidFill>
                <a:prstClr val="black"/>
              </a:solidFill>
              <a:latin typeface="Calibri"/>
            </a:endParaRPr>
          </a:p>
        </p:txBody>
      </p:sp>
    </p:spTree>
    <p:extLst>
      <p:ext uri="{BB962C8B-B14F-4D97-AF65-F5344CB8AC3E}">
        <p14:creationId xmlns:p14="http://schemas.microsoft.com/office/powerpoint/2010/main" val="49600896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TRiO at Sinclair</a:t>
            </a:r>
          </a:p>
        </p:txBody>
      </p:sp>
      <p:sp>
        <p:nvSpPr>
          <p:cNvPr id="3" name="Content Placeholder 2"/>
          <p:cNvSpPr>
            <a:spLocks noGrp="1"/>
          </p:cNvSpPr>
          <p:nvPr>
            <p:ph idx="1"/>
          </p:nvPr>
        </p:nvSpPr>
        <p:spPr/>
        <p:txBody>
          <a:bodyPr/>
          <a:lstStyle/>
          <a:p>
            <a:r>
              <a:rPr lang="en-US" dirty="0" smtClean="0"/>
              <a:t>First generation, low-income, or documented disability</a:t>
            </a:r>
          </a:p>
          <a:p>
            <a:r>
              <a:rPr lang="en-US" dirty="0" smtClean="0"/>
              <a:t>Funded </a:t>
            </a:r>
            <a:r>
              <a:rPr lang="en-US" dirty="0"/>
              <a:t>for 165 students</a:t>
            </a:r>
          </a:p>
          <a:p>
            <a:r>
              <a:rPr lang="en-US" dirty="0"/>
              <a:t>2/3 of students are in good academic standing</a:t>
            </a:r>
          </a:p>
          <a:p>
            <a:r>
              <a:rPr lang="en-US" dirty="0" smtClean="0"/>
              <a:t>One stop for all student services</a:t>
            </a:r>
            <a:endParaRPr lang="en-US" dirty="0"/>
          </a:p>
        </p:txBody>
      </p:sp>
    </p:spTree>
    <p:extLst>
      <p:ext uri="{BB962C8B-B14F-4D97-AF65-F5344CB8AC3E}">
        <p14:creationId xmlns:p14="http://schemas.microsoft.com/office/powerpoint/2010/main" val="22343436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lagiarism"/>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98722" y="985723"/>
            <a:ext cx="2699092" cy="16973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sl_whs.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29250" y="1212800"/>
            <a:ext cx="2198700" cy="131578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178" y="3132345"/>
            <a:ext cx="1714500" cy="1285875"/>
          </a:xfrm>
          <a:prstGeom prst="rect">
            <a:avLst/>
          </a:prstGeom>
        </p:spPr>
      </p:pic>
      <p:sp>
        <p:nvSpPr>
          <p:cNvPr id="3" name="Rectangle 2"/>
          <p:cNvSpPr/>
          <p:nvPr/>
        </p:nvSpPr>
        <p:spPr>
          <a:xfrm>
            <a:off x="2569969" y="416935"/>
            <a:ext cx="4346918" cy="507831"/>
          </a:xfrm>
          <a:prstGeom prst="rect">
            <a:avLst/>
          </a:prstGeom>
        </p:spPr>
        <p:txBody>
          <a:bodyPr wrap="square">
            <a:spAutoFit/>
          </a:bodyPr>
          <a:lstStyle/>
          <a:p>
            <a:pPr algn="ctr" defTabSz="342900">
              <a:spcBef>
                <a:spcPct val="0"/>
              </a:spcBef>
            </a:pPr>
            <a:r>
              <a:rPr lang="en-US" sz="2700" dirty="0">
                <a:solidFill>
                  <a:srgbClr val="C00000"/>
                </a:solidFill>
                <a:latin typeface="Arial Black" pitchFamily="34" charset="0"/>
                <a:ea typeface="+mj-ea"/>
                <a:cs typeface="+mj-cs"/>
              </a:rPr>
              <a:t>Initial TRiO concerns</a:t>
            </a:r>
          </a:p>
        </p:txBody>
      </p:sp>
    </p:spTree>
    <p:extLst>
      <p:ext uri="{BB962C8B-B14F-4D97-AF65-F5344CB8AC3E}">
        <p14:creationId xmlns:p14="http://schemas.microsoft.com/office/powerpoint/2010/main" val="23389202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Library &amp; TRiO</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355295" y="3049172"/>
            <a:ext cx="1891619" cy="1394240"/>
          </a:xfrm>
        </p:spPr>
      </p:pic>
      <p:pic>
        <p:nvPicPr>
          <p:cNvPr id="5" name="Picture 4"/>
          <p:cNvPicPr>
            <a:picLocks noChangeAspect="1"/>
          </p:cNvPicPr>
          <p:nvPr/>
        </p:nvPicPr>
        <p:blipFill rotWithShape="1">
          <a:blip r:embed="rId4"/>
          <a:srcRect l="10922" t="22869" r="54924" b="30959"/>
          <a:stretch/>
        </p:blipFill>
        <p:spPr>
          <a:xfrm>
            <a:off x="5186582" y="794655"/>
            <a:ext cx="2682894" cy="2040155"/>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00482" y="920343"/>
            <a:ext cx="2154995" cy="1427684"/>
          </a:xfrm>
          <a:prstGeom prst="rect">
            <a:avLst/>
          </a:prstGeom>
        </p:spPr>
      </p:pic>
      <p:pic>
        <p:nvPicPr>
          <p:cNvPr id="7" name="Picture 6"/>
          <p:cNvPicPr>
            <a:picLocks noChangeAspect="1"/>
          </p:cNvPicPr>
          <p:nvPr/>
        </p:nvPicPr>
        <p:blipFill rotWithShape="1">
          <a:blip r:embed="rId6"/>
          <a:srcRect l="19231" t="6288" r="19308" b="37851"/>
          <a:stretch/>
        </p:blipFill>
        <p:spPr>
          <a:xfrm>
            <a:off x="1847814" y="2834810"/>
            <a:ext cx="2724186" cy="1392701"/>
          </a:xfrm>
          <a:prstGeom prst="rect">
            <a:avLst/>
          </a:prstGeom>
        </p:spPr>
      </p:pic>
    </p:spTree>
    <p:extLst>
      <p:ext uri="{BB962C8B-B14F-4D97-AF65-F5344CB8AC3E}">
        <p14:creationId xmlns:p14="http://schemas.microsoft.com/office/powerpoint/2010/main" val="34865734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TRiO to Library…..</a:t>
            </a:r>
          </a:p>
        </p:txBody>
      </p:sp>
      <p:pic>
        <p:nvPicPr>
          <p:cNvPr id="4" name="Content Placeholder 3"/>
          <p:cNvPicPr>
            <a:picLocks noGrp="1" noChangeAspect="1"/>
          </p:cNvPicPr>
          <p:nvPr>
            <p:ph idx="1"/>
          </p:nvPr>
        </p:nvPicPr>
        <p:blipFill rotWithShape="1">
          <a:blip r:embed="rId3"/>
          <a:srcRect l="42746" t="29675" r="25828" b="35721"/>
          <a:stretch/>
        </p:blipFill>
        <p:spPr>
          <a:xfrm>
            <a:off x="1604596" y="887506"/>
            <a:ext cx="5743010" cy="3557244"/>
          </a:xfrm>
          <a:prstGeom prst="rect">
            <a:avLst/>
          </a:prstGeom>
        </p:spPr>
      </p:pic>
      <p:sp>
        <p:nvSpPr>
          <p:cNvPr id="5" name="5-Point Star 4"/>
          <p:cNvSpPr/>
          <p:nvPr/>
        </p:nvSpPr>
        <p:spPr>
          <a:xfrm>
            <a:off x="3734533" y="1318846"/>
            <a:ext cx="415437" cy="481378"/>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white"/>
              </a:solidFill>
              <a:latin typeface="Calibri"/>
            </a:endParaRPr>
          </a:p>
        </p:txBody>
      </p:sp>
      <p:sp>
        <p:nvSpPr>
          <p:cNvPr id="6" name="5-Point Star 5"/>
          <p:cNvSpPr/>
          <p:nvPr/>
        </p:nvSpPr>
        <p:spPr>
          <a:xfrm>
            <a:off x="2666267" y="1411165"/>
            <a:ext cx="346198" cy="250580"/>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prstClr val="white"/>
              </a:solidFill>
              <a:latin typeface="Calibri"/>
            </a:endParaRPr>
          </a:p>
        </p:txBody>
      </p:sp>
    </p:spTree>
    <p:extLst>
      <p:ext uri="{BB962C8B-B14F-4D97-AF65-F5344CB8AC3E}">
        <p14:creationId xmlns:p14="http://schemas.microsoft.com/office/powerpoint/2010/main" val="291839036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Miami 2015">
      <a:dk1>
        <a:srgbClr val="C80A2A"/>
      </a:dk1>
      <a:lt1>
        <a:srgbClr val="FFFFFF"/>
      </a:lt1>
      <a:dk2>
        <a:srgbClr val="C80A2A"/>
      </a:dk2>
      <a:lt2>
        <a:srgbClr val="FFFFFF"/>
      </a:lt2>
      <a:accent1>
        <a:srgbClr val="C80A2A"/>
      </a:accent1>
      <a:accent2>
        <a:srgbClr val="FFFFFF"/>
      </a:accent2>
      <a:accent3>
        <a:srgbClr val="000000"/>
      </a:accent3>
      <a:accent4>
        <a:srgbClr val="FFFFFF"/>
      </a:accent4>
      <a:accent5>
        <a:srgbClr val="C80A2A"/>
      </a:accent5>
      <a:accent6>
        <a:srgbClr val="404040"/>
      </a:accent6>
      <a:hlink>
        <a:srgbClr val="C80A2A"/>
      </a:hlink>
      <a:folHlink>
        <a:srgbClr val="40404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9168</TotalTime>
  <Words>1545</Words>
  <Application>Microsoft Office PowerPoint</Application>
  <PresentationFormat>On-screen Show (16:9)</PresentationFormat>
  <Paragraphs>175</Paragraphs>
  <Slides>30</Slides>
  <Notes>30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30</vt:i4>
      </vt:variant>
    </vt:vector>
  </HeadingPairs>
  <TitlesOfParts>
    <vt:vector size="41" baseType="lpstr">
      <vt:lpstr>Arial</vt:lpstr>
      <vt:lpstr>Arial Black</vt:lpstr>
      <vt:lpstr>Calibri</vt:lpstr>
      <vt:lpstr>Calibri Light</vt:lpstr>
      <vt:lpstr>Helvetica</vt:lpstr>
      <vt:lpstr>Lucida Grande</vt:lpstr>
      <vt:lpstr>Times New Roman</vt:lpstr>
      <vt:lpstr>1_Custom Design</vt:lpstr>
      <vt:lpstr>3_Office Theme</vt:lpstr>
      <vt:lpstr>Custom Design</vt:lpstr>
      <vt:lpstr>2_Custom Design</vt:lpstr>
      <vt:lpstr>In Perfect Harmony</vt:lpstr>
      <vt:lpstr>Introductions</vt:lpstr>
      <vt:lpstr>PowerPoint Presentation</vt:lpstr>
      <vt:lpstr>Sinclair Service Area </vt:lpstr>
      <vt:lpstr>Student Success Librarian</vt:lpstr>
      <vt:lpstr>TRiO at Sinclair</vt:lpstr>
      <vt:lpstr>PowerPoint Presentation</vt:lpstr>
      <vt:lpstr>Library &amp; TRiO</vt:lpstr>
      <vt:lpstr>TRiO to Library…..</vt:lpstr>
      <vt:lpstr>Librarian on Location</vt:lpstr>
      <vt:lpstr>Library &amp; TRiO</vt:lpstr>
      <vt:lpstr>Comments from TRiO</vt:lpstr>
      <vt:lpstr>Comments from TRiO</vt:lpstr>
      <vt:lpstr>Credits</vt:lpstr>
      <vt:lpstr>PowerPoint Presentation</vt:lpstr>
      <vt:lpstr>Our Campus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campus!</dc:title>
  <dc:subject/>
  <dc:creator>Donna Barnet</dc:creator>
  <cp:keywords/>
  <dc:description/>
  <cp:lastModifiedBy>Girton, Carrie Ms.</cp:lastModifiedBy>
  <cp:revision>284</cp:revision>
  <cp:lastPrinted>2018-10-11T22:29:31Z</cp:lastPrinted>
  <dcterms:created xsi:type="dcterms:W3CDTF">2011-09-09T19:38:31Z</dcterms:created>
  <dcterms:modified xsi:type="dcterms:W3CDTF">2018-10-31T13:15:13Z</dcterms:modified>
  <cp:category/>
</cp:coreProperties>
</file>