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1200" u="none" cap="none" strike="noStrike">
                <a:solidFill>
                  <a:schemeClr val="dk1"/>
                </a:solidFill>
                <a:latin typeface="Calibri"/>
                <a:ea typeface="Calibri"/>
                <a:cs typeface="Calibri"/>
                <a:sym typeface="Calibri"/>
              </a:rPr>
              <a:t>IR can take on many shares and forms, the best are tailored to the needs of those they serve.</a:t>
            </a:r>
            <a:endParaRPr/>
          </a:p>
          <a:p>
            <a:pPr indent="0" lvl="0" marL="0" marR="0" rtl="0" algn="l">
              <a:lnSpc>
                <a:spcPct val="90000"/>
              </a:lnSpc>
              <a:spcBef>
                <a:spcPts val="1000"/>
              </a:spcBef>
              <a:spcAft>
                <a:spcPts val="0"/>
              </a:spcAft>
              <a:buClr>
                <a:schemeClr val="dk1"/>
              </a:buClr>
              <a:buSzPts val="2800"/>
              <a:buFont typeface="Arial"/>
              <a:buNone/>
            </a:pPr>
            <a:r>
              <a:rPr b="0" i="0" lang="en-US" sz="1200" u="none" cap="none" strike="noStrike">
                <a:solidFill>
                  <a:schemeClr val="dk1"/>
                </a:solidFill>
                <a:latin typeface="Calibri"/>
                <a:ea typeface="Calibri"/>
                <a:cs typeface="Calibri"/>
                <a:sym typeface="Calibri"/>
              </a:rPr>
              <a:t>Government, e.g PubMed, ERIC (Education Resources Information Center)</a:t>
            </a:r>
            <a:endParaRPr b="0" i="0" sz="1200" u="none" cap="none" strike="noStrike">
              <a:solidFill>
                <a:schemeClr val="dk1"/>
              </a:solidFill>
              <a:latin typeface="Calibri"/>
              <a:ea typeface="Calibri"/>
              <a:cs typeface="Calibri"/>
              <a:sym typeface="Calibri"/>
            </a:endParaRPr>
          </a:p>
          <a:p>
            <a:pPr indent="0" lvl="0" marL="0" marR="0" rtl="0" algn="l">
              <a:lnSpc>
                <a:spcPct val="90000"/>
              </a:lnSpc>
              <a:spcBef>
                <a:spcPts val="1000"/>
              </a:spcBef>
              <a:spcAft>
                <a:spcPts val="0"/>
              </a:spcAft>
              <a:buClr>
                <a:schemeClr val="dk1"/>
              </a:buClr>
              <a:buSzPts val="2800"/>
              <a:buFont typeface="Arial"/>
              <a:buNone/>
            </a:pPr>
            <a:r>
              <a:rPr b="0" i="0" lang="en-US" sz="1200" u="none" cap="none" strike="noStrike">
                <a:solidFill>
                  <a:schemeClr val="dk1"/>
                </a:solidFill>
                <a:latin typeface="Calibri"/>
                <a:ea typeface="Calibri"/>
                <a:cs typeface="Calibri"/>
                <a:sym typeface="Calibri"/>
              </a:rPr>
              <a:t>Social, e,g ResearchGate, Academia.edu</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77" name="Google Shape;17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One of the biggest mistakes you can make is to have and IR just because you think you should or because everyone else is getting one. They involve a serious investment of time, and if you’re interested in having one think about what purpose it can serve for your institution and users.</a:t>
            </a:r>
            <a:endParaRPr b="0" i="0" sz="1200" u="none" cap="none" strike="noStrike">
              <a:solidFill>
                <a:schemeClr val="dk1"/>
              </a:solidFill>
              <a:latin typeface="Calibri"/>
              <a:ea typeface="Calibri"/>
              <a:cs typeface="Calibri"/>
              <a:sym typeface="Calibri"/>
            </a:endParaRPr>
          </a:p>
        </p:txBody>
      </p:sp>
      <p:sp>
        <p:nvSpPr>
          <p:cNvPr id="184" name="Google Shape;18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u="none" cap="none" strike="noStrike">
                <a:solidFill>
                  <a:schemeClr val="dk1"/>
                </a:solidFill>
                <a:latin typeface="Calibri"/>
                <a:ea typeface="Calibri"/>
                <a:cs typeface="Calibri"/>
                <a:sym typeface="Calibri"/>
              </a:rPr>
              <a:t>Think through these very carefully and seriously, and have honest conversations with others about them.</a:t>
            </a:r>
            <a:endParaRPr b="0" i="0" u="none" cap="none" strike="noStrike">
              <a:solidFill>
                <a:schemeClr val="dk1"/>
              </a:solidFill>
              <a:latin typeface="Calibri"/>
              <a:ea typeface="Calibri"/>
              <a:cs typeface="Calibri"/>
              <a:sym typeface="Calibri"/>
            </a:endParaRPr>
          </a:p>
          <a:p>
            <a:pPr indent="-127000" lvl="0" marL="228600" rtl="0" algn="l">
              <a:lnSpc>
                <a:spcPct val="90000"/>
              </a:lnSpc>
              <a:spcBef>
                <a:spcPts val="0"/>
              </a:spcBef>
              <a:spcAft>
                <a:spcPts val="0"/>
              </a:spcAft>
              <a:buClr>
                <a:schemeClr val="dk1"/>
              </a:buClr>
              <a:buSzPts val="1200"/>
              <a:buFont typeface="Noto Sans Symbols"/>
              <a:buChar char="▪"/>
            </a:pPr>
            <a:r>
              <a:rPr lang="en-US">
                <a:latin typeface="Trebuchet MS"/>
                <a:ea typeface="Trebuchet MS"/>
                <a:cs typeface="Trebuchet MS"/>
                <a:sym typeface="Trebuchet MS"/>
              </a:rPr>
              <a:t>How does it tie into the strategic goals/scholarly communications plan of your institution/library?</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Are you prepared and able to make the commitment?</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Financial</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Staffing</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Technology and tech. sport</a:t>
            </a:r>
            <a:endParaRPr>
              <a:latin typeface="Trebuchet MS"/>
              <a:ea typeface="Trebuchet MS"/>
              <a:cs typeface="Trebuchet MS"/>
              <a:sym typeface="Trebuchet MS"/>
            </a:endParaRPr>
          </a:p>
          <a:p>
            <a:pPr indent="-127000" lvl="0" marL="228600" rtl="0" algn="l">
              <a:lnSpc>
                <a:spcPct val="90000"/>
              </a:lnSpc>
              <a:spcBef>
                <a:spcPts val="1000"/>
              </a:spcBef>
              <a:spcAft>
                <a:spcPts val="0"/>
              </a:spcAft>
              <a:buClr>
                <a:schemeClr val="dk1"/>
              </a:buClr>
              <a:buSzPts val="1200"/>
              <a:buFont typeface="Noto Sans Symbols"/>
              <a:buChar char="▪"/>
            </a:pPr>
            <a:r>
              <a:rPr lang="en-US">
                <a:latin typeface="Trebuchet MS"/>
                <a:ea typeface="Trebuchet MS"/>
                <a:cs typeface="Trebuchet MS"/>
                <a:sym typeface="Trebuchet MS"/>
              </a:rPr>
              <a:t>Opportunities for partnership?</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Your own IR vs. consortia IR</a:t>
            </a:r>
            <a:endParaRPr/>
          </a:p>
        </p:txBody>
      </p:sp>
      <p:sp>
        <p:nvSpPr>
          <p:cNvPr id="190" name="Google Shape;19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Talking with these groups can help you gain valuable perspective. It can also be a way to get various stakeholders engaged and excited about the project early-on.</a:t>
            </a:r>
            <a:endParaRPr b="0" i="0" sz="1200" u="none" cap="none" strike="noStrike">
              <a:solidFill>
                <a:schemeClr val="dk1"/>
              </a:solidFill>
              <a:latin typeface="Calibri"/>
              <a:ea typeface="Calibri"/>
              <a:cs typeface="Calibri"/>
              <a:sym typeface="Calibri"/>
            </a:endParaRPr>
          </a:p>
        </p:txBody>
      </p:sp>
      <p:sp>
        <p:nvSpPr>
          <p:cNvPr id="196" name="Google Shape;196;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Activity: ask participants to spend a few minutes thinking about potential partners at their institution and beyond</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Library administration, librarians, metadata, cataloging, discovery services, web/usability services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University administration</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Disability services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Disability services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Research office/sponsored projects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University marketing</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Faculty, researchers </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Community organizations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Local archives</a:t>
            </a:r>
            <a:endParaRPr/>
          </a:p>
          <a:p>
            <a:pPr indent="-95250" lvl="0" marL="171450" marR="0" rtl="0" algn="l">
              <a:spcBef>
                <a:spcPts val="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02" name="Google Shape;20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Google Shape;207;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127000" lvl="0" marL="228600" rtl="0" algn="l">
              <a:lnSpc>
                <a:spcPct val="90000"/>
              </a:lnSpc>
              <a:spcBef>
                <a:spcPts val="0"/>
              </a:spcBef>
              <a:spcAft>
                <a:spcPts val="0"/>
              </a:spcAft>
              <a:buClr>
                <a:schemeClr val="dk1"/>
              </a:buClr>
              <a:buSzPts val="1200"/>
              <a:buFont typeface="Noto Sans Symbols"/>
              <a:buChar char="▪"/>
            </a:pPr>
            <a:r>
              <a:rPr lang="en-US">
                <a:latin typeface="Trebuchet MS"/>
                <a:ea typeface="Trebuchet MS"/>
                <a:cs typeface="Trebuchet MS"/>
                <a:sym typeface="Trebuchet MS"/>
              </a:rPr>
              <a:t>Funding</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Technology</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Staffing</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Promotions</a:t>
            </a:r>
            <a:endParaRPr>
              <a:latin typeface="Trebuchet MS"/>
              <a:ea typeface="Trebuchet MS"/>
              <a:cs typeface="Trebuchet MS"/>
              <a:sym typeface="Trebuchet MS"/>
            </a:endParaRPr>
          </a:p>
          <a:p>
            <a:pPr indent="-127000" lvl="0" marL="228600" rtl="0" algn="l">
              <a:lnSpc>
                <a:spcPct val="90000"/>
              </a:lnSpc>
              <a:spcBef>
                <a:spcPts val="1000"/>
              </a:spcBef>
              <a:spcAft>
                <a:spcPts val="0"/>
              </a:spcAft>
              <a:buClr>
                <a:schemeClr val="dk1"/>
              </a:buClr>
              <a:buSzPts val="1200"/>
              <a:buFont typeface="Noto Sans Symbols"/>
              <a:buChar char="▪"/>
            </a:pPr>
            <a:r>
              <a:rPr lang="en-US">
                <a:latin typeface="Trebuchet MS"/>
                <a:ea typeface="Trebuchet MS"/>
                <a:cs typeface="Trebuchet MS"/>
                <a:sym typeface="Trebuchet MS"/>
              </a:rPr>
              <a:t>Where will it live?</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Dept.</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Website</a:t>
            </a:r>
            <a:endParaRPr>
              <a:latin typeface="Trebuchet MS"/>
              <a:ea typeface="Trebuchet MS"/>
              <a:cs typeface="Trebuchet MS"/>
              <a:sym typeface="Trebuchet MS"/>
            </a:endParaRPr>
          </a:p>
          <a:p>
            <a:pPr indent="-127000" lvl="0" marL="228600" rtl="0" algn="l">
              <a:lnSpc>
                <a:spcPct val="90000"/>
              </a:lnSpc>
              <a:spcBef>
                <a:spcPts val="1000"/>
              </a:spcBef>
              <a:spcAft>
                <a:spcPts val="0"/>
              </a:spcAft>
              <a:buClr>
                <a:schemeClr val="dk1"/>
              </a:buClr>
              <a:buSzPts val="1200"/>
              <a:buFont typeface="Noto Sans Symbols"/>
              <a:buChar char="▪"/>
            </a:pPr>
            <a:r>
              <a:rPr lang="en-US">
                <a:latin typeface="Trebuchet MS"/>
                <a:ea typeface="Trebuchet MS"/>
                <a:cs typeface="Trebuchet MS"/>
                <a:sym typeface="Trebuchet MS"/>
              </a:rPr>
              <a:t>Platform</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Homegrown</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Commercial</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Homegrown</a:t>
            </a:r>
            <a:endParaRPr>
              <a:latin typeface="Trebuchet MS"/>
              <a:ea typeface="Trebuchet MS"/>
              <a:cs typeface="Trebuchet MS"/>
              <a:sym typeface="Trebuchet MS"/>
            </a:endParaRPr>
          </a:p>
          <a:p>
            <a:pPr indent="-152400" lvl="1" marL="685800" rtl="0" algn="l">
              <a:lnSpc>
                <a:spcPct val="90000"/>
              </a:lnSpc>
              <a:spcBef>
                <a:spcPts val="500"/>
              </a:spcBef>
              <a:spcAft>
                <a:spcPts val="0"/>
              </a:spcAft>
              <a:buClr>
                <a:schemeClr val="dk1"/>
              </a:buClr>
              <a:buSzPts val="1200"/>
              <a:buFont typeface="Trebuchet MS"/>
              <a:buChar char="–"/>
            </a:pPr>
            <a:r>
              <a:rPr lang="en-US">
                <a:latin typeface="Trebuchet MS"/>
                <a:ea typeface="Trebuchet MS"/>
                <a:cs typeface="Trebuchet MS"/>
                <a:sym typeface="Trebuchet MS"/>
              </a:rPr>
              <a:t>Host?</a:t>
            </a:r>
            <a:endParaRPr>
              <a:latin typeface="Trebuchet MS"/>
              <a:ea typeface="Trebuchet MS"/>
              <a:cs typeface="Trebuchet MS"/>
              <a:sym typeface="Trebuchet MS"/>
            </a:endParaRPr>
          </a:p>
          <a:p>
            <a:pPr indent="-139700" lvl="0" marL="228600" rtl="0" algn="l">
              <a:lnSpc>
                <a:spcPct val="9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What will your copyright policy be?</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Institutional OA policy</a:t>
            </a:r>
            <a:endParaRPr sz="1400">
              <a:latin typeface="Trebuchet MS"/>
              <a:ea typeface="Trebuchet MS"/>
              <a:cs typeface="Trebuchet MS"/>
              <a:sym typeface="Trebuchet MS"/>
            </a:endParaRPr>
          </a:p>
          <a:p>
            <a:pPr indent="-139700" lvl="0" marL="228600" rtl="0" algn="l">
              <a:lnSpc>
                <a:spcPct val="9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Deposit agreements</a:t>
            </a:r>
            <a:endParaRPr sz="1400">
              <a:latin typeface="Trebuchet MS"/>
              <a:ea typeface="Trebuchet MS"/>
              <a:cs typeface="Trebuchet MS"/>
              <a:sym typeface="Trebuchet MS"/>
            </a:endParaRPr>
          </a:p>
          <a:p>
            <a:pPr indent="-139700" lvl="0" marL="228600" rtl="0" algn="l">
              <a:lnSpc>
                <a:spcPct val="9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Balancing your goals with publication agreements</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Providing education on negotiating publication agreements</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Providing education on publishing on OA journals</a:t>
            </a:r>
            <a:endParaRPr sz="1400">
              <a:latin typeface="Trebuchet MS"/>
              <a:ea typeface="Trebuchet MS"/>
              <a:cs typeface="Trebuchet MS"/>
              <a:sym typeface="Trebuchet MS"/>
            </a:endParaRPr>
          </a:p>
          <a:p>
            <a:pPr indent="-139700" lvl="0" marL="228600" rtl="0" algn="l">
              <a:lnSpc>
                <a:spcPct val="9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Funder deposit agreements</a:t>
            </a:r>
            <a:endParaRPr>
              <a:latin typeface="Trebuchet MS"/>
              <a:ea typeface="Trebuchet MS"/>
              <a:cs typeface="Trebuchet MS"/>
              <a:sym typeface="Trebuchet MS"/>
            </a:endParaRPr>
          </a:p>
        </p:txBody>
      </p:sp>
      <p:sp>
        <p:nvSpPr>
          <p:cNvPr id="208" name="Google Shape;20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p1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139700" lvl="0" marL="228600" rtl="0" algn="l">
              <a:lnSpc>
                <a:spcPct val="9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Subject librarians - key talking points for them to take to their faculty, help them be confident in responding to questions about policies &amp; how to deposit. Be as clear as possible!</a:t>
            </a:r>
            <a:endParaRPr sz="1400">
              <a:latin typeface="Trebuchet MS"/>
              <a:ea typeface="Trebuchet MS"/>
              <a:cs typeface="Trebuchet MS"/>
              <a:sym typeface="Trebuchet MS"/>
            </a:endParaRPr>
          </a:p>
          <a:p>
            <a:pPr indent="-139700" lvl="0" marL="228600" rtl="0" algn="l">
              <a:lnSpc>
                <a:spcPct val="9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IR Staff -  how are things working for them?</a:t>
            </a:r>
            <a:endParaRPr sz="1400">
              <a:latin typeface="Trebuchet MS"/>
              <a:ea typeface="Trebuchet MS"/>
              <a:cs typeface="Trebuchet MS"/>
              <a:sym typeface="Trebuchet MS"/>
            </a:endParaRPr>
          </a:p>
          <a:p>
            <a:pPr indent="-139700" lvl="0" marL="228600" rtl="0" algn="l">
              <a:lnSpc>
                <a:spcPct val="9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Library admin - needs to be kept in the loop about positive impact metrics</a:t>
            </a:r>
            <a:endParaRPr sz="1400">
              <a:latin typeface="Trebuchet MS"/>
              <a:ea typeface="Trebuchet MS"/>
              <a:cs typeface="Trebuchet MS"/>
              <a:sym typeface="Trebuchet MS"/>
            </a:endParaRPr>
          </a:p>
          <a:p>
            <a:pPr indent="-139700" lvl="0" marL="228600" rtl="0" algn="l">
              <a:lnSpc>
                <a:spcPct val="90000"/>
              </a:lnSpc>
              <a:spcBef>
                <a:spcPts val="0"/>
              </a:spcBef>
              <a:spcAft>
                <a:spcPts val="0"/>
              </a:spcAft>
              <a:buClr>
                <a:schemeClr val="dk1"/>
              </a:buClr>
              <a:buSzPts val="1400"/>
              <a:buFont typeface="Trebuchet MS"/>
              <a:buChar char="▪"/>
            </a:pPr>
            <a:r>
              <a:t/>
            </a:r>
            <a:endParaRPr sz="1400">
              <a:latin typeface="Trebuchet MS"/>
              <a:ea typeface="Trebuchet MS"/>
              <a:cs typeface="Trebuchet MS"/>
              <a:sym typeface="Trebuchet MS"/>
            </a:endParaRPr>
          </a:p>
        </p:txBody>
      </p:sp>
      <p:sp>
        <p:nvSpPr>
          <p:cNvPr id="219" name="Google Shape;21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Clr>
                <a:schemeClr val="dk1"/>
              </a:buClr>
              <a:buSzPts val="4400"/>
              <a:buFont typeface="Calibri"/>
              <a:buNone/>
            </a:pPr>
            <a:r>
              <a:rPr lang="en-US" sz="1400">
                <a:latin typeface="Trebuchet MS"/>
                <a:ea typeface="Trebuchet MS"/>
                <a:cs typeface="Trebuchet MS"/>
                <a:sym typeface="Trebuchet MS"/>
              </a:rPr>
              <a:t>Marketing &amp; Engagement</a:t>
            </a:r>
            <a:endParaRPr sz="1400">
              <a:latin typeface="Trebuchet MS"/>
              <a:ea typeface="Trebuchet MS"/>
              <a:cs typeface="Trebuchet MS"/>
              <a:sym typeface="Trebuchet MS"/>
            </a:endParaRPr>
          </a:p>
          <a:p>
            <a:pPr indent="-139700" lvl="0" marL="228600" rtl="0" algn="l">
              <a:lnSpc>
                <a:spcPct val="8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Who is your intended audience, and what are they interested in?</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Passion for OA?</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Tenure track</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Preservation and documentation of a scholarly records</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Making your institution look good</a:t>
            </a:r>
            <a:endParaRPr sz="1400">
              <a:latin typeface="Trebuchet MS"/>
              <a:ea typeface="Trebuchet MS"/>
              <a:cs typeface="Trebuchet MS"/>
              <a:sym typeface="Trebuchet MS"/>
            </a:endParaRPr>
          </a:p>
          <a:p>
            <a:pPr indent="-139700" lvl="0" marL="228600" rtl="0" algn="l">
              <a:lnSpc>
                <a:spcPct val="8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Identify what motivates each person you speak with/work with and explain how your product and services can help them meet their goal.</a:t>
            </a:r>
            <a:endParaRPr sz="1400">
              <a:latin typeface="Trebuchet MS"/>
              <a:ea typeface="Trebuchet MS"/>
              <a:cs typeface="Trebuchet MS"/>
              <a:sym typeface="Trebuchet MS"/>
            </a:endParaRPr>
          </a:p>
          <a:p>
            <a:pPr indent="-139700" lvl="0" marL="228600" rtl="0" algn="l">
              <a:lnSpc>
                <a:spcPct val="8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Find a friend!</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Identify some faculty champions to set an example</a:t>
            </a:r>
            <a:endParaRPr sz="1400">
              <a:latin typeface="Trebuchet MS"/>
              <a:ea typeface="Trebuchet MS"/>
              <a:cs typeface="Trebuchet MS"/>
              <a:sym typeface="Trebuchet MS"/>
            </a:endParaRPr>
          </a:p>
          <a:p>
            <a:pPr indent="-165100" lvl="1" marL="685800" rtl="0" algn="l">
              <a:lnSpc>
                <a:spcPct val="8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Graduate office to partner on ETDs?</a:t>
            </a:r>
            <a:endParaRPr sz="1400">
              <a:latin typeface="Trebuchet MS"/>
              <a:ea typeface="Trebuchet MS"/>
              <a:cs typeface="Trebuchet MS"/>
              <a:sym typeface="Trebuchet MS"/>
            </a:endParaRPr>
          </a:p>
        </p:txBody>
      </p:sp>
      <p:sp>
        <p:nvSpPr>
          <p:cNvPr id="239" name="Google Shape;239;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Ask participants how their institutions are engaging with institutional repositories.</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Introduce the activity and then click on to the next side to to provide some things for participants to think about.</a:t>
            </a:r>
            <a:endParaRPr b="0" i="0" sz="1200" u="none" cap="none" strike="noStrike">
              <a:solidFill>
                <a:schemeClr val="dk1"/>
              </a:solidFill>
              <a:latin typeface="Calibri"/>
              <a:ea typeface="Calibri"/>
              <a:cs typeface="Calibri"/>
              <a:sym typeface="Calibri"/>
            </a:endParaRPr>
          </a:p>
        </p:txBody>
      </p:sp>
      <p:sp>
        <p:nvSpPr>
          <p:cNvPr id="245" name="Google Shape;24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251" name="Google Shape;251;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2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228600" lvl="1" marL="685800" marR="0" rtl="0" algn="l">
              <a:lnSpc>
                <a:spcPct val="90000"/>
              </a:lnSpc>
              <a:spcBef>
                <a:spcPts val="500"/>
              </a:spcBef>
              <a:spcAft>
                <a:spcPts val="0"/>
              </a:spcAft>
              <a:buClr>
                <a:schemeClr val="dk1"/>
              </a:buClr>
              <a:buSzPts val="2400"/>
              <a:buFont typeface="Arial"/>
              <a:buChar char="•"/>
            </a:pPr>
            <a:r>
              <a:rPr b="0" i="0" lang="en-US" sz="2300" u="none" cap="none" strike="noStrike">
                <a:solidFill>
                  <a:schemeClr val="dk1"/>
                </a:solidFill>
                <a:latin typeface="Calibri"/>
                <a:ea typeface="Calibri"/>
                <a:cs typeface="Calibri"/>
                <a:sym typeface="Calibri"/>
              </a:rPr>
              <a:t>Sites such as ResearchGate and Academia may make content widely available, but do not (and cannot) ensure long-term preservation.</a:t>
            </a:r>
            <a:endParaRPr b="0" i="0" sz="2300" u="none" cap="none" strike="noStrike">
              <a:solidFill>
                <a:schemeClr val="dk1"/>
              </a:solidFill>
              <a:latin typeface="Calibri"/>
              <a:ea typeface="Calibri"/>
              <a:cs typeface="Calibri"/>
              <a:sym typeface="Calibri"/>
            </a:endParaRPr>
          </a:p>
          <a:p>
            <a:pPr indent="-228600" lvl="1" marL="685800" marR="0" rtl="0" algn="l">
              <a:lnSpc>
                <a:spcPct val="90000"/>
              </a:lnSpc>
              <a:spcBef>
                <a:spcPts val="500"/>
              </a:spcBef>
              <a:spcAft>
                <a:spcPts val="0"/>
              </a:spcAft>
              <a:buClr>
                <a:schemeClr val="dk1"/>
              </a:buClr>
              <a:buSzPts val="2400"/>
              <a:buFont typeface="Arial"/>
              <a:buChar char="•"/>
            </a:pPr>
            <a:r>
              <a:rPr b="0" i="0" lang="en-US" sz="2300" u="none" cap="none" strike="noStrike">
                <a:solidFill>
                  <a:schemeClr val="dk1"/>
                </a:solidFill>
                <a:latin typeface="Calibri"/>
                <a:ea typeface="Calibri"/>
                <a:cs typeface="Calibri"/>
                <a:sym typeface="Calibri"/>
              </a:rPr>
              <a:t>Similarly, federal repositories such as PubMed Central are subject to the whims of governmental policy and budgeting - their purpose is to ensure the availability of federally-funded research, not all research in general.</a:t>
            </a:r>
            <a:endParaRPr b="0" i="0" sz="23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262" name="Google Shape;26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268" name="Google Shape;26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2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2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Google Shape;279;p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p2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139700" lvl="0" marL="228600" rtl="0" algn="l">
              <a:lnSpc>
                <a:spcPct val="90000"/>
              </a:lnSpc>
              <a:spcBef>
                <a:spcPts val="0"/>
              </a:spcBef>
              <a:spcAft>
                <a:spcPts val="0"/>
              </a:spcAft>
              <a:buClr>
                <a:schemeClr val="dk1"/>
              </a:buClr>
              <a:buSzPts val="1400"/>
              <a:buFont typeface="Noto Sans Symbols"/>
              <a:buChar char="▪"/>
            </a:pPr>
            <a:r>
              <a:rPr lang="en-US" sz="1400">
                <a:latin typeface="Trebuchet MS"/>
                <a:ea typeface="Trebuchet MS"/>
                <a:cs typeface="Trebuchet MS"/>
                <a:sym typeface="Trebuchet MS"/>
              </a:rPr>
              <a:t>Education</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About your IR</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About copyright</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About negotiating publication agreements</a:t>
            </a:r>
            <a:endParaRPr sz="1400">
              <a:latin typeface="Trebuchet MS"/>
              <a:ea typeface="Trebuchet MS"/>
              <a:cs typeface="Trebuchet MS"/>
              <a:sym typeface="Trebuchet MS"/>
            </a:endParaRPr>
          </a:p>
          <a:p>
            <a:pPr indent="-139700" lvl="0" marL="228600" rtl="0" algn="l">
              <a:lnSpc>
                <a:spcPct val="90000"/>
              </a:lnSpc>
              <a:spcBef>
                <a:spcPts val="1000"/>
              </a:spcBef>
              <a:spcAft>
                <a:spcPts val="0"/>
              </a:spcAft>
              <a:buClr>
                <a:schemeClr val="dk1"/>
              </a:buClr>
              <a:buSzPts val="1400"/>
              <a:buFont typeface="Noto Sans Symbols"/>
              <a:buChar char="▪"/>
            </a:pPr>
            <a:r>
              <a:rPr lang="en-US" sz="1400">
                <a:latin typeface="Trebuchet MS"/>
                <a:ea typeface="Trebuchet MS"/>
                <a:cs typeface="Trebuchet MS"/>
                <a:sym typeface="Trebuchet MS"/>
              </a:rPr>
              <a:t>Work-wise, what are you able to do?</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Help folks upload works</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Upload works for them</a:t>
            </a:r>
            <a:endParaRPr sz="1400">
              <a:latin typeface="Trebuchet MS"/>
              <a:ea typeface="Trebuchet MS"/>
              <a:cs typeface="Trebuchet MS"/>
              <a:sym typeface="Trebuchet MS"/>
            </a:endParaRPr>
          </a:p>
          <a:p>
            <a:pPr indent="-165100" lvl="1" marL="685800" rtl="0" algn="l">
              <a:lnSpc>
                <a:spcPct val="90000"/>
              </a:lnSpc>
              <a:spcBef>
                <a:spcPts val="500"/>
              </a:spcBef>
              <a:spcAft>
                <a:spcPts val="0"/>
              </a:spcAft>
              <a:buClr>
                <a:schemeClr val="dk1"/>
              </a:buClr>
              <a:buSzPts val="1400"/>
              <a:buFont typeface="Trebuchet MS"/>
              <a:buChar char="–"/>
            </a:pPr>
            <a:r>
              <a:rPr lang="en-US" sz="1400">
                <a:latin typeface="Trebuchet MS"/>
                <a:ea typeface="Trebuchet MS"/>
                <a:cs typeface="Trebuchet MS"/>
                <a:sym typeface="Trebuchet MS"/>
              </a:rPr>
              <a:t>Review publication agreements</a:t>
            </a:r>
            <a:endParaRPr sz="1400"/>
          </a:p>
        </p:txBody>
      </p:sp>
      <p:sp>
        <p:nvSpPr>
          <p:cNvPr id="286" name="Google Shape;286;p2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p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3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Google Shape;297;p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p3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307" name="Google Shape;307;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p3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Google Shape;318;p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319" name="Google Shape;319;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"Why can't I read this article?"</a:t>
            </a:r>
            <a:endParaRPr/>
          </a:p>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Traditionally, access to scholarly literature has been available only to institutions or people with subscriptions to the publishing journal. These subscriptions are not just expensive, but also increasingly out of reach even for the largest research universities. Largely, the demand for online literature has not changed this result: If your institution has a subscription to the journal in print, then you may also have access to electronic versions of the articles. But if you don't have a subscription (or have subscription access through an institution), online access is often available only behind a "paywall"--that is, if you are willing to pay money to read the particular article.</a:t>
            </a:r>
            <a:endParaRPr/>
          </a:p>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 </a:t>
            </a:r>
            <a:endParaRPr/>
          </a:p>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How does Open Access change things?</a:t>
            </a:r>
            <a:endParaRPr/>
          </a:p>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Eliminating barriers to readership enables everyone to have access to the research they need. A world without scholarship paywalls also advances knowledge, promotes progress, and maximizes research impact and return on investment.</a:t>
            </a:r>
            <a:endParaRPr/>
          </a:p>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OA is at its most effective in serving these goals where the scholarship is also made available with the fewest possible restrictions on reuse, thereby facilitating broad dissemination, constructive engagement, and broader educational possibilities. In other words: OA scholarship that is not merely "available online" for free to read, but also free from a rights perspective to use freely and build upon.</a:t>
            </a:r>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Review the terms with participants so they have the context for the OA color discussion and so they can help patrons/faculty/colleagues understand them.</a:t>
            </a:r>
            <a:endParaRPr b="0" i="0" sz="1200" u="none" cap="none" strike="noStrike">
              <a:solidFill>
                <a:schemeClr val="dk1"/>
              </a:solidFill>
              <a:latin typeface="Calibri"/>
              <a:ea typeface="Calibri"/>
              <a:cs typeface="Calibri"/>
              <a:sym typeface="Calibri"/>
            </a:endParaRPr>
          </a:p>
          <a:p>
            <a:pPr indent="-140335" lvl="0" marL="228600" rtl="0" algn="l">
              <a:lnSpc>
                <a:spcPct val="90000"/>
              </a:lnSpc>
              <a:spcBef>
                <a:spcPts val="0"/>
              </a:spcBef>
              <a:spcAft>
                <a:spcPts val="0"/>
              </a:spcAft>
              <a:buClr>
                <a:schemeClr val="dk1"/>
              </a:buClr>
              <a:buSzPts val="1200"/>
              <a:buFont typeface="Noto Sans Symbols"/>
              <a:buChar char="▪"/>
            </a:pPr>
            <a:r>
              <a:rPr b="1" lang="en-US">
                <a:latin typeface="Trebuchet MS"/>
                <a:ea typeface="Trebuchet MS"/>
                <a:cs typeface="Trebuchet MS"/>
                <a:sym typeface="Trebuchet MS"/>
              </a:rPr>
              <a:t>Pre-Prints</a:t>
            </a:r>
            <a:r>
              <a:rPr lang="en-US">
                <a:latin typeface="Trebuchet MS"/>
                <a:ea typeface="Trebuchet MS"/>
                <a:cs typeface="Trebuchet MS"/>
                <a:sym typeface="Trebuchet MS"/>
              </a:rPr>
              <a:t> – The author's copy of article as it was submitted to the publisher, or the manuscript before its gone through editorial review and/or peer review.</a:t>
            </a:r>
            <a:endParaRPr>
              <a:latin typeface="Trebuchet MS"/>
              <a:ea typeface="Trebuchet MS"/>
              <a:cs typeface="Trebuchet MS"/>
              <a:sym typeface="Trebuchet MS"/>
            </a:endParaRPr>
          </a:p>
          <a:p>
            <a:pPr indent="-140335" lvl="0" marL="228600" rtl="0" algn="l">
              <a:lnSpc>
                <a:spcPct val="90000"/>
              </a:lnSpc>
              <a:spcBef>
                <a:spcPts val="1000"/>
              </a:spcBef>
              <a:spcAft>
                <a:spcPts val="0"/>
              </a:spcAft>
              <a:buClr>
                <a:schemeClr val="dk1"/>
              </a:buClr>
              <a:buSzPts val="1200"/>
              <a:buFont typeface="Noto Sans Symbols"/>
              <a:buChar char="▪"/>
            </a:pPr>
            <a:r>
              <a:rPr b="1" lang="en-US">
                <a:latin typeface="Trebuchet MS"/>
                <a:ea typeface="Trebuchet MS"/>
                <a:cs typeface="Trebuchet MS"/>
                <a:sym typeface="Trebuchet MS"/>
              </a:rPr>
              <a:t>Post-Prints</a:t>
            </a:r>
            <a:r>
              <a:rPr lang="en-US">
                <a:latin typeface="Trebuchet MS"/>
                <a:ea typeface="Trebuchet MS"/>
                <a:cs typeface="Trebuchet MS"/>
                <a:sym typeface="Trebuchet MS"/>
              </a:rPr>
              <a:t> – The author's copy of article after it has been reviewed and revised, but before the publisher has formatted it for publication.</a:t>
            </a:r>
            <a:endParaRPr>
              <a:latin typeface="Trebuchet MS"/>
              <a:ea typeface="Trebuchet MS"/>
              <a:cs typeface="Trebuchet MS"/>
              <a:sym typeface="Trebuchet MS"/>
            </a:endParaRPr>
          </a:p>
          <a:p>
            <a:pPr indent="-140335" lvl="0" marL="228600" rtl="0" algn="l">
              <a:lnSpc>
                <a:spcPct val="90000"/>
              </a:lnSpc>
              <a:spcBef>
                <a:spcPts val="1000"/>
              </a:spcBef>
              <a:spcAft>
                <a:spcPts val="0"/>
              </a:spcAft>
              <a:buClr>
                <a:schemeClr val="dk1"/>
              </a:buClr>
              <a:buSzPts val="1200"/>
              <a:buFont typeface="Noto Sans Symbols"/>
              <a:buChar char="▪"/>
            </a:pPr>
            <a:r>
              <a:rPr b="1" lang="en-US">
                <a:latin typeface="Trebuchet MS"/>
                <a:ea typeface="Trebuchet MS"/>
                <a:cs typeface="Trebuchet MS"/>
                <a:sym typeface="Trebuchet MS"/>
              </a:rPr>
              <a:t>Publisher’s Version</a:t>
            </a:r>
            <a:r>
              <a:rPr lang="en-US">
                <a:latin typeface="Trebuchet MS"/>
                <a:ea typeface="Trebuchet MS"/>
                <a:cs typeface="Trebuchet MS"/>
                <a:sym typeface="Trebuchet MS"/>
              </a:rPr>
              <a:t> – The version of the article that has been formatted (layout) and appears as the version of record within the publication (print and/or online).</a:t>
            </a:r>
            <a:endParaRPr>
              <a:latin typeface="Trebuchet MS"/>
              <a:ea typeface="Trebuchet MS"/>
              <a:cs typeface="Trebuchet MS"/>
              <a:sym typeface="Trebuchet MS"/>
            </a:endParaRPr>
          </a:p>
          <a:p>
            <a:pPr indent="-64135" lvl="0" marL="228600" rtl="0" algn="l">
              <a:lnSpc>
                <a:spcPct val="90000"/>
              </a:lnSpc>
              <a:spcBef>
                <a:spcPts val="1000"/>
              </a:spcBef>
              <a:spcAft>
                <a:spcPts val="0"/>
              </a:spcAft>
              <a:buClr>
                <a:schemeClr val="dk1"/>
              </a:buClr>
              <a:buSzPts val="2590"/>
              <a:buFont typeface="Noto Sans Symbols"/>
              <a:buNone/>
            </a:pPr>
            <a:r>
              <a:t/>
            </a:r>
            <a:endParaRPr sz="2590">
              <a:latin typeface="Trebuchet MS"/>
              <a:ea typeface="Trebuchet MS"/>
              <a:cs typeface="Trebuchet MS"/>
              <a:sym typeface="Trebuchet MS"/>
            </a:endParaRPr>
          </a:p>
          <a:p>
            <a:pPr indent="0" lvl="0" marL="0" marR="0" rtl="0" algn="l">
              <a:spcBef>
                <a:spcPts val="0"/>
              </a:spcBef>
              <a:spcAft>
                <a:spcPts val="0"/>
              </a:spcAft>
              <a:buNone/>
            </a:pPr>
            <a:r>
              <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00000"/>
              </a:lnSpc>
              <a:spcBef>
                <a:spcPts val="1000"/>
              </a:spcBef>
              <a:spcAft>
                <a:spcPts val="0"/>
              </a:spcAft>
              <a:buClr>
                <a:schemeClr val="dk1"/>
              </a:buClr>
              <a:buSzPts val="1200"/>
              <a:buFont typeface="Calibri"/>
              <a:buChar char="●"/>
            </a:pPr>
            <a:r>
              <a:rPr b="0" i="0" lang="en-US" sz="1200" u="none" cap="none" strike="noStrike">
                <a:solidFill>
                  <a:schemeClr val="dk1"/>
                </a:solidFill>
                <a:latin typeface="Calibri"/>
                <a:ea typeface="Calibri"/>
                <a:cs typeface="Calibri"/>
                <a:sym typeface="Calibri"/>
              </a:rPr>
              <a:t>Green allows the archiving of the post-print version</a:t>
            </a:r>
            <a:endParaRPr/>
          </a:p>
          <a:p>
            <a:pPr indent="-304800" lvl="0" marL="457200" marR="0" rtl="0" algn="l">
              <a:spcBef>
                <a:spcPts val="0"/>
              </a:spcBef>
              <a:spcAft>
                <a:spcPts val="0"/>
              </a:spcAft>
              <a:buClr>
                <a:schemeClr val="dk1"/>
              </a:buClr>
              <a:buSzPts val="1200"/>
              <a:buFont typeface="Calibri"/>
              <a:buChar char="●"/>
            </a:pPr>
            <a:r>
              <a:rPr b="0" i="0" lang="en-US" sz="1200" u="none" cap="none" strike="noStrike">
                <a:solidFill>
                  <a:schemeClr val="dk1"/>
                </a:solidFill>
                <a:latin typeface="Calibri"/>
                <a:ea typeface="Calibri"/>
                <a:cs typeface="Calibri"/>
                <a:sym typeface="Calibri"/>
              </a:rPr>
              <a:t>Gold allows sharing of final, published version (can be APC-based or Non-APC-based)</a:t>
            </a:r>
            <a:endParaRPr/>
          </a:p>
          <a:p>
            <a:pPr indent="-304800" lvl="0" marL="457200" marR="0" rtl="0" algn="l">
              <a:lnSpc>
                <a:spcPct val="100000"/>
              </a:lnSpc>
              <a:spcBef>
                <a:spcPts val="0"/>
              </a:spcBef>
              <a:spcAft>
                <a:spcPts val="0"/>
              </a:spcAft>
              <a:buClr>
                <a:schemeClr val="dk1"/>
              </a:buClr>
              <a:buSzPts val="1200"/>
              <a:buFont typeface="Calibri"/>
              <a:buChar char="●"/>
            </a:pPr>
            <a:r>
              <a:rPr b="0" i="0" lang="en-US" sz="1200" u="none" cap="none" strike="noStrike">
                <a:solidFill>
                  <a:schemeClr val="dk1"/>
                </a:solidFill>
                <a:latin typeface="Calibri"/>
                <a:ea typeface="Calibri"/>
                <a:cs typeface="Calibri"/>
                <a:sym typeface="Calibri"/>
              </a:rPr>
              <a:t>Yellow - refers to publishers whose policies allow archiving of pre-print</a:t>
            </a:r>
            <a:endParaRPr/>
          </a:p>
          <a:p>
            <a:pPr indent="-304800" lvl="0" marL="457200" marR="0" rtl="0" algn="l">
              <a:lnSpc>
                <a:spcPct val="100000"/>
              </a:lnSpc>
              <a:spcBef>
                <a:spcPts val="0"/>
              </a:spcBef>
              <a:spcAft>
                <a:spcPts val="0"/>
              </a:spcAft>
              <a:buClr>
                <a:schemeClr val="dk1"/>
              </a:buClr>
              <a:buSzPts val="1200"/>
              <a:buFont typeface="Calibri"/>
              <a:buChar char="●"/>
            </a:pPr>
            <a:r>
              <a:rPr b="0" i="0" lang="en-US" sz="1200" u="none" cap="none" strike="noStrike">
                <a:solidFill>
                  <a:schemeClr val="dk1"/>
                </a:solidFill>
                <a:latin typeface="Calibri"/>
                <a:ea typeface="Calibri"/>
                <a:cs typeface="Calibri"/>
                <a:sym typeface="Calibri"/>
              </a:rPr>
              <a:t>Red (red as in “stop”) as it encourages libraries to stop paying for  subscriptions as well as article processing charges and directing funds to support OA publishing instead.</a:t>
            </a:r>
            <a:endParaRPr/>
          </a:p>
          <a:p>
            <a:pPr indent="-304800" lvl="0" marL="457200" marR="0" rtl="0" algn="l">
              <a:spcBef>
                <a:spcPts val="0"/>
              </a:spcBef>
              <a:spcAft>
                <a:spcPts val="0"/>
              </a:spcAft>
              <a:buClr>
                <a:schemeClr val="dk1"/>
              </a:buClr>
              <a:buSzPts val="1200"/>
              <a:buFont typeface="Calibri"/>
              <a:buChar char="●"/>
            </a:pPr>
            <a:r>
              <a:rPr b="0" i="0" lang="en-US" sz="1200" u="none" cap="none" strike="noStrike">
                <a:solidFill>
                  <a:schemeClr val="dk1"/>
                </a:solidFill>
                <a:latin typeface="Calibri"/>
                <a:ea typeface="Calibri"/>
                <a:cs typeface="Calibri"/>
                <a:sym typeface="Calibri"/>
              </a:rPr>
              <a:t>White - refers to publishers whose policies do not formally support archiving any version</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Black…pirate OA (think Sci-Hub)</a:t>
            </a:r>
            <a:endParaRPr/>
          </a:p>
          <a:p>
            <a:pPr indent="0" lvl="0" marL="0" marR="0" rtl="0" algn="l">
              <a:spcBef>
                <a:spcPts val="100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Most frequently, you’ll hear about green and gold OA. For the OA purpose of IRs, they rely on Green OA</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There is no one agreed upon definition of IR’s. Here are some a few though….</a:t>
            </a:r>
            <a:endParaRPr b="0" i="0" sz="1200" u="none" cap="none" strike="noStrike">
              <a:solidFill>
                <a:schemeClr val="dk1"/>
              </a:solidFill>
              <a:latin typeface="Calibri"/>
              <a:ea typeface="Calibri"/>
              <a:cs typeface="Calibri"/>
              <a:sym typeface="Calibri"/>
            </a:endParaRPr>
          </a:p>
        </p:txBody>
      </p:sp>
      <p:sp>
        <p:nvSpPr>
          <p:cNvPr id="165" name="Google Shape;16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Almost all of the definitions of IR have these five things in common.</a:t>
            </a:r>
            <a:endParaRPr b="0" i="0" sz="1200" u="none" cap="none" strike="noStrike">
              <a:solidFill>
                <a:schemeClr val="dk1"/>
              </a:solidFill>
              <a:latin typeface="Calibri"/>
              <a:ea typeface="Calibri"/>
              <a:cs typeface="Calibri"/>
              <a:sym typeface="Calibri"/>
            </a:endParaRPr>
          </a:p>
        </p:txBody>
      </p:sp>
      <p:sp>
        <p:nvSpPr>
          <p:cNvPr id="171" name="Google Shape;17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rgbClr val="003B5F"/>
        </a:solidFill>
      </p:bgPr>
    </p:bg>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122363"/>
            <a:ext cx="7772400" cy="2387600"/>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lt1"/>
              </a:buClr>
              <a:buSzPts val="6000"/>
              <a:buFont typeface="Trebuchet MS"/>
              <a:buNone/>
              <a:defRPr b="0" i="0" sz="6000" u="none" cap="none" strike="noStrik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143000" y="3602038"/>
            <a:ext cx="6858000" cy="1655762"/>
          </a:xfrm>
          <a:prstGeom prst="rect">
            <a:avLst/>
          </a:prstGeom>
          <a:noFill/>
          <a:ln>
            <a:noFill/>
          </a:ln>
        </p:spPr>
        <p:txBody>
          <a:bodyPr anchorCtr="0" anchor="t" bIns="91425" lIns="91425" spcFirstLastPara="1" rIns="91425" wrap="square" tIns="91425"/>
          <a:lstStyle>
            <a:lvl1pPr lvl="0" marR="0" rtl="0" algn="ctr">
              <a:lnSpc>
                <a:spcPct val="90000"/>
              </a:lnSpc>
              <a:spcBef>
                <a:spcPts val="1000"/>
              </a:spcBef>
              <a:spcAft>
                <a:spcPts val="0"/>
              </a:spcAft>
              <a:buClr>
                <a:schemeClr val="lt1"/>
              </a:buClr>
              <a:buSzPts val="2400"/>
              <a:buFont typeface="Arial"/>
              <a:buNone/>
              <a:defRPr b="0" i="0" sz="2400" u="none" cap="none" strike="noStrike">
                <a:solidFill>
                  <a:schemeClr val="lt1"/>
                </a:solidFill>
                <a:latin typeface="Trebuchet MS"/>
                <a:ea typeface="Trebuchet MS"/>
                <a:cs typeface="Trebuchet MS"/>
                <a:sym typeface="Trebuchet M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Trebuchet MS"/>
                <a:ea typeface="Trebuchet MS"/>
                <a:cs typeface="Trebuchet MS"/>
                <a:sym typeface="Trebuchet M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Content">
  <p:cSld name="1_Title and Content">
    <p:spTree>
      <p:nvGrpSpPr>
        <p:cNvPr id="51" name="Shape 51"/>
        <p:cNvGrpSpPr/>
        <p:nvPr/>
      </p:nvGrpSpPr>
      <p:grpSpPr>
        <a:xfrm>
          <a:off x="0" y="0"/>
          <a:ext cx="0" cy="0"/>
          <a:chOff x="0" y="0"/>
          <a:chExt cx="0" cy="0"/>
        </a:xfrm>
      </p:grpSpPr>
      <p:sp>
        <p:nvSpPr>
          <p:cNvPr id="52" name="Google Shape;52;p11"/>
          <p:cNvSpPr txBox="1"/>
          <p:nvPr>
            <p:ph type="title"/>
          </p:nvPr>
        </p:nvSpPr>
        <p:spPr>
          <a:xfrm>
            <a:off x="1493520" y="365127"/>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11"/>
          <p:cNvSpPr txBox="1"/>
          <p:nvPr>
            <p:ph idx="1" type="body"/>
          </p:nvPr>
        </p:nvSpPr>
        <p:spPr>
          <a:xfrm>
            <a:off x="1493520" y="146304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54" name="Google Shape;54;p11"/>
          <p:cNvSpPr/>
          <p:nvPr/>
        </p:nvSpPr>
        <p:spPr>
          <a:xfrm>
            <a:off x="0" y="0"/>
            <a:ext cx="1280160" cy="6858000"/>
          </a:xfrm>
          <a:prstGeom prst="rect">
            <a:avLst/>
          </a:prstGeom>
          <a:solidFill>
            <a:srgbClr val="EECA37"/>
          </a:solidFill>
          <a:ln cap="flat" cmpd="sng" w="12700">
            <a:solidFill>
              <a:srgbClr val="EECA3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and Content">
  <p:cSld name="5_Title and Content">
    <p:spTree>
      <p:nvGrpSpPr>
        <p:cNvPr id="55" name="Shape 55"/>
        <p:cNvGrpSpPr/>
        <p:nvPr/>
      </p:nvGrpSpPr>
      <p:grpSpPr>
        <a:xfrm>
          <a:off x="0" y="0"/>
          <a:ext cx="0" cy="0"/>
          <a:chOff x="0" y="0"/>
          <a:chExt cx="0" cy="0"/>
        </a:xfrm>
      </p:grpSpPr>
      <p:sp>
        <p:nvSpPr>
          <p:cNvPr id="56" name="Google Shape;56;p12"/>
          <p:cNvSpPr txBox="1"/>
          <p:nvPr>
            <p:ph type="title"/>
          </p:nvPr>
        </p:nvSpPr>
        <p:spPr>
          <a:xfrm>
            <a:off x="533400" y="418150"/>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7" name="Google Shape;57;p12"/>
          <p:cNvSpPr txBox="1"/>
          <p:nvPr>
            <p:ph idx="1" type="body"/>
          </p:nvPr>
        </p:nvSpPr>
        <p:spPr>
          <a:xfrm>
            <a:off x="533400" y="150876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58" name="Google Shape;58;p12"/>
          <p:cNvSpPr/>
          <p:nvPr/>
        </p:nvSpPr>
        <p:spPr>
          <a:xfrm>
            <a:off x="7863840" y="0"/>
            <a:ext cx="1280160" cy="6858000"/>
          </a:xfrm>
          <a:prstGeom prst="rect">
            <a:avLst/>
          </a:prstGeom>
          <a:solidFill>
            <a:srgbClr val="003B5F"/>
          </a:solidFill>
          <a:ln cap="flat" cmpd="sng" w="12700">
            <a:solidFill>
              <a:srgbClr val="0076B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9" name="Shape 59"/>
        <p:cNvGrpSpPr/>
        <p:nvPr/>
      </p:nvGrpSpPr>
      <p:grpSpPr>
        <a:xfrm>
          <a:off x="0" y="0"/>
          <a:ext cx="0" cy="0"/>
          <a:chOff x="0" y="0"/>
          <a:chExt cx="0" cy="0"/>
        </a:xfrm>
      </p:grpSpPr>
      <p:sp>
        <p:nvSpPr>
          <p:cNvPr id="60" name="Google Shape;60;p13"/>
          <p:cNvSpPr txBox="1"/>
          <p:nvPr>
            <p:ph type="title"/>
          </p:nvPr>
        </p:nvSpPr>
        <p:spPr>
          <a:xfrm>
            <a:off x="628650" y="365126"/>
            <a:ext cx="78867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1" name="Google Shape;61;p13"/>
          <p:cNvSpPr txBox="1"/>
          <p:nvPr>
            <p:ph idx="1" type="body"/>
          </p:nvPr>
        </p:nvSpPr>
        <p:spPr>
          <a:xfrm>
            <a:off x="628650" y="1825625"/>
            <a:ext cx="38862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62" name="Google Shape;62;p13"/>
          <p:cNvSpPr txBox="1"/>
          <p:nvPr>
            <p:ph idx="2" type="body"/>
          </p:nvPr>
        </p:nvSpPr>
        <p:spPr>
          <a:xfrm>
            <a:off x="4629150" y="1825625"/>
            <a:ext cx="38862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63" name="Google Shape;63;p13"/>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64" name="Google Shape;64;p13"/>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65" name="Google Shape;65;p1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6" name="Shape 66"/>
        <p:cNvGrpSpPr/>
        <p:nvPr/>
      </p:nvGrpSpPr>
      <p:grpSpPr>
        <a:xfrm>
          <a:off x="0" y="0"/>
          <a:ext cx="0" cy="0"/>
          <a:chOff x="0" y="0"/>
          <a:chExt cx="0" cy="0"/>
        </a:xfrm>
      </p:grpSpPr>
      <p:sp>
        <p:nvSpPr>
          <p:cNvPr id="67" name="Google Shape;67;p14"/>
          <p:cNvSpPr txBox="1"/>
          <p:nvPr>
            <p:ph type="title"/>
          </p:nvPr>
        </p:nvSpPr>
        <p:spPr>
          <a:xfrm>
            <a:off x="629841" y="365126"/>
            <a:ext cx="78867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8" name="Google Shape;68;p14"/>
          <p:cNvSpPr txBox="1"/>
          <p:nvPr>
            <p:ph idx="1" type="body"/>
          </p:nvPr>
        </p:nvSpPr>
        <p:spPr>
          <a:xfrm>
            <a:off x="629842" y="1681163"/>
            <a:ext cx="3868340"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9pPr>
          </a:lstStyle>
          <a:p/>
        </p:txBody>
      </p:sp>
      <p:sp>
        <p:nvSpPr>
          <p:cNvPr id="69" name="Google Shape;69;p14"/>
          <p:cNvSpPr txBox="1"/>
          <p:nvPr>
            <p:ph idx="2" type="body"/>
          </p:nvPr>
        </p:nvSpPr>
        <p:spPr>
          <a:xfrm>
            <a:off x="629842" y="2505075"/>
            <a:ext cx="3868340"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70" name="Google Shape;70;p14"/>
          <p:cNvSpPr txBox="1"/>
          <p:nvPr>
            <p:ph idx="3" type="body"/>
          </p:nvPr>
        </p:nvSpPr>
        <p:spPr>
          <a:xfrm>
            <a:off x="4629150" y="1681163"/>
            <a:ext cx="3887391"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Trebuchet MS"/>
                <a:ea typeface="Trebuchet MS"/>
                <a:cs typeface="Trebuchet MS"/>
                <a:sym typeface="Trebuchet MS"/>
              </a:defRPr>
            </a:lvl9pPr>
          </a:lstStyle>
          <a:p/>
        </p:txBody>
      </p:sp>
      <p:sp>
        <p:nvSpPr>
          <p:cNvPr id="71" name="Google Shape;71;p14"/>
          <p:cNvSpPr txBox="1"/>
          <p:nvPr>
            <p:ph idx="4" type="body"/>
          </p:nvPr>
        </p:nvSpPr>
        <p:spPr>
          <a:xfrm>
            <a:off x="4629150" y="2505075"/>
            <a:ext cx="3887391"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72" name="Google Shape;72;p14"/>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73" name="Google Shape;73;p14"/>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74" name="Google Shape;74;p1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5" name="Shape 75"/>
        <p:cNvGrpSpPr/>
        <p:nvPr/>
      </p:nvGrpSpPr>
      <p:grpSpPr>
        <a:xfrm>
          <a:off x="0" y="0"/>
          <a:ext cx="0" cy="0"/>
          <a:chOff x="0" y="0"/>
          <a:chExt cx="0" cy="0"/>
        </a:xfrm>
      </p:grpSpPr>
      <p:sp>
        <p:nvSpPr>
          <p:cNvPr id="76" name="Google Shape;76;p15"/>
          <p:cNvSpPr txBox="1"/>
          <p:nvPr>
            <p:ph type="title"/>
          </p:nvPr>
        </p:nvSpPr>
        <p:spPr>
          <a:xfrm>
            <a:off x="629841" y="457200"/>
            <a:ext cx="2949178"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Trebuchet MS"/>
              <a:buNone/>
              <a:defRPr b="0" i="0" sz="32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7" name="Google Shape;77;p15"/>
          <p:cNvSpPr txBox="1"/>
          <p:nvPr>
            <p:ph idx="1" type="body"/>
          </p:nvPr>
        </p:nvSpPr>
        <p:spPr>
          <a:xfrm>
            <a:off x="3887391" y="987426"/>
            <a:ext cx="462915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Trebuchet MS"/>
                <a:ea typeface="Trebuchet MS"/>
                <a:cs typeface="Trebuchet MS"/>
                <a:sym typeface="Trebuchet MS"/>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9pPr>
          </a:lstStyle>
          <a:p/>
        </p:txBody>
      </p:sp>
      <p:sp>
        <p:nvSpPr>
          <p:cNvPr id="78" name="Google Shape;78;p15"/>
          <p:cNvSpPr txBox="1"/>
          <p:nvPr>
            <p:ph idx="2" type="body"/>
          </p:nvPr>
        </p:nvSpPr>
        <p:spPr>
          <a:xfrm>
            <a:off x="629841" y="2057400"/>
            <a:ext cx="2949178"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9pPr>
          </a:lstStyle>
          <a:p/>
        </p:txBody>
      </p:sp>
      <p:sp>
        <p:nvSpPr>
          <p:cNvPr id="79" name="Google Shape;79;p15"/>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80" name="Google Shape;80;p15"/>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81" name="Google Shape;81;p1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2" name="Shape 82"/>
        <p:cNvGrpSpPr/>
        <p:nvPr/>
      </p:nvGrpSpPr>
      <p:grpSpPr>
        <a:xfrm>
          <a:off x="0" y="0"/>
          <a:ext cx="0" cy="0"/>
          <a:chOff x="0" y="0"/>
          <a:chExt cx="0" cy="0"/>
        </a:xfrm>
      </p:grpSpPr>
      <p:sp>
        <p:nvSpPr>
          <p:cNvPr id="83" name="Google Shape;83;p16"/>
          <p:cNvSpPr txBox="1"/>
          <p:nvPr>
            <p:ph type="title"/>
          </p:nvPr>
        </p:nvSpPr>
        <p:spPr>
          <a:xfrm>
            <a:off x="629841" y="457200"/>
            <a:ext cx="2949178"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Trebuchet MS"/>
              <a:buNone/>
              <a:defRPr b="0" i="0" sz="32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4" name="Google Shape;84;p16"/>
          <p:cNvSpPr/>
          <p:nvPr>
            <p:ph idx="2" type="pic"/>
          </p:nvPr>
        </p:nvSpPr>
        <p:spPr>
          <a:xfrm>
            <a:off x="3887391" y="987426"/>
            <a:ext cx="4629150" cy="4873625"/>
          </a:xfrm>
          <a:prstGeom prst="rect">
            <a:avLst/>
          </a:prstGeom>
          <a:noFill/>
          <a:ln>
            <a:noFill/>
          </a:ln>
        </p:spPr>
        <p:txBody>
          <a:bodyPr anchorCtr="0" anchor="t" bIns="91425" lIns="91425" spcFirstLastPara="1" rIns="91425" wrap="square" tIns="91425"/>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Trebuchet MS"/>
                <a:ea typeface="Trebuchet MS"/>
                <a:cs typeface="Trebuchet MS"/>
                <a:sym typeface="Trebuchet M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Trebuchet MS"/>
                <a:ea typeface="Trebuchet MS"/>
                <a:cs typeface="Trebuchet MS"/>
                <a:sym typeface="Trebuchet M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Trebuchet MS"/>
                <a:ea typeface="Trebuchet MS"/>
                <a:cs typeface="Trebuchet MS"/>
                <a:sym typeface="Trebuchet M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rebuchet MS"/>
                <a:ea typeface="Trebuchet MS"/>
                <a:cs typeface="Trebuchet MS"/>
                <a:sym typeface="Trebuchet MS"/>
              </a:defRPr>
            </a:lvl9pPr>
          </a:lstStyle>
          <a:p/>
        </p:txBody>
      </p:sp>
      <p:sp>
        <p:nvSpPr>
          <p:cNvPr id="85" name="Google Shape;85;p16"/>
          <p:cNvSpPr txBox="1"/>
          <p:nvPr>
            <p:ph idx="1" type="body"/>
          </p:nvPr>
        </p:nvSpPr>
        <p:spPr>
          <a:xfrm>
            <a:off x="629841" y="2057400"/>
            <a:ext cx="2949178"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Trebuchet MS"/>
                <a:ea typeface="Trebuchet MS"/>
                <a:cs typeface="Trebuchet MS"/>
                <a:sym typeface="Trebuchet MS"/>
              </a:defRPr>
            </a:lvl9pPr>
          </a:lstStyle>
          <a:p/>
        </p:txBody>
      </p:sp>
      <p:sp>
        <p:nvSpPr>
          <p:cNvPr id="86" name="Google Shape;86;p16"/>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87" name="Google Shape;87;p16"/>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88" name="Google Shape;88;p1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9" name="Shape 89"/>
        <p:cNvGrpSpPr/>
        <p:nvPr/>
      </p:nvGrpSpPr>
      <p:grpSpPr>
        <a:xfrm>
          <a:off x="0" y="0"/>
          <a:ext cx="0" cy="0"/>
          <a:chOff x="0" y="0"/>
          <a:chExt cx="0" cy="0"/>
        </a:xfrm>
      </p:grpSpPr>
      <p:sp>
        <p:nvSpPr>
          <p:cNvPr id="90" name="Google Shape;90;p17"/>
          <p:cNvSpPr txBox="1"/>
          <p:nvPr>
            <p:ph type="title"/>
          </p:nvPr>
        </p:nvSpPr>
        <p:spPr>
          <a:xfrm>
            <a:off x="628650" y="365126"/>
            <a:ext cx="78867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1" name="Google Shape;91;p17"/>
          <p:cNvSpPr txBox="1"/>
          <p:nvPr>
            <p:ph idx="1" type="body"/>
          </p:nvPr>
        </p:nvSpPr>
        <p:spPr>
          <a:xfrm rot="5400000">
            <a:off x="2396331" y="57944"/>
            <a:ext cx="4351338" cy="78867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92" name="Google Shape;92;p17"/>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93" name="Google Shape;93;p17"/>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94" name="Google Shape;94;p1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5" name="Shape 95"/>
        <p:cNvGrpSpPr/>
        <p:nvPr/>
      </p:nvGrpSpPr>
      <p:grpSpPr>
        <a:xfrm>
          <a:off x="0" y="0"/>
          <a:ext cx="0" cy="0"/>
          <a:chOff x="0" y="0"/>
          <a:chExt cx="0" cy="0"/>
        </a:xfrm>
      </p:grpSpPr>
      <p:sp>
        <p:nvSpPr>
          <p:cNvPr id="96" name="Google Shape;96;p18"/>
          <p:cNvSpPr txBox="1"/>
          <p:nvPr>
            <p:ph type="title"/>
          </p:nvPr>
        </p:nvSpPr>
        <p:spPr>
          <a:xfrm rot="5400000">
            <a:off x="4623593" y="2285206"/>
            <a:ext cx="5811838" cy="1971675"/>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7" name="Google Shape;97;p18"/>
          <p:cNvSpPr txBox="1"/>
          <p:nvPr>
            <p:ph idx="1" type="body"/>
          </p:nvPr>
        </p:nvSpPr>
        <p:spPr>
          <a:xfrm rot="5400000">
            <a:off x="623093" y="370681"/>
            <a:ext cx="5811838" cy="5800725"/>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98" name="Google Shape;98;p18"/>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99" name="Google Shape;99;p18"/>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00" name="Google Shape;100;p1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8" name="Shape 18"/>
        <p:cNvGrpSpPr/>
        <p:nvPr/>
      </p:nvGrpSpPr>
      <p:grpSpPr>
        <a:xfrm>
          <a:off x="0" y="0"/>
          <a:ext cx="0" cy="0"/>
          <a:chOff x="0" y="0"/>
          <a:chExt cx="0" cy="0"/>
        </a:xfrm>
      </p:grpSpPr>
      <p:sp>
        <p:nvSpPr>
          <p:cNvPr id="19" name="Google Shape;19;p3"/>
          <p:cNvSpPr/>
          <p:nvPr>
            <p:ph idx="2" type="pic"/>
          </p:nvPr>
        </p:nvSpPr>
        <p:spPr>
          <a:xfrm>
            <a:off x="5470525" y="0"/>
            <a:ext cx="3673475" cy="6858000"/>
          </a:xfrm>
          <a:prstGeom prst="rect">
            <a:avLst/>
          </a:prstGeom>
          <a:noFill/>
          <a:ln>
            <a:noFill/>
          </a:ln>
        </p:spPr>
        <p:txBody>
          <a:bodyPr anchorCtr="0" anchor="t" bIns="91425" lIns="91425" spcFirstLastPara="1" rIns="91425" wrap="square" tIns="91425"/>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Section Header" type="secHead">
  <p:cSld name="SECTION_HEADER">
    <p:bg>
      <p:bgPr>
        <a:solidFill>
          <a:schemeClr val="lt1"/>
        </a:solidFill>
      </p:bgPr>
    </p:bg>
    <p:spTree>
      <p:nvGrpSpPr>
        <p:cNvPr id="20" name="Shape 20"/>
        <p:cNvGrpSpPr/>
        <p:nvPr/>
      </p:nvGrpSpPr>
      <p:grpSpPr>
        <a:xfrm>
          <a:off x="0" y="0"/>
          <a:ext cx="0" cy="0"/>
          <a:chOff x="0" y="0"/>
          <a:chExt cx="0" cy="0"/>
        </a:xfrm>
      </p:grpSpPr>
      <p:sp>
        <p:nvSpPr>
          <p:cNvPr id="21" name="Google Shape;21;p4"/>
          <p:cNvSpPr/>
          <p:nvPr/>
        </p:nvSpPr>
        <p:spPr>
          <a:xfrm>
            <a:off x="-4762" y="0"/>
            <a:ext cx="9144000" cy="35052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22" name="Google Shape;22;p4"/>
          <p:cNvSpPr txBox="1"/>
          <p:nvPr>
            <p:ph type="title"/>
          </p:nvPr>
        </p:nvSpPr>
        <p:spPr>
          <a:xfrm>
            <a:off x="623888" y="652463"/>
            <a:ext cx="7886700" cy="2852737"/>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dk1"/>
              </a:buClr>
              <a:buSzPts val="6000"/>
              <a:buFont typeface="Trebuchet MS"/>
              <a:buNone/>
              <a:defRPr b="1" i="0" sz="60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4"/>
          <p:cNvSpPr/>
          <p:nvPr/>
        </p:nvSpPr>
        <p:spPr>
          <a:xfrm>
            <a:off x="-4762" y="3505200"/>
            <a:ext cx="9148762" cy="3352800"/>
          </a:xfrm>
          <a:prstGeom prst="rect">
            <a:avLst/>
          </a:prstGeom>
          <a:solidFill>
            <a:srgbClr val="EECA37"/>
          </a:solidFill>
          <a:ln cap="flat" cmpd="sng" w="12700">
            <a:solidFill>
              <a:srgbClr val="BF9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24" name="Google Shape;24;p4"/>
          <p:cNvSpPr txBox="1"/>
          <p:nvPr>
            <p:ph idx="1" type="body"/>
          </p:nvPr>
        </p:nvSpPr>
        <p:spPr>
          <a:xfrm>
            <a:off x="598170" y="3505200"/>
            <a:ext cx="7912417" cy="1500187"/>
          </a:xfrm>
          <a:prstGeom prst="rect">
            <a:avLst/>
          </a:prstGeom>
          <a:noFill/>
          <a:ln>
            <a:noFill/>
          </a:ln>
        </p:spPr>
        <p:txBody>
          <a:bodyPr anchorCtr="0" anchor="t" bIns="91425" lIns="91425" spcFirstLastPara="1" rIns="91425" wrap="square" tIns="91425"/>
          <a:lstStyle>
            <a:lvl1pPr indent="-228600" lvl="0" marL="457200" marR="0" rtl="0" algn="ctr">
              <a:lnSpc>
                <a:spcPct val="90000"/>
              </a:lnSpc>
              <a:spcBef>
                <a:spcPts val="1000"/>
              </a:spcBef>
              <a:spcAft>
                <a:spcPts val="0"/>
              </a:spcAft>
              <a:buClr>
                <a:schemeClr val="lt1"/>
              </a:buClr>
              <a:buSzPts val="3600"/>
              <a:buFont typeface="Arial"/>
              <a:buNone/>
              <a:defRPr b="1" i="0" sz="3600" u="none" cap="none" strike="noStrike">
                <a:solidFill>
                  <a:schemeClr val="lt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5" name="Shape 25"/>
        <p:cNvGrpSpPr/>
        <p:nvPr/>
      </p:nvGrpSpPr>
      <p:grpSpPr>
        <a:xfrm>
          <a:off x="0" y="0"/>
          <a:ext cx="0" cy="0"/>
          <a:chOff x="0" y="0"/>
          <a:chExt cx="0" cy="0"/>
        </a:xfrm>
      </p:grpSpPr>
      <p:sp>
        <p:nvSpPr>
          <p:cNvPr id="26" name="Google Shape;26;p5"/>
          <p:cNvSpPr txBox="1"/>
          <p:nvPr>
            <p:ph type="title"/>
          </p:nvPr>
        </p:nvSpPr>
        <p:spPr>
          <a:xfrm>
            <a:off x="1493520" y="365127"/>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7" name="Google Shape;27;p5"/>
          <p:cNvSpPr txBox="1"/>
          <p:nvPr>
            <p:ph idx="1" type="body"/>
          </p:nvPr>
        </p:nvSpPr>
        <p:spPr>
          <a:xfrm>
            <a:off x="1493520" y="146304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28" name="Google Shape;28;p5"/>
          <p:cNvSpPr/>
          <p:nvPr/>
        </p:nvSpPr>
        <p:spPr>
          <a:xfrm>
            <a:off x="0" y="0"/>
            <a:ext cx="1280160" cy="6858000"/>
          </a:xfrm>
          <a:prstGeom prst="rect">
            <a:avLst/>
          </a:prstGeom>
          <a:solidFill>
            <a:srgbClr val="003B5F"/>
          </a:solidFill>
          <a:ln cap="flat" cmpd="sng" w="12700">
            <a:solidFill>
              <a:srgbClr val="0076B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Content">
  <p:cSld name="2_Title and Content">
    <p:spTree>
      <p:nvGrpSpPr>
        <p:cNvPr id="29" name="Shape 29"/>
        <p:cNvGrpSpPr/>
        <p:nvPr/>
      </p:nvGrpSpPr>
      <p:grpSpPr>
        <a:xfrm>
          <a:off x="0" y="0"/>
          <a:ext cx="0" cy="0"/>
          <a:chOff x="0" y="0"/>
          <a:chExt cx="0" cy="0"/>
        </a:xfrm>
      </p:grpSpPr>
      <p:sp>
        <p:nvSpPr>
          <p:cNvPr id="30" name="Google Shape;30;p6"/>
          <p:cNvSpPr txBox="1"/>
          <p:nvPr>
            <p:ph type="title"/>
          </p:nvPr>
        </p:nvSpPr>
        <p:spPr>
          <a:xfrm>
            <a:off x="502920" y="395607"/>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 name="Google Shape;31;p6"/>
          <p:cNvSpPr txBox="1"/>
          <p:nvPr>
            <p:ph idx="1" type="body"/>
          </p:nvPr>
        </p:nvSpPr>
        <p:spPr>
          <a:xfrm>
            <a:off x="502920" y="150876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32" name="Google Shape;32;p6"/>
          <p:cNvSpPr/>
          <p:nvPr/>
        </p:nvSpPr>
        <p:spPr>
          <a:xfrm>
            <a:off x="7863840" y="0"/>
            <a:ext cx="1280160" cy="6858000"/>
          </a:xfrm>
          <a:prstGeom prst="rect">
            <a:avLst/>
          </a:prstGeom>
          <a:solidFill>
            <a:srgbClr val="0076BE"/>
          </a:solidFill>
          <a:ln cap="flat" cmpd="sng" w="12700">
            <a:solidFill>
              <a:srgbClr val="0076B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bg>
      <p:bgPr>
        <a:solidFill>
          <a:schemeClr val="lt1"/>
        </a:solidFill>
      </p:bgPr>
    </p:bg>
    <p:spTree>
      <p:nvGrpSpPr>
        <p:cNvPr id="33" name="Shape 33"/>
        <p:cNvGrpSpPr/>
        <p:nvPr/>
      </p:nvGrpSpPr>
      <p:grpSpPr>
        <a:xfrm>
          <a:off x="0" y="0"/>
          <a:ext cx="0" cy="0"/>
          <a:chOff x="0" y="0"/>
          <a:chExt cx="0" cy="0"/>
        </a:xfrm>
      </p:grpSpPr>
      <p:sp>
        <p:nvSpPr>
          <p:cNvPr id="34" name="Google Shape;34;p7"/>
          <p:cNvSpPr/>
          <p:nvPr/>
        </p:nvSpPr>
        <p:spPr>
          <a:xfrm>
            <a:off x="-4762" y="0"/>
            <a:ext cx="9144000" cy="3505200"/>
          </a:xfrm>
          <a:prstGeom prst="rect">
            <a:avLst/>
          </a:prstGeom>
          <a:solidFill>
            <a:srgbClr val="003B5F"/>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35" name="Google Shape;35;p7"/>
          <p:cNvSpPr txBox="1"/>
          <p:nvPr>
            <p:ph type="title"/>
          </p:nvPr>
        </p:nvSpPr>
        <p:spPr>
          <a:xfrm>
            <a:off x="623888" y="652463"/>
            <a:ext cx="7886700" cy="2852737"/>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lt1"/>
              </a:buClr>
              <a:buSzPts val="6000"/>
              <a:buFont typeface="Trebuchet MS"/>
              <a:buNone/>
              <a:defRPr b="1" i="0" sz="6000" u="none" cap="none" strike="noStrik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 name="Google Shape;36;p7"/>
          <p:cNvSpPr/>
          <p:nvPr/>
        </p:nvSpPr>
        <p:spPr>
          <a:xfrm>
            <a:off x="-4762" y="3505200"/>
            <a:ext cx="9148762" cy="3352800"/>
          </a:xfrm>
          <a:prstGeom prst="rect">
            <a:avLst/>
          </a:prstGeom>
          <a:solidFill>
            <a:schemeClr val="accent1">
              <a:alpha val="40000"/>
            </a:schemeClr>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37" name="Google Shape;37;p7"/>
          <p:cNvSpPr txBox="1"/>
          <p:nvPr>
            <p:ph idx="1" type="body"/>
          </p:nvPr>
        </p:nvSpPr>
        <p:spPr>
          <a:xfrm>
            <a:off x="598170" y="3505200"/>
            <a:ext cx="7912417"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3600"/>
              <a:buFont typeface="Arial"/>
              <a:buNone/>
              <a:defRPr b="1" i="0" sz="3600" u="none" cap="none" strike="noStrike">
                <a:solidFill>
                  <a:schemeClr val="dk1"/>
                </a:solidFill>
                <a:latin typeface="Trebuchet MS"/>
                <a:ea typeface="Trebuchet MS"/>
                <a:cs typeface="Trebuchet MS"/>
                <a:sym typeface="Trebuchet M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Trebuchet MS"/>
                <a:ea typeface="Trebuchet MS"/>
                <a:cs typeface="Trebuchet MS"/>
                <a:sym typeface="Trebuchet M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Trebuchet MS"/>
                <a:ea typeface="Trebuchet MS"/>
                <a:cs typeface="Trebuchet MS"/>
                <a:sym typeface="Trebuchet M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Trebuchet MS"/>
                <a:ea typeface="Trebuchet MS"/>
                <a:cs typeface="Trebuchet MS"/>
                <a:sym typeface="Trebuchet MS"/>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and Content">
  <p:cSld name="3_Title and Content">
    <p:spTree>
      <p:nvGrpSpPr>
        <p:cNvPr id="38" name="Shape 38"/>
        <p:cNvGrpSpPr/>
        <p:nvPr/>
      </p:nvGrpSpPr>
      <p:grpSpPr>
        <a:xfrm>
          <a:off x="0" y="0"/>
          <a:ext cx="0" cy="0"/>
          <a:chOff x="0" y="0"/>
          <a:chExt cx="0" cy="0"/>
        </a:xfrm>
      </p:grpSpPr>
      <p:sp>
        <p:nvSpPr>
          <p:cNvPr id="39" name="Google Shape;39;p8"/>
          <p:cNvSpPr txBox="1"/>
          <p:nvPr>
            <p:ph type="title"/>
          </p:nvPr>
        </p:nvSpPr>
        <p:spPr>
          <a:xfrm>
            <a:off x="533400" y="365127"/>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 name="Google Shape;40;p8"/>
          <p:cNvSpPr txBox="1"/>
          <p:nvPr>
            <p:ph idx="1" type="body"/>
          </p:nvPr>
        </p:nvSpPr>
        <p:spPr>
          <a:xfrm>
            <a:off x="518160" y="147828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41" name="Google Shape;41;p8"/>
          <p:cNvSpPr/>
          <p:nvPr/>
        </p:nvSpPr>
        <p:spPr>
          <a:xfrm>
            <a:off x="7875270" y="0"/>
            <a:ext cx="1280160" cy="6858000"/>
          </a:xfrm>
          <a:prstGeom prst="rect">
            <a:avLst/>
          </a:prstGeom>
          <a:solidFill>
            <a:srgbClr val="EECA37"/>
          </a:solidFill>
          <a:ln cap="flat" cmpd="sng" w="12700">
            <a:solidFill>
              <a:srgbClr val="EECA3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and Content">
  <p:cSld name="4_Title and Content">
    <p:spTree>
      <p:nvGrpSpPr>
        <p:cNvPr id="42" name="Shape 42"/>
        <p:cNvGrpSpPr/>
        <p:nvPr/>
      </p:nvGrpSpPr>
      <p:grpSpPr>
        <a:xfrm>
          <a:off x="0" y="0"/>
          <a:ext cx="0" cy="0"/>
          <a:chOff x="0" y="0"/>
          <a:chExt cx="0" cy="0"/>
        </a:xfrm>
      </p:grpSpPr>
      <p:sp>
        <p:nvSpPr>
          <p:cNvPr id="43" name="Google Shape;43;p9"/>
          <p:cNvSpPr txBox="1"/>
          <p:nvPr>
            <p:ph type="title"/>
          </p:nvPr>
        </p:nvSpPr>
        <p:spPr>
          <a:xfrm>
            <a:off x="1584960" y="471807"/>
            <a:ext cx="7021830" cy="1021714"/>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rgbClr val="003B5F"/>
              </a:buClr>
              <a:buSzPts val="4400"/>
              <a:buFont typeface="Trebuchet MS"/>
              <a:buNone/>
              <a:defRPr b="0" i="0" sz="4400" u="none" cap="none" strike="noStrike">
                <a:solidFill>
                  <a:srgbClr val="003B5F"/>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4" name="Google Shape;44;p9"/>
          <p:cNvSpPr txBox="1"/>
          <p:nvPr>
            <p:ph idx="1" type="body"/>
          </p:nvPr>
        </p:nvSpPr>
        <p:spPr>
          <a:xfrm>
            <a:off x="1615440" y="1584960"/>
            <a:ext cx="7021830" cy="4637723"/>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Noto Sans Symbols"/>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Trebuchet MS"/>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45" name="Google Shape;45;p9"/>
          <p:cNvSpPr/>
          <p:nvPr/>
        </p:nvSpPr>
        <p:spPr>
          <a:xfrm>
            <a:off x="0" y="0"/>
            <a:ext cx="1280160" cy="6858000"/>
          </a:xfrm>
          <a:prstGeom prst="rect">
            <a:avLst/>
          </a:prstGeom>
          <a:solidFill>
            <a:srgbClr val="0076BE"/>
          </a:solidFill>
          <a:ln cap="flat" cmpd="sng" w="12700">
            <a:solidFill>
              <a:srgbClr val="0076B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10"/>
          <p:cNvSpPr txBox="1"/>
          <p:nvPr>
            <p:ph type="title"/>
          </p:nvPr>
        </p:nvSpPr>
        <p:spPr>
          <a:xfrm>
            <a:off x="628650" y="365126"/>
            <a:ext cx="78867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10"/>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49" name="Google Shape;49;p10"/>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50" name="Google Shape;50;p1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Trebuchet MS"/>
                <a:ea typeface="Trebuchet MS"/>
                <a:cs typeface="Trebuchet MS"/>
                <a:sym typeface="Trebuchet MS"/>
              </a:defRPr>
            </a:lvl1pPr>
            <a:lvl2pPr indent="0" lvl="1" marL="0" marR="0" rtl="0" algn="r">
              <a:spcBef>
                <a:spcPts val="0"/>
              </a:spcBef>
              <a:buNone/>
              <a:defRPr sz="1200">
                <a:solidFill>
                  <a:srgbClr val="888888"/>
                </a:solidFill>
                <a:latin typeface="Trebuchet MS"/>
                <a:ea typeface="Trebuchet MS"/>
                <a:cs typeface="Trebuchet MS"/>
                <a:sym typeface="Trebuchet MS"/>
              </a:defRPr>
            </a:lvl2pPr>
            <a:lvl3pPr indent="0" lvl="2" marL="0" marR="0" rtl="0" algn="r">
              <a:spcBef>
                <a:spcPts val="0"/>
              </a:spcBef>
              <a:buNone/>
              <a:defRPr sz="1200">
                <a:solidFill>
                  <a:srgbClr val="888888"/>
                </a:solidFill>
                <a:latin typeface="Trebuchet MS"/>
                <a:ea typeface="Trebuchet MS"/>
                <a:cs typeface="Trebuchet MS"/>
                <a:sym typeface="Trebuchet MS"/>
              </a:defRPr>
            </a:lvl3pPr>
            <a:lvl4pPr indent="0" lvl="3" marL="0" marR="0" rtl="0" algn="r">
              <a:spcBef>
                <a:spcPts val="0"/>
              </a:spcBef>
              <a:buNone/>
              <a:defRPr sz="1200">
                <a:solidFill>
                  <a:srgbClr val="888888"/>
                </a:solidFill>
                <a:latin typeface="Trebuchet MS"/>
                <a:ea typeface="Trebuchet MS"/>
                <a:cs typeface="Trebuchet MS"/>
                <a:sym typeface="Trebuchet MS"/>
              </a:defRPr>
            </a:lvl4pPr>
            <a:lvl5pPr indent="0" lvl="4" marL="0" marR="0" rtl="0" algn="r">
              <a:spcBef>
                <a:spcPts val="0"/>
              </a:spcBef>
              <a:buNone/>
              <a:defRPr sz="1200">
                <a:solidFill>
                  <a:srgbClr val="888888"/>
                </a:solidFill>
                <a:latin typeface="Trebuchet MS"/>
                <a:ea typeface="Trebuchet MS"/>
                <a:cs typeface="Trebuchet MS"/>
                <a:sym typeface="Trebuchet MS"/>
              </a:defRPr>
            </a:lvl5pPr>
            <a:lvl6pPr indent="0" lvl="5" marL="0" marR="0" rtl="0" algn="r">
              <a:spcBef>
                <a:spcPts val="0"/>
              </a:spcBef>
              <a:buNone/>
              <a:defRPr sz="1200">
                <a:solidFill>
                  <a:srgbClr val="888888"/>
                </a:solidFill>
                <a:latin typeface="Trebuchet MS"/>
                <a:ea typeface="Trebuchet MS"/>
                <a:cs typeface="Trebuchet MS"/>
                <a:sym typeface="Trebuchet MS"/>
              </a:defRPr>
            </a:lvl6pPr>
            <a:lvl7pPr indent="0" lvl="6" marL="0" marR="0" rtl="0" algn="r">
              <a:spcBef>
                <a:spcPts val="0"/>
              </a:spcBef>
              <a:buNone/>
              <a:defRPr sz="1200">
                <a:solidFill>
                  <a:srgbClr val="888888"/>
                </a:solidFill>
                <a:latin typeface="Trebuchet MS"/>
                <a:ea typeface="Trebuchet MS"/>
                <a:cs typeface="Trebuchet MS"/>
                <a:sym typeface="Trebuchet MS"/>
              </a:defRPr>
            </a:lvl7pPr>
            <a:lvl8pPr indent="0" lvl="7" marL="0" marR="0" rtl="0" algn="r">
              <a:spcBef>
                <a:spcPts val="0"/>
              </a:spcBef>
              <a:buNone/>
              <a:defRPr sz="1200">
                <a:solidFill>
                  <a:srgbClr val="888888"/>
                </a:solidFill>
                <a:latin typeface="Trebuchet MS"/>
                <a:ea typeface="Trebuchet MS"/>
                <a:cs typeface="Trebuchet MS"/>
                <a:sym typeface="Trebuchet MS"/>
              </a:defRPr>
            </a:lvl8pPr>
            <a:lvl9pPr indent="0" lvl="8" marL="0" marR="0" rtl="0" algn="r">
              <a:spcBef>
                <a:spcPts val="0"/>
              </a:spcBef>
              <a:buNone/>
              <a:defRPr sz="1200">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65126"/>
            <a:ext cx="78867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Trebuchet MS"/>
              <a:buNone/>
              <a:defRPr b="0" i="0" sz="44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628650" y="1825625"/>
            <a:ext cx="78867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Trebuchet MS"/>
                <a:ea typeface="Trebuchet MS"/>
                <a:cs typeface="Trebuchet MS"/>
                <a:sym typeface="Trebuchet M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Trebuchet MS"/>
                <a:ea typeface="Trebuchet MS"/>
                <a:cs typeface="Trebuchet MS"/>
                <a:sym typeface="Trebuchet M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9pPr>
          </a:lstStyle>
          <a:p/>
        </p:txBody>
      </p:sp>
      <p:sp>
        <p:nvSpPr>
          <p:cNvPr id="12" name="Google Shape;12;p1"/>
          <p:cNvSpPr txBox="1"/>
          <p:nvPr>
            <p:ph idx="10" type="dt"/>
          </p:nvPr>
        </p:nvSpPr>
        <p:spPr>
          <a:xfrm>
            <a:off x="628650" y="6356351"/>
            <a:ext cx="2057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3" name="Google Shape;13;p1"/>
          <p:cNvSpPr txBox="1"/>
          <p:nvPr>
            <p:ph idx="11" type="ftr"/>
          </p:nvPr>
        </p:nvSpPr>
        <p:spPr>
          <a:xfrm>
            <a:off x="3028950" y="6356351"/>
            <a:ext cx="30861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 name="Google Shape;14;p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Trebuchet MS"/>
                <a:ea typeface="Trebuchet MS"/>
                <a:cs typeface="Trebuchet MS"/>
                <a:sym typeface="Trebuchet MS"/>
              </a:defRPr>
            </a:lvl1pPr>
            <a:lvl2pPr indent="0" lvl="1" marL="0" marR="0" rtl="0" algn="r">
              <a:spcBef>
                <a:spcPts val="0"/>
              </a:spcBef>
              <a:buNone/>
              <a:defRPr b="0" i="0" sz="1200" u="none" cap="none" strike="noStrike">
                <a:solidFill>
                  <a:srgbClr val="888888"/>
                </a:solidFill>
                <a:latin typeface="Trebuchet MS"/>
                <a:ea typeface="Trebuchet MS"/>
                <a:cs typeface="Trebuchet MS"/>
                <a:sym typeface="Trebuchet MS"/>
              </a:defRPr>
            </a:lvl2pPr>
            <a:lvl3pPr indent="0" lvl="2" marL="0" marR="0" rtl="0" algn="r">
              <a:spcBef>
                <a:spcPts val="0"/>
              </a:spcBef>
              <a:buNone/>
              <a:defRPr b="0" i="0" sz="1200" u="none" cap="none" strike="noStrike">
                <a:solidFill>
                  <a:srgbClr val="888888"/>
                </a:solidFill>
                <a:latin typeface="Trebuchet MS"/>
                <a:ea typeface="Trebuchet MS"/>
                <a:cs typeface="Trebuchet MS"/>
                <a:sym typeface="Trebuchet MS"/>
              </a:defRPr>
            </a:lvl3pPr>
            <a:lvl4pPr indent="0" lvl="3" marL="0" marR="0" rtl="0" algn="r">
              <a:spcBef>
                <a:spcPts val="0"/>
              </a:spcBef>
              <a:buNone/>
              <a:defRPr b="0" i="0" sz="1200" u="none" cap="none" strike="noStrike">
                <a:solidFill>
                  <a:srgbClr val="888888"/>
                </a:solidFill>
                <a:latin typeface="Trebuchet MS"/>
                <a:ea typeface="Trebuchet MS"/>
                <a:cs typeface="Trebuchet MS"/>
                <a:sym typeface="Trebuchet MS"/>
              </a:defRPr>
            </a:lvl4pPr>
            <a:lvl5pPr indent="0" lvl="4" marL="0" marR="0" rtl="0" algn="r">
              <a:spcBef>
                <a:spcPts val="0"/>
              </a:spcBef>
              <a:buNone/>
              <a:defRPr b="0" i="0" sz="1200" u="none" cap="none" strike="noStrike">
                <a:solidFill>
                  <a:srgbClr val="888888"/>
                </a:solidFill>
                <a:latin typeface="Trebuchet MS"/>
                <a:ea typeface="Trebuchet MS"/>
                <a:cs typeface="Trebuchet MS"/>
                <a:sym typeface="Trebuchet MS"/>
              </a:defRPr>
            </a:lvl5pPr>
            <a:lvl6pPr indent="0" lvl="5" marL="0" marR="0" rtl="0" algn="r">
              <a:spcBef>
                <a:spcPts val="0"/>
              </a:spcBef>
              <a:buNone/>
              <a:defRPr b="0" i="0" sz="1200" u="none" cap="none" strike="noStrike">
                <a:solidFill>
                  <a:srgbClr val="888888"/>
                </a:solidFill>
                <a:latin typeface="Trebuchet MS"/>
                <a:ea typeface="Trebuchet MS"/>
                <a:cs typeface="Trebuchet MS"/>
                <a:sym typeface="Trebuchet MS"/>
              </a:defRPr>
            </a:lvl6pPr>
            <a:lvl7pPr indent="0" lvl="6" marL="0" marR="0" rtl="0" algn="r">
              <a:spcBef>
                <a:spcPts val="0"/>
              </a:spcBef>
              <a:buNone/>
              <a:defRPr b="0" i="0" sz="1200" u="none" cap="none" strike="noStrike">
                <a:solidFill>
                  <a:srgbClr val="888888"/>
                </a:solidFill>
                <a:latin typeface="Trebuchet MS"/>
                <a:ea typeface="Trebuchet MS"/>
                <a:cs typeface="Trebuchet MS"/>
                <a:sym typeface="Trebuchet MS"/>
              </a:defRPr>
            </a:lvl7pPr>
            <a:lvl8pPr indent="0" lvl="7" marL="0" marR="0" rtl="0" algn="r">
              <a:spcBef>
                <a:spcPts val="0"/>
              </a:spcBef>
              <a:buNone/>
              <a:defRPr b="0" i="0" sz="1200" u="none" cap="none" strike="noStrike">
                <a:solidFill>
                  <a:srgbClr val="888888"/>
                </a:solidFill>
                <a:latin typeface="Trebuchet MS"/>
                <a:ea typeface="Trebuchet MS"/>
                <a:cs typeface="Trebuchet MS"/>
                <a:sym typeface="Trebuchet MS"/>
              </a:defRPr>
            </a:lvl8pPr>
            <a:lvl9pPr indent="0" lvl="8" marL="0" marR="0" rtl="0" algn="r">
              <a:spcBef>
                <a:spcPts val="0"/>
              </a:spcBef>
              <a:buNone/>
              <a:defRPr b="0" i="0" sz="12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hyperlink" Target="https://creativecommons.org/licenses/by/2.0/deed.e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 Id="rId4" Type="http://schemas.openxmlformats.org/officeDocument/2006/relationships/hyperlink" Target="https://creativecommons.org/licenses/by/2.0/deed.e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hyperlink" Target="http://oastats.mit.edu/public.php" TargetMode="External"/><Relationship Id="rId5" Type="http://schemas.openxmlformats.org/officeDocument/2006/relationships/image" Target="../media/image4.png"/><Relationship Id="rId6" Type="http://schemas.openxmlformats.org/officeDocument/2006/relationships/hyperlink" Target="http://libraries.mit.edu/news/access-downloads-april/25118/" TargetMode="External"/><Relationship Id="rId7" Type="http://schemas.openxmlformats.org/officeDocument/2006/relationships/image" Target="../media/image10.png"/><Relationship Id="rId8" Type="http://schemas.openxmlformats.org/officeDocument/2006/relationships/hyperlink" Target="https://dash.harvard.edu/storie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hyperlink" Target="https://creativecommons.org/licenses/by-nc-nd/2.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jpg"/><Relationship Id="rId4" Type="http://schemas.openxmlformats.org/officeDocument/2006/relationships/hyperlink" Target="https://creativecommons.org/licenses/by/2.0/deed.e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9.png"/><Relationship Id="rId4" Type="http://schemas.openxmlformats.org/officeDocument/2006/relationships/hyperlink" Target="https://creativecommons.org/licenses/by-sa/3.0/deed.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hyperlink" Target="https://sparcopen.org/" TargetMode="External"/><Relationship Id="rId4" Type="http://schemas.openxmlformats.org/officeDocument/2006/relationships/hyperlink" Target="http://www.opendoar.org/" TargetMode="External"/><Relationship Id="rId9" Type="http://schemas.openxmlformats.org/officeDocument/2006/relationships/hyperlink" Target="http://www.or2018.net/" TargetMode="External"/><Relationship Id="rId5" Type="http://schemas.openxmlformats.org/officeDocument/2006/relationships/hyperlink" Target="https://roarmap.eprints.org/" TargetMode="External"/><Relationship Id="rId6" Type="http://schemas.openxmlformats.org/officeDocument/2006/relationships/hyperlink" Target="http://www.sherpa.ac.uk/romeo/index.php" TargetMode="External"/><Relationship Id="rId7" Type="http://schemas.openxmlformats.org/officeDocument/2006/relationships/hyperlink" Target="http://v2.sherpa.ac.uk/juliet/" TargetMode="External"/><Relationship Id="rId8" Type="http://schemas.openxmlformats.org/officeDocument/2006/relationships/hyperlink" Target="http://www.sherpa.ac.uk/fac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 Id="rId4" Type="http://schemas.openxmlformats.org/officeDocument/2006/relationships/hyperlink" Target="https://creativecommons.org/licenses/by/2.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9"/>
          <p:cNvSpPr txBox="1"/>
          <p:nvPr>
            <p:ph type="ctrTitle"/>
          </p:nvPr>
        </p:nvSpPr>
        <p:spPr>
          <a:xfrm>
            <a:off x="221974" y="2449098"/>
            <a:ext cx="8638997" cy="1311966"/>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5400"/>
              <a:buFont typeface="Trebuchet MS"/>
              <a:buNone/>
            </a:pPr>
            <a:r>
              <a:rPr b="1" i="0" lang="en-US" sz="5400" u="none" cap="none" strike="noStrike">
                <a:solidFill>
                  <a:schemeClr val="lt1"/>
                </a:solidFill>
                <a:latin typeface="Trebuchet MS"/>
                <a:ea typeface="Trebuchet MS"/>
                <a:cs typeface="Trebuchet MS"/>
                <a:sym typeface="Trebuchet MS"/>
              </a:rPr>
              <a:t>Open Access &amp; Institutional Repositories </a:t>
            </a:r>
            <a:endParaRPr b="0" i="0" sz="5400" u="none" cap="none" strike="noStrike">
              <a:solidFill>
                <a:schemeClr val="lt1"/>
              </a:solidFill>
              <a:latin typeface="Trebuchet MS"/>
              <a:ea typeface="Trebuchet MS"/>
              <a:cs typeface="Trebuchet MS"/>
              <a:sym typeface="Trebuchet MS"/>
            </a:endParaRPr>
          </a:p>
        </p:txBody>
      </p:sp>
      <p:cxnSp>
        <p:nvCxnSpPr>
          <p:cNvPr id="106" name="Google Shape;106;p19"/>
          <p:cNvCxnSpPr/>
          <p:nvPr/>
        </p:nvCxnSpPr>
        <p:spPr>
          <a:xfrm>
            <a:off x="0" y="4258021"/>
            <a:ext cx="9144000" cy="0"/>
          </a:xfrm>
          <a:prstGeom prst="straightConnector1">
            <a:avLst/>
          </a:prstGeom>
          <a:noFill/>
          <a:ln cap="flat" cmpd="sng" w="92075">
            <a:solidFill>
              <a:schemeClr val="lt1"/>
            </a:solidFill>
            <a:prstDash val="solid"/>
            <a:miter lim="800000"/>
            <a:headEnd len="sm" w="sm" type="none"/>
            <a:tailEnd len="sm" w="sm" type="none"/>
          </a:ln>
        </p:spPr>
      </p:cxnSp>
      <p:sp>
        <p:nvSpPr>
          <p:cNvPr id="107" name="Google Shape;107;p19"/>
          <p:cNvSpPr txBox="1"/>
          <p:nvPr/>
        </p:nvSpPr>
        <p:spPr>
          <a:xfrm>
            <a:off x="221974" y="4506500"/>
            <a:ext cx="6858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Trebuchet MS"/>
                <a:ea typeface="Trebuchet MS"/>
                <a:cs typeface="Trebuchet MS"/>
                <a:sym typeface="Trebuchet MS"/>
              </a:rPr>
              <a:t>Carla Myers</a:t>
            </a:r>
            <a:endParaRPr/>
          </a:p>
          <a:p>
            <a:pPr indent="0" lvl="0" marL="0" marR="0" rtl="0" algn="l">
              <a:lnSpc>
                <a:spcPct val="90000"/>
              </a:lnSpc>
              <a:spcBef>
                <a:spcPts val="1000"/>
              </a:spcBef>
              <a:spcAft>
                <a:spcPts val="0"/>
              </a:spcAft>
              <a:buClr>
                <a:schemeClr val="lt1"/>
              </a:buClr>
              <a:buSzPts val="2400"/>
              <a:buFont typeface="Arial"/>
              <a:buNone/>
            </a:pPr>
            <a:r>
              <a:rPr b="0" i="0" lang="en-US" sz="2400" u="none" cap="none" strike="noStrike">
                <a:solidFill>
                  <a:schemeClr val="lt1"/>
                </a:solidFill>
                <a:latin typeface="Trebuchet MS"/>
                <a:ea typeface="Trebuchet MS"/>
                <a:cs typeface="Trebuchet MS"/>
                <a:sym typeface="Trebuchet MS"/>
              </a:rPr>
              <a:t>University of Illinois at Urbana–Champaign</a:t>
            </a:r>
            <a:endParaRPr/>
          </a:p>
          <a:p>
            <a:pPr indent="0" lvl="0" marL="0" marR="0" rtl="0" algn="l">
              <a:lnSpc>
                <a:spcPct val="90000"/>
              </a:lnSpc>
              <a:spcBef>
                <a:spcPts val="1000"/>
              </a:spcBef>
              <a:spcAft>
                <a:spcPts val="0"/>
              </a:spcAft>
              <a:buClr>
                <a:schemeClr val="lt1"/>
              </a:buClr>
              <a:buSzPts val="2400"/>
              <a:buFont typeface="Arial"/>
              <a:buNone/>
            </a:pPr>
            <a:r>
              <a:rPr b="0" i="0" lang="en-US" sz="2400" u="none" cap="none" strike="noStrike">
                <a:solidFill>
                  <a:schemeClr val="lt1"/>
                </a:solidFill>
                <a:latin typeface="Trebuchet MS"/>
                <a:ea typeface="Trebuchet MS"/>
                <a:cs typeface="Trebuchet MS"/>
                <a:sym typeface="Trebuchet MS"/>
              </a:rPr>
              <a:t>May 4, 2018</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mt="34000"/>
          </a:blip>
          <a:stretch>
            <a:fillRect/>
          </a:stretch>
        </a:blipFill>
      </p:bgPr>
    </p:bg>
    <p:spTree>
      <p:nvGrpSpPr>
        <p:cNvPr id="178" name="Shape 178"/>
        <p:cNvGrpSpPr/>
        <p:nvPr/>
      </p:nvGrpSpPr>
      <p:grpSpPr>
        <a:xfrm>
          <a:off x="0" y="0"/>
          <a:ext cx="0" cy="0"/>
          <a:chOff x="0" y="0"/>
          <a:chExt cx="0" cy="0"/>
        </a:xfrm>
      </p:grpSpPr>
      <p:sp>
        <p:nvSpPr>
          <p:cNvPr id="179" name="Google Shape;179;p28"/>
          <p:cNvSpPr txBox="1"/>
          <p:nvPr>
            <p:ph idx="4294967295" type="title"/>
          </p:nvPr>
        </p:nvSpPr>
        <p:spPr>
          <a:xfrm>
            <a:off x="0" y="406175"/>
            <a:ext cx="9144000" cy="102235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0" i="0" lang="en-US" sz="6000" u="none" cap="none" strike="noStrike">
                <a:solidFill>
                  <a:schemeClr val="dk1"/>
                </a:solidFill>
                <a:latin typeface="Trebuchet MS"/>
                <a:ea typeface="Trebuchet MS"/>
                <a:cs typeface="Trebuchet MS"/>
                <a:sym typeface="Trebuchet MS"/>
              </a:rPr>
              <a:t>Variety!</a:t>
            </a:r>
            <a:endParaRPr b="0" i="0" sz="6000" u="none" cap="none" strike="noStrike">
              <a:solidFill>
                <a:schemeClr val="dk1"/>
              </a:solidFill>
              <a:latin typeface="Trebuchet MS"/>
              <a:ea typeface="Trebuchet MS"/>
              <a:cs typeface="Trebuchet MS"/>
              <a:sym typeface="Trebuchet MS"/>
            </a:endParaRPr>
          </a:p>
        </p:txBody>
      </p:sp>
      <p:sp>
        <p:nvSpPr>
          <p:cNvPr id="180" name="Google Shape;180;p28"/>
          <p:cNvSpPr txBox="1"/>
          <p:nvPr>
            <p:ph idx="4294967295" type="body"/>
          </p:nvPr>
        </p:nvSpPr>
        <p:spPr>
          <a:xfrm>
            <a:off x="500743" y="1456195"/>
            <a:ext cx="8643257" cy="4638675"/>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Faculty and student generated content</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Institutional content</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Special collections</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Data repositories</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Disciplinary</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Government</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Social?!</a:t>
            </a:r>
            <a:endParaRPr b="0" i="0" sz="3200" u="none" cap="none" strike="noStrike">
              <a:solidFill>
                <a:schemeClr val="dk1"/>
              </a:solidFill>
              <a:latin typeface="Trebuchet MS"/>
              <a:ea typeface="Trebuchet MS"/>
              <a:cs typeface="Trebuchet MS"/>
              <a:sym typeface="Trebuchet MS"/>
            </a:endParaRPr>
          </a:p>
        </p:txBody>
      </p:sp>
      <p:sp>
        <p:nvSpPr>
          <p:cNvPr id="181" name="Google Shape;181;p28"/>
          <p:cNvSpPr/>
          <p:nvPr/>
        </p:nvSpPr>
        <p:spPr>
          <a:xfrm>
            <a:off x="0" y="6324598"/>
            <a:ext cx="9144000"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Trebuchet MS"/>
                <a:ea typeface="Trebuchet MS"/>
                <a:cs typeface="Trebuchet MS"/>
                <a:sym typeface="Trebuchet MS"/>
              </a:rPr>
              <a:t>Bluberries and different kinds of cherries, David Jakes from Naperville, </a:t>
            </a:r>
            <a:r>
              <a:rPr b="0" i="0" lang="en-US" sz="1800" u="sng" cap="none" strike="noStrike">
                <a:solidFill>
                  <a:schemeClr val="hlink"/>
                </a:solidFill>
                <a:latin typeface="Trebuchet MS"/>
                <a:ea typeface="Trebuchet MS"/>
                <a:cs typeface="Trebuchet MS"/>
                <a:sym typeface="Trebuchet MS"/>
                <a:hlinkClick r:id="rId4"/>
              </a:rPr>
              <a:t>CC BY 2.0</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9"/>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Why IR?</a:t>
            </a:r>
            <a:endParaRPr b="0" i="0" sz="4400" u="none" cap="none" strike="noStrike">
              <a:solidFill>
                <a:srgbClr val="003B5F"/>
              </a:solidFill>
              <a:latin typeface="Trebuchet MS"/>
              <a:ea typeface="Trebuchet MS"/>
              <a:cs typeface="Trebuchet MS"/>
              <a:sym typeface="Trebuchet MS"/>
            </a:endParaRPr>
          </a:p>
        </p:txBody>
      </p:sp>
      <p:sp>
        <p:nvSpPr>
          <p:cNvPr id="187" name="Google Shape;187;p29"/>
          <p:cNvSpPr txBox="1"/>
          <p:nvPr>
            <p:ph idx="1" type="body"/>
          </p:nvPr>
        </p:nvSpPr>
        <p:spPr>
          <a:xfrm>
            <a:off x="1493520" y="146304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It is a tool used to accomplish strategic goals - it should NOT be the goal in itself</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Should have a purpose, plan, and partners in mind</a:t>
            </a:r>
            <a:endParaRPr b="0" i="0" sz="2800" u="none" cap="none" strike="noStrike">
              <a:solidFill>
                <a:schemeClr val="dk1"/>
              </a:solidFill>
              <a:latin typeface="Trebuchet MS"/>
              <a:ea typeface="Trebuchet MS"/>
              <a:cs typeface="Trebuchet MS"/>
              <a:sym typeface="Trebuchet MS"/>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0"/>
          <p:cNvSpPr txBox="1"/>
          <p:nvPr>
            <p:ph type="title"/>
          </p:nvPr>
        </p:nvSpPr>
        <p:spPr>
          <a:xfrm>
            <a:off x="53340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Considerations</a:t>
            </a:r>
            <a:endParaRPr b="0" i="0" sz="4400" u="none" cap="none" strike="noStrike">
              <a:solidFill>
                <a:srgbClr val="003B5F"/>
              </a:solidFill>
              <a:latin typeface="Trebuchet MS"/>
              <a:ea typeface="Trebuchet MS"/>
              <a:cs typeface="Trebuchet MS"/>
              <a:sym typeface="Trebuchet MS"/>
            </a:endParaRPr>
          </a:p>
        </p:txBody>
      </p:sp>
      <p:sp>
        <p:nvSpPr>
          <p:cNvPr id="193" name="Google Shape;193;p30"/>
          <p:cNvSpPr txBox="1"/>
          <p:nvPr>
            <p:ph idx="1" type="body"/>
          </p:nvPr>
        </p:nvSpPr>
        <p:spPr>
          <a:xfrm>
            <a:off x="518160" y="1197430"/>
            <a:ext cx="7021830" cy="5010014"/>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How does it tie into the strategic goals/scholarly communications plan of your institution/library?</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0"/>
              </a:spcBef>
              <a:spcAft>
                <a:spcPts val="0"/>
              </a:spcAft>
              <a:buClr>
                <a:schemeClr val="dk1"/>
              </a:buClr>
              <a:buSzPts val="2800"/>
              <a:buFont typeface="Noto Sans Symbols"/>
              <a:buChar char="▪"/>
            </a:pPr>
            <a:r>
              <a:rPr lang="en-US"/>
              <a:t>Are you prepared to make the financial, staffing, and technological commitment to launch and maintain an IR?</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Opportunities for partnership?</a:t>
            </a:r>
            <a:endParaRPr b="0" i="0" sz="24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31"/>
          <p:cNvSpPr txBox="1"/>
          <p:nvPr>
            <p:ph type="title"/>
          </p:nvPr>
        </p:nvSpPr>
        <p:spPr>
          <a:xfrm>
            <a:off x="1584960" y="4718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900"/>
              <a:buFont typeface="Calibri"/>
              <a:buNone/>
            </a:pPr>
            <a:r>
              <a:rPr b="0" i="0" lang="en-US" sz="3900" u="none" cap="none" strike="noStrike">
                <a:solidFill>
                  <a:schemeClr val="dk1"/>
                </a:solidFill>
                <a:latin typeface="Trebuchet MS"/>
                <a:ea typeface="Trebuchet MS"/>
                <a:cs typeface="Trebuchet MS"/>
                <a:sym typeface="Trebuchet MS"/>
              </a:rPr>
              <a:t>Who Should be Part of the Discussion?</a:t>
            </a:r>
            <a:endParaRPr b="0" i="0" sz="4400" u="none" cap="none" strike="noStrike">
              <a:solidFill>
                <a:srgbClr val="003B5F"/>
              </a:solidFill>
              <a:latin typeface="Trebuchet MS"/>
              <a:ea typeface="Trebuchet MS"/>
              <a:cs typeface="Trebuchet MS"/>
              <a:sym typeface="Trebuchet MS"/>
            </a:endParaRPr>
          </a:p>
        </p:txBody>
      </p:sp>
      <p:sp>
        <p:nvSpPr>
          <p:cNvPr id="199" name="Google Shape;199;p31"/>
          <p:cNvSpPr txBox="1"/>
          <p:nvPr>
            <p:ph idx="1" type="body"/>
          </p:nvPr>
        </p:nvSpPr>
        <p:spPr>
          <a:xfrm>
            <a:off x="1615440" y="1584960"/>
            <a:ext cx="7021830" cy="4637723"/>
          </a:xfrm>
          <a:prstGeom prst="rect">
            <a:avLst/>
          </a:prstGeom>
          <a:noFill/>
          <a:ln>
            <a:noFill/>
          </a:ln>
        </p:spPr>
        <p:txBody>
          <a:bodyPr anchorCtr="0" anchor="t" bIns="45700" lIns="91425" spcFirstLastPara="1" rIns="91425" wrap="square" tIns="45700">
            <a:noAutofit/>
          </a:bodyPr>
          <a:lstStyle/>
          <a:p>
            <a:pPr indent="-457200" lvl="0" marL="469265" marR="0" rtl="0" algn="l">
              <a:lnSpc>
                <a:spcPct val="80000"/>
              </a:lnSpc>
              <a:spcBef>
                <a:spcPts val="0"/>
              </a:spcBef>
              <a:spcAft>
                <a:spcPts val="0"/>
              </a:spcAft>
              <a:buClr>
                <a:schemeClr val="dk1"/>
              </a:buClr>
              <a:buSzPts val="2400"/>
              <a:buFont typeface="Noto Sans Symbols"/>
              <a:buChar char="▪"/>
            </a:pPr>
            <a:r>
              <a:rPr b="0" i="0" lang="en-US" sz="2600" u="none" cap="none" strike="noStrike">
                <a:solidFill>
                  <a:schemeClr val="dk1"/>
                </a:solidFill>
                <a:latin typeface="Trebuchet MS"/>
                <a:ea typeface="Trebuchet MS"/>
                <a:cs typeface="Trebuchet MS"/>
                <a:sym typeface="Trebuchet MS"/>
              </a:rPr>
              <a:t>Library staff</a:t>
            </a:r>
            <a:endParaRPr b="0" i="0" sz="2600" u="none" cap="none" strike="noStrike">
              <a:solidFill>
                <a:schemeClr val="dk1"/>
              </a:solidFill>
              <a:latin typeface="Trebuchet MS"/>
              <a:ea typeface="Trebuchet MS"/>
              <a:cs typeface="Trebuchet MS"/>
              <a:sym typeface="Trebuchet MS"/>
            </a:endParaRPr>
          </a:p>
          <a:p>
            <a:pPr indent="-457200" lvl="0" marL="469265" marR="0" rtl="0" algn="l">
              <a:lnSpc>
                <a:spcPct val="80000"/>
              </a:lnSpc>
              <a:spcBef>
                <a:spcPts val="1000"/>
              </a:spcBef>
              <a:spcAft>
                <a:spcPts val="0"/>
              </a:spcAft>
              <a:buClr>
                <a:schemeClr val="dk1"/>
              </a:buClr>
              <a:buSzPts val="2400"/>
              <a:buFont typeface="Noto Sans Symbols"/>
              <a:buChar char="▪"/>
            </a:pPr>
            <a:r>
              <a:rPr b="0" i="0" lang="en-US" sz="2600" u="none" cap="none" strike="noStrike">
                <a:solidFill>
                  <a:schemeClr val="dk1"/>
                </a:solidFill>
                <a:latin typeface="Trebuchet MS"/>
                <a:ea typeface="Trebuchet MS"/>
                <a:cs typeface="Trebuchet MS"/>
                <a:sym typeface="Trebuchet MS"/>
              </a:rPr>
              <a:t>University/Institutional partners</a:t>
            </a:r>
            <a:endParaRPr/>
          </a:p>
          <a:p>
            <a:pPr indent="-457200" lvl="0" marL="469265" marR="0" rtl="0" algn="l">
              <a:lnSpc>
                <a:spcPct val="80000"/>
              </a:lnSpc>
              <a:spcBef>
                <a:spcPts val="1000"/>
              </a:spcBef>
              <a:spcAft>
                <a:spcPts val="0"/>
              </a:spcAft>
              <a:buClr>
                <a:schemeClr val="dk1"/>
              </a:buClr>
              <a:buSzPts val="2400"/>
              <a:buFont typeface="Noto Sans Symbols"/>
              <a:buChar char="▪"/>
            </a:pPr>
            <a:r>
              <a:rPr b="0" i="0" lang="en-US" sz="2600" u="none" cap="none" strike="noStrike">
                <a:solidFill>
                  <a:schemeClr val="dk1"/>
                </a:solidFill>
                <a:latin typeface="Trebuchet MS"/>
                <a:ea typeface="Trebuchet MS"/>
                <a:cs typeface="Trebuchet MS"/>
                <a:sym typeface="Trebuchet MS"/>
              </a:rPr>
              <a:t>Scholars</a:t>
            </a:r>
            <a:endParaRPr/>
          </a:p>
          <a:p>
            <a:pPr indent="-457200" lvl="0" marL="469265" marR="0" rtl="0" algn="l">
              <a:lnSpc>
                <a:spcPct val="80000"/>
              </a:lnSpc>
              <a:spcBef>
                <a:spcPts val="1000"/>
              </a:spcBef>
              <a:spcAft>
                <a:spcPts val="0"/>
              </a:spcAft>
              <a:buClr>
                <a:schemeClr val="dk1"/>
              </a:buClr>
              <a:buSzPts val="2400"/>
              <a:buFont typeface="Noto Sans Symbols"/>
              <a:buChar char="▪"/>
            </a:pPr>
            <a:r>
              <a:rPr b="0" i="0" lang="en-US" sz="2600" u="none" cap="none" strike="noStrike">
                <a:solidFill>
                  <a:schemeClr val="dk1"/>
                </a:solidFill>
                <a:latin typeface="Trebuchet MS"/>
                <a:ea typeface="Trebuchet MS"/>
                <a:cs typeface="Trebuchet MS"/>
                <a:sym typeface="Trebuchet MS"/>
              </a:rPr>
              <a:t>Community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mt="68000"/>
          </a:blip>
          <a:stretch>
            <a:fillRect/>
          </a:stretch>
        </a:blipFill>
      </p:bgPr>
    </p:bg>
    <p:spTree>
      <p:nvGrpSpPr>
        <p:cNvPr id="203" name="Shape 203"/>
        <p:cNvGrpSpPr/>
        <p:nvPr/>
      </p:nvGrpSpPr>
      <p:grpSpPr>
        <a:xfrm>
          <a:off x="0" y="0"/>
          <a:ext cx="0" cy="0"/>
          <a:chOff x="0" y="0"/>
          <a:chExt cx="0" cy="0"/>
        </a:xfrm>
      </p:grpSpPr>
      <p:sp>
        <p:nvSpPr>
          <p:cNvPr id="204" name="Google Shape;204;p32"/>
          <p:cNvSpPr txBox="1"/>
          <p:nvPr>
            <p:ph idx="4294967295" type="title"/>
          </p:nvPr>
        </p:nvSpPr>
        <p:spPr>
          <a:xfrm>
            <a:off x="0" y="648153"/>
            <a:ext cx="9100461" cy="100647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0" i="0" lang="en-US" sz="6000" u="none" cap="none" strike="noStrike">
                <a:solidFill>
                  <a:schemeClr val="lt1"/>
                </a:solidFill>
                <a:latin typeface="Trebuchet MS"/>
                <a:ea typeface="Trebuchet MS"/>
                <a:cs typeface="Trebuchet MS"/>
                <a:sym typeface="Trebuchet MS"/>
              </a:rPr>
              <a:t>Who Else?</a:t>
            </a:r>
            <a:endParaRPr b="0" i="0" sz="6000" u="none" cap="none" strike="noStrike">
              <a:solidFill>
                <a:schemeClr val="lt1"/>
              </a:solidFill>
              <a:latin typeface="Trebuchet MS"/>
              <a:ea typeface="Trebuchet MS"/>
              <a:cs typeface="Trebuchet MS"/>
              <a:sym typeface="Trebuchet MS"/>
            </a:endParaRPr>
          </a:p>
        </p:txBody>
      </p:sp>
      <p:sp>
        <p:nvSpPr>
          <p:cNvPr id="205" name="Google Shape;205;p32"/>
          <p:cNvSpPr/>
          <p:nvPr/>
        </p:nvSpPr>
        <p:spPr>
          <a:xfrm>
            <a:off x="2460171" y="6368926"/>
            <a:ext cx="677091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lt1"/>
                </a:solidFill>
                <a:latin typeface="Trebuchet MS"/>
                <a:ea typeface="Trebuchet MS"/>
                <a:cs typeface="Trebuchet MS"/>
                <a:sym typeface="Trebuchet MS"/>
              </a:rPr>
              <a:t>Robert Scoble, Audience listens at Startup School, </a:t>
            </a:r>
            <a:r>
              <a:rPr b="0" i="0" lang="en-US" sz="1800" u="sng" cap="none" strike="noStrike">
                <a:solidFill>
                  <a:schemeClr val="hlink"/>
                </a:solidFill>
                <a:latin typeface="Trebuchet MS"/>
                <a:ea typeface="Trebuchet MS"/>
                <a:cs typeface="Trebuchet MS"/>
                <a:sym typeface="Trebuchet MS"/>
                <a:hlinkClick r:id="rId4"/>
              </a:rPr>
              <a:t>CC BY 2.0</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Google Shape;210;p33"/>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a:solidFill>
                  <a:schemeClr val="dk1"/>
                </a:solidFill>
              </a:rPr>
              <a:t>Launching</a:t>
            </a:r>
            <a:endParaRPr b="0" i="0" sz="4400" u="none" cap="none" strike="noStrike">
              <a:solidFill>
                <a:srgbClr val="003B5F"/>
              </a:solidFill>
              <a:latin typeface="Trebuchet MS"/>
              <a:ea typeface="Trebuchet MS"/>
              <a:cs typeface="Trebuchet MS"/>
              <a:sym typeface="Trebuchet MS"/>
            </a:endParaRPr>
          </a:p>
        </p:txBody>
      </p:sp>
      <p:sp>
        <p:nvSpPr>
          <p:cNvPr id="211" name="Google Shape;211;p33"/>
          <p:cNvSpPr txBox="1"/>
          <p:nvPr>
            <p:ph idx="1" type="body"/>
          </p:nvPr>
        </p:nvSpPr>
        <p:spPr>
          <a:xfrm>
            <a:off x="1493520" y="1343299"/>
            <a:ext cx="7021830" cy="5106031"/>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Funding</a:t>
            </a:r>
            <a:endParaRPr b="0" i="0" sz="24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Where will it live?</a:t>
            </a:r>
            <a:endParaRPr b="0" i="0" sz="24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Platform</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lang="en-US"/>
              <a:t>Workflows</a:t>
            </a:r>
            <a:endParaRPr/>
          </a:p>
          <a:p>
            <a:pPr indent="-228600" lvl="0" marL="228600" marR="0" rtl="0" algn="l">
              <a:lnSpc>
                <a:spcPct val="90000"/>
              </a:lnSpc>
              <a:spcBef>
                <a:spcPts val="1000"/>
              </a:spcBef>
              <a:spcAft>
                <a:spcPts val="0"/>
              </a:spcAft>
              <a:buClr>
                <a:schemeClr val="dk1"/>
              </a:buClr>
              <a:buSzPts val="2800"/>
              <a:buFont typeface="Noto Sans Symbols"/>
              <a:buChar char="▪"/>
            </a:pPr>
            <a:r>
              <a:rPr lang="en-US"/>
              <a:t>Copyright</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4"/>
          <p:cNvSpPr txBox="1"/>
          <p:nvPr>
            <p:ph type="title"/>
          </p:nvPr>
        </p:nvSpPr>
        <p:spPr>
          <a:xfrm>
            <a:off x="623888" y="652463"/>
            <a:ext cx="7886700" cy="2852737"/>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5300"/>
              <a:buFont typeface="Trebuchet MS"/>
              <a:buNone/>
            </a:pPr>
            <a:r>
              <a:rPr b="1" i="0" lang="en-US" sz="5300" u="none" cap="none" strike="noStrike">
                <a:solidFill>
                  <a:schemeClr val="dk1"/>
                </a:solidFill>
                <a:latin typeface="Trebuchet MS"/>
                <a:ea typeface="Trebuchet MS"/>
                <a:cs typeface="Trebuchet MS"/>
                <a:sym typeface="Trebuchet MS"/>
              </a:rPr>
              <a:t>Now That You Have One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5"/>
          <p:cNvSpPr txBox="1"/>
          <p:nvPr>
            <p:ph type="title"/>
          </p:nvPr>
        </p:nvSpPr>
        <p:spPr>
          <a:xfrm>
            <a:off x="1584960" y="4718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Internal Considerations</a:t>
            </a:r>
            <a:endParaRPr b="0" i="0" sz="4400" u="none" cap="none" strike="noStrike">
              <a:solidFill>
                <a:srgbClr val="003B5F"/>
              </a:solidFill>
              <a:latin typeface="Trebuchet MS"/>
              <a:ea typeface="Trebuchet MS"/>
              <a:cs typeface="Trebuchet MS"/>
              <a:sym typeface="Trebuchet MS"/>
            </a:endParaRPr>
          </a:p>
        </p:txBody>
      </p:sp>
      <p:sp>
        <p:nvSpPr>
          <p:cNvPr id="222" name="Google Shape;222;p35"/>
          <p:cNvSpPr txBox="1"/>
          <p:nvPr>
            <p:ph idx="1" type="body"/>
          </p:nvPr>
        </p:nvSpPr>
        <p:spPr>
          <a:xfrm>
            <a:off x="1615440" y="1434741"/>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lang="en-US"/>
              <a:t>IR Staff</a:t>
            </a:r>
            <a:endParaRPr/>
          </a:p>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Subject librarians</a:t>
            </a:r>
            <a:endParaRPr b="0" i="0" sz="2800" u="none" cap="none" strike="noStrike">
              <a:solidFill>
                <a:schemeClr val="dk1"/>
              </a:solidFill>
              <a:latin typeface="Trebuchet MS"/>
              <a:ea typeface="Trebuchet MS"/>
              <a:cs typeface="Trebuchet MS"/>
              <a:sym typeface="Trebuchet MS"/>
            </a:endParaRPr>
          </a:p>
          <a:p>
            <a:pPr indent="-228600" lvl="0" marL="228600" rtl="0" algn="l">
              <a:spcBef>
                <a:spcPts val="0"/>
              </a:spcBef>
              <a:spcAft>
                <a:spcPts val="0"/>
              </a:spcAft>
              <a:buClr>
                <a:schemeClr val="dk1"/>
              </a:buClr>
              <a:buSzPts val="2800"/>
              <a:buFont typeface="Noto Sans Symbols"/>
              <a:buChar char="▪"/>
            </a:pPr>
            <a:r>
              <a:rPr lang="en-US"/>
              <a:t>Library administration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36"/>
          <p:cNvSpPr txBox="1"/>
          <p:nvPr>
            <p:ph type="title"/>
          </p:nvPr>
        </p:nvSpPr>
        <p:spPr>
          <a:xfrm>
            <a:off x="628650" y="38561"/>
            <a:ext cx="78867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Trebuchet MS"/>
              <a:buNone/>
            </a:pPr>
            <a:r>
              <a:rPr b="0" i="0" lang="en-US" sz="4400" u="none" cap="none" strike="noStrike">
                <a:solidFill>
                  <a:schemeClr val="dk1"/>
                </a:solidFill>
                <a:latin typeface="Trebuchet MS"/>
                <a:ea typeface="Trebuchet MS"/>
                <a:cs typeface="Trebuchet MS"/>
                <a:sym typeface="Trebuchet MS"/>
              </a:rPr>
              <a:t>Demonstrating Impact</a:t>
            </a:r>
            <a:endParaRPr b="0" i="0" sz="4400" u="none" cap="none" strike="noStrike">
              <a:solidFill>
                <a:schemeClr val="dk1"/>
              </a:solidFill>
              <a:latin typeface="Trebuchet MS"/>
              <a:ea typeface="Trebuchet MS"/>
              <a:cs typeface="Trebuchet MS"/>
              <a:sym typeface="Trebuchet MS"/>
            </a:endParaRPr>
          </a:p>
        </p:txBody>
      </p:sp>
      <p:grpSp>
        <p:nvGrpSpPr>
          <p:cNvPr id="228" name="Google Shape;228;p36"/>
          <p:cNvGrpSpPr/>
          <p:nvPr/>
        </p:nvGrpSpPr>
        <p:grpSpPr>
          <a:xfrm>
            <a:off x="628650" y="1107598"/>
            <a:ext cx="7998152" cy="4146122"/>
            <a:chOff x="517198" y="1398301"/>
            <a:chExt cx="7998152" cy="4146122"/>
          </a:xfrm>
        </p:grpSpPr>
        <p:pic>
          <p:nvPicPr>
            <p:cNvPr id="229" name="Google Shape;229;p36"/>
            <p:cNvPicPr preferRelativeResize="0"/>
            <p:nvPr/>
          </p:nvPicPr>
          <p:blipFill rotWithShape="1">
            <a:blip r:embed="rId3">
              <a:alphaModFix/>
            </a:blip>
            <a:srcRect b="0" l="0" r="0" t="0"/>
            <a:stretch/>
          </p:blipFill>
          <p:spPr>
            <a:xfrm>
              <a:off x="517198" y="2113794"/>
              <a:ext cx="7998152" cy="3430629"/>
            </a:xfrm>
            <a:prstGeom prst="rect">
              <a:avLst/>
            </a:prstGeom>
            <a:noFill/>
            <a:ln>
              <a:noFill/>
            </a:ln>
          </p:spPr>
        </p:pic>
        <p:sp>
          <p:nvSpPr>
            <p:cNvPr id="230" name="Google Shape;230;p36"/>
            <p:cNvSpPr/>
            <p:nvPr/>
          </p:nvSpPr>
          <p:spPr>
            <a:xfrm>
              <a:off x="517198" y="1398301"/>
              <a:ext cx="7942426"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200" u="sng">
                  <a:solidFill>
                    <a:schemeClr val="hlink"/>
                  </a:solidFill>
                  <a:latin typeface="Trebuchet MS"/>
                  <a:ea typeface="Trebuchet MS"/>
                  <a:cs typeface="Trebuchet MS"/>
                  <a:sym typeface="Trebuchet MS"/>
                  <a:hlinkClick r:id="rId4"/>
                </a:rPr>
                <a:t>http://oastats.mit.edu/public.php</a:t>
              </a:r>
              <a:r>
                <a:rPr lang="en-US" sz="3200">
                  <a:solidFill>
                    <a:schemeClr val="dk1"/>
                  </a:solidFill>
                  <a:latin typeface="Trebuchet MS"/>
                  <a:ea typeface="Trebuchet MS"/>
                  <a:cs typeface="Trebuchet MS"/>
                  <a:sym typeface="Trebuchet MS"/>
                </a:rPr>
                <a:t>   </a:t>
              </a:r>
              <a:endParaRPr sz="3200">
                <a:solidFill>
                  <a:schemeClr val="dk1"/>
                </a:solidFill>
                <a:latin typeface="Trebuchet MS"/>
                <a:ea typeface="Trebuchet MS"/>
                <a:cs typeface="Trebuchet MS"/>
                <a:sym typeface="Trebuchet MS"/>
              </a:endParaRPr>
            </a:p>
          </p:txBody>
        </p:sp>
      </p:grpSp>
      <p:grpSp>
        <p:nvGrpSpPr>
          <p:cNvPr id="231" name="Google Shape;231;p36"/>
          <p:cNvGrpSpPr/>
          <p:nvPr/>
        </p:nvGrpSpPr>
        <p:grpSpPr>
          <a:xfrm>
            <a:off x="478971" y="1107598"/>
            <a:ext cx="8186057" cy="4622965"/>
            <a:chOff x="395382" y="1490213"/>
            <a:chExt cx="8186057" cy="4622965"/>
          </a:xfrm>
        </p:grpSpPr>
        <p:pic>
          <p:nvPicPr>
            <p:cNvPr id="232" name="Google Shape;232;p36"/>
            <p:cNvPicPr preferRelativeResize="0"/>
            <p:nvPr/>
          </p:nvPicPr>
          <p:blipFill rotWithShape="1">
            <a:blip r:embed="rId5">
              <a:alphaModFix/>
            </a:blip>
            <a:srcRect b="0" l="0" r="0" t="0"/>
            <a:stretch/>
          </p:blipFill>
          <p:spPr>
            <a:xfrm>
              <a:off x="395382" y="1890334"/>
              <a:ext cx="8186057" cy="4222844"/>
            </a:xfrm>
            <a:prstGeom prst="rect">
              <a:avLst/>
            </a:prstGeom>
            <a:noFill/>
            <a:ln>
              <a:noFill/>
            </a:ln>
          </p:spPr>
        </p:pic>
        <p:sp>
          <p:nvSpPr>
            <p:cNvPr id="233" name="Google Shape;233;p36"/>
            <p:cNvSpPr/>
            <p:nvPr/>
          </p:nvSpPr>
          <p:spPr>
            <a:xfrm>
              <a:off x="496473" y="1490213"/>
              <a:ext cx="8018877" cy="40011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u="sng">
                  <a:solidFill>
                    <a:schemeClr val="hlink"/>
                  </a:solidFill>
                  <a:latin typeface="Trebuchet MS"/>
                  <a:ea typeface="Trebuchet MS"/>
                  <a:cs typeface="Trebuchet MS"/>
                  <a:sym typeface="Trebuchet MS"/>
                  <a:hlinkClick r:id="rId6"/>
                </a:rPr>
                <a:t>http://libraries.mit.edu/news/access-downloads-april/25118/</a:t>
              </a:r>
              <a:r>
                <a:rPr lang="en-US" sz="2000">
                  <a:solidFill>
                    <a:schemeClr val="dk1"/>
                  </a:solidFill>
                  <a:latin typeface="Trebuchet MS"/>
                  <a:ea typeface="Trebuchet MS"/>
                  <a:cs typeface="Trebuchet MS"/>
                  <a:sym typeface="Trebuchet MS"/>
                </a:rPr>
                <a:t> </a:t>
              </a:r>
              <a:endParaRPr sz="2000">
                <a:solidFill>
                  <a:schemeClr val="dk1"/>
                </a:solidFill>
                <a:latin typeface="Trebuchet MS"/>
                <a:ea typeface="Trebuchet MS"/>
                <a:cs typeface="Trebuchet MS"/>
                <a:sym typeface="Trebuchet MS"/>
              </a:endParaRPr>
            </a:p>
          </p:txBody>
        </p:sp>
      </p:grpSp>
      <p:grpSp>
        <p:nvGrpSpPr>
          <p:cNvPr id="234" name="Google Shape;234;p36"/>
          <p:cNvGrpSpPr/>
          <p:nvPr/>
        </p:nvGrpSpPr>
        <p:grpSpPr>
          <a:xfrm>
            <a:off x="517198" y="256716"/>
            <a:ext cx="8165429" cy="6344567"/>
            <a:chOff x="496473" y="344246"/>
            <a:chExt cx="8165429" cy="6344567"/>
          </a:xfrm>
        </p:grpSpPr>
        <p:pic>
          <p:nvPicPr>
            <p:cNvPr id="235" name="Google Shape;235;p36"/>
            <p:cNvPicPr preferRelativeResize="0"/>
            <p:nvPr/>
          </p:nvPicPr>
          <p:blipFill rotWithShape="1">
            <a:blip r:embed="rId7">
              <a:alphaModFix/>
            </a:blip>
            <a:srcRect b="0" l="0" r="0" t="0"/>
            <a:stretch/>
          </p:blipFill>
          <p:spPr>
            <a:xfrm>
              <a:off x="496473" y="927529"/>
              <a:ext cx="8165429" cy="5761284"/>
            </a:xfrm>
            <a:prstGeom prst="rect">
              <a:avLst/>
            </a:prstGeom>
            <a:noFill/>
            <a:ln>
              <a:noFill/>
            </a:ln>
          </p:spPr>
        </p:pic>
        <p:sp>
          <p:nvSpPr>
            <p:cNvPr id="236" name="Google Shape;236;p36"/>
            <p:cNvSpPr/>
            <p:nvPr/>
          </p:nvSpPr>
          <p:spPr>
            <a:xfrm>
              <a:off x="562561" y="344246"/>
              <a:ext cx="7886699" cy="590931"/>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3600" u="sng">
                  <a:solidFill>
                    <a:schemeClr val="hlink"/>
                  </a:solidFill>
                  <a:latin typeface="Trebuchet MS"/>
                  <a:ea typeface="Trebuchet MS"/>
                  <a:cs typeface="Trebuchet MS"/>
                  <a:sym typeface="Trebuchet MS"/>
                  <a:hlinkClick r:id="rId8"/>
                </a:rPr>
                <a:t>https://dash.harvard.edu/stories/</a:t>
              </a:r>
              <a:r>
                <a:rPr lang="en-US" sz="3600">
                  <a:solidFill>
                    <a:schemeClr val="dk1"/>
                  </a:solidFill>
                  <a:latin typeface="Trebuchet MS"/>
                  <a:ea typeface="Trebuchet MS"/>
                  <a:cs typeface="Trebuchet MS"/>
                  <a:sym typeface="Trebuchet MS"/>
                </a:rPr>
                <a:t>  </a:t>
              </a:r>
              <a:endParaRPr sz="3600">
                <a:solidFill>
                  <a:schemeClr val="dk1"/>
                </a:solidFill>
                <a:latin typeface="Trebuchet MS"/>
                <a:ea typeface="Trebuchet MS"/>
                <a:cs typeface="Trebuchet MS"/>
                <a:sym typeface="Trebuchet M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7"/>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a:solidFill>
                  <a:schemeClr val="dk1"/>
                </a:solidFill>
              </a:rPr>
              <a:t>Recruiting Content</a:t>
            </a:r>
            <a:endParaRPr b="0" i="0" sz="4400" u="none" cap="none" strike="noStrike">
              <a:solidFill>
                <a:srgbClr val="003B5F"/>
              </a:solidFill>
              <a:latin typeface="Trebuchet MS"/>
              <a:ea typeface="Trebuchet MS"/>
              <a:cs typeface="Trebuchet MS"/>
              <a:sym typeface="Trebuchet MS"/>
            </a:endParaRPr>
          </a:p>
        </p:txBody>
      </p:sp>
      <p:sp>
        <p:nvSpPr>
          <p:cNvPr id="242" name="Google Shape;242;p37"/>
          <p:cNvSpPr txBox="1"/>
          <p:nvPr>
            <p:ph idx="1" type="body"/>
          </p:nvPr>
        </p:nvSpPr>
        <p:spPr>
          <a:xfrm>
            <a:off x="1493520" y="1299759"/>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80000"/>
              </a:lnSpc>
              <a:spcBef>
                <a:spcPts val="0"/>
              </a:spcBef>
              <a:spcAft>
                <a:spcPts val="0"/>
              </a:spcAft>
              <a:buClr>
                <a:schemeClr val="dk1"/>
              </a:buClr>
              <a:buSzPts val="2800"/>
              <a:buFont typeface="Noto Sans Symbols"/>
              <a:buChar char="▪"/>
            </a:pPr>
            <a:r>
              <a:rPr lang="en-US" sz="2300"/>
              <a:t>Identifying and </a:t>
            </a:r>
            <a:r>
              <a:rPr lang="en-US" sz="2300"/>
              <a:t>engaging</a:t>
            </a:r>
            <a:r>
              <a:rPr lang="en-US" sz="2300"/>
              <a:t> with your </a:t>
            </a:r>
            <a:r>
              <a:rPr lang="en-US" sz="2300"/>
              <a:t>target</a:t>
            </a:r>
            <a:r>
              <a:rPr lang="en-US" sz="2300"/>
              <a:t> audience</a:t>
            </a:r>
            <a:endParaRPr sz="2300"/>
          </a:p>
          <a:p>
            <a:pPr indent="-196850" lvl="0" marL="228600" marR="0" rtl="0" algn="l">
              <a:lnSpc>
                <a:spcPct val="80000"/>
              </a:lnSpc>
              <a:spcBef>
                <a:spcPts val="0"/>
              </a:spcBef>
              <a:spcAft>
                <a:spcPts val="0"/>
              </a:spcAft>
              <a:buClr>
                <a:schemeClr val="dk1"/>
              </a:buClr>
              <a:buSzPts val="2300"/>
              <a:buFont typeface="Noto Sans Symbols"/>
              <a:buChar char="▪"/>
            </a:pPr>
            <a:r>
              <a:rPr lang="en-US" sz="2300"/>
              <a:t>Big sell to administrators, small sell to individuals</a:t>
            </a:r>
            <a:endParaRPr sz="2300"/>
          </a:p>
          <a:p>
            <a:pPr indent="-228600" lvl="0" marL="228600" marR="0" rtl="0" algn="l">
              <a:lnSpc>
                <a:spcPct val="80000"/>
              </a:lnSpc>
              <a:spcBef>
                <a:spcPts val="1000"/>
              </a:spcBef>
              <a:spcAft>
                <a:spcPts val="0"/>
              </a:spcAft>
              <a:buClr>
                <a:schemeClr val="dk1"/>
              </a:buClr>
              <a:buSzPts val="2800"/>
              <a:buFont typeface="Noto Sans Symbols"/>
              <a:buChar char="▪"/>
            </a:pPr>
            <a:r>
              <a:rPr lang="en-US" sz="2300"/>
              <a:t>OA/IR champions</a:t>
            </a:r>
            <a:endParaRPr b="0" i="0" sz="2300" u="none" cap="none" strike="noStrike">
              <a:solidFill>
                <a:schemeClr val="dk1"/>
              </a:solidFill>
              <a:latin typeface="Trebuchet MS"/>
              <a:ea typeface="Trebuchet MS"/>
              <a:cs typeface="Trebuchet MS"/>
              <a:sym typeface="Trebuchet MS"/>
            </a:endParaRPr>
          </a:p>
          <a:p>
            <a:pPr indent="-50800" lvl="0" marL="228600" marR="0" rtl="0" algn="l">
              <a:lnSpc>
                <a:spcPct val="8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1" name="Shape 111"/>
        <p:cNvGrpSpPr/>
        <p:nvPr/>
      </p:nvGrpSpPr>
      <p:grpSpPr>
        <a:xfrm>
          <a:off x="0" y="0"/>
          <a:ext cx="0" cy="0"/>
          <a:chOff x="0" y="0"/>
          <a:chExt cx="0" cy="0"/>
        </a:xfrm>
      </p:grpSpPr>
      <p:sp>
        <p:nvSpPr>
          <p:cNvPr id="112" name="Google Shape;112;p20"/>
          <p:cNvSpPr txBox="1"/>
          <p:nvPr>
            <p:ph idx="4294967295" type="body"/>
          </p:nvPr>
        </p:nvSpPr>
        <p:spPr>
          <a:xfrm>
            <a:off x="0" y="4876800"/>
            <a:ext cx="9144000" cy="1500188"/>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1000"/>
              </a:spcBef>
              <a:spcAft>
                <a:spcPts val="0"/>
              </a:spcAft>
              <a:buClr>
                <a:schemeClr val="lt1"/>
              </a:buClr>
              <a:buSzPts val="7200"/>
              <a:buFont typeface="Arial"/>
              <a:buNone/>
            </a:pPr>
            <a:r>
              <a:rPr b="0" i="0" lang="en-US" sz="7200" u="none" cap="none" strike="noStrike">
                <a:solidFill>
                  <a:schemeClr val="lt1"/>
                </a:solidFill>
                <a:latin typeface="Trebuchet MS"/>
                <a:ea typeface="Trebuchet MS"/>
                <a:cs typeface="Trebuchet MS"/>
                <a:sym typeface="Trebuchet MS"/>
              </a:rPr>
              <a:t>Where you are?</a:t>
            </a:r>
            <a:endParaRPr b="0" i="0" sz="7200" u="none" cap="none" strike="noStrike">
              <a:solidFill>
                <a:schemeClr val="lt1"/>
              </a:solidFill>
              <a:latin typeface="Trebuchet MS"/>
              <a:ea typeface="Trebuchet MS"/>
              <a:cs typeface="Trebuchet MS"/>
              <a:sym typeface="Trebuchet MS"/>
            </a:endParaRPr>
          </a:p>
        </p:txBody>
      </p:sp>
      <p:sp>
        <p:nvSpPr>
          <p:cNvPr id="113" name="Google Shape;113;p20"/>
          <p:cNvSpPr/>
          <p:nvPr/>
        </p:nvSpPr>
        <p:spPr>
          <a:xfrm>
            <a:off x="1" y="6376988"/>
            <a:ext cx="9143999"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0" lang="en-US" sz="1800" u="none" cap="none" strike="noStrike">
                <a:solidFill>
                  <a:schemeClr val="dk1"/>
                </a:solidFill>
                <a:latin typeface="Trebuchet MS"/>
                <a:ea typeface="Trebuchet MS"/>
                <a:cs typeface="Trebuchet MS"/>
                <a:sym typeface="Trebuchet MS"/>
              </a:rPr>
              <a:t>clio1789, Path, </a:t>
            </a:r>
            <a:r>
              <a:rPr b="0" i="0" lang="en-US" sz="1800" u="sng" cap="none" strike="noStrike">
                <a:solidFill>
                  <a:schemeClr val="hlink"/>
                </a:solidFill>
                <a:latin typeface="Trebuchet MS"/>
                <a:ea typeface="Trebuchet MS"/>
                <a:cs typeface="Trebuchet MS"/>
                <a:sym typeface="Trebuchet MS"/>
                <a:hlinkClick r:id="rId4"/>
              </a:rPr>
              <a:t>CC BY-NC-ND 2.0</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mt="68000"/>
          </a:blip>
          <a:stretch>
            <a:fillRect/>
          </a:stretch>
        </a:blipFill>
      </p:bgPr>
    </p:bg>
    <p:spTree>
      <p:nvGrpSpPr>
        <p:cNvPr id="246" name="Shape 246"/>
        <p:cNvGrpSpPr/>
        <p:nvPr/>
      </p:nvGrpSpPr>
      <p:grpSpPr>
        <a:xfrm>
          <a:off x="0" y="0"/>
          <a:ext cx="0" cy="0"/>
          <a:chOff x="0" y="0"/>
          <a:chExt cx="0" cy="0"/>
        </a:xfrm>
      </p:grpSpPr>
      <p:sp>
        <p:nvSpPr>
          <p:cNvPr id="247" name="Google Shape;247;p38"/>
          <p:cNvSpPr txBox="1"/>
          <p:nvPr>
            <p:ph idx="4294967295" type="title"/>
          </p:nvPr>
        </p:nvSpPr>
        <p:spPr>
          <a:xfrm>
            <a:off x="-1" y="365125"/>
            <a:ext cx="9143999" cy="100647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0" i="0" lang="en-US" sz="6000" u="none" cap="none" strike="noStrike">
                <a:solidFill>
                  <a:schemeClr val="lt1"/>
                </a:solidFill>
                <a:latin typeface="Trebuchet MS"/>
                <a:ea typeface="Trebuchet MS"/>
                <a:cs typeface="Trebuchet MS"/>
                <a:sym typeface="Trebuchet MS"/>
              </a:rPr>
              <a:t>Activity!</a:t>
            </a:r>
            <a:endParaRPr b="0" i="0" sz="6000" u="none" cap="none" strike="noStrike">
              <a:solidFill>
                <a:schemeClr val="lt1"/>
              </a:solidFill>
              <a:latin typeface="Trebuchet MS"/>
              <a:ea typeface="Trebuchet MS"/>
              <a:cs typeface="Trebuchet MS"/>
              <a:sym typeface="Trebuchet MS"/>
            </a:endParaRPr>
          </a:p>
        </p:txBody>
      </p:sp>
      <p:sp>
        <p:nvSpPr>
          <p:cNvPr id="248" name="Google Shape;248;p38"/>
          <p:cNvSpPr txBox="1"/>
          <p:nvPr>
            <p:ph idx="4294967295" type="body"/>
          </p:nvPr>
        </p:nvSpPr>
        <p:spPr>
          <a:xfrm>
            <a:off x="0" y="5491388"/>
            <a:ext cx="9144000" cy="134676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2800"/>
              <a:buFont typeface="Arial"/>
              <a:buNone/>
            </a:pPr>
            <a:r>
              <a:rPr b="0" i="0" lang="en-US" sz="3600" u="none" cap="none" strike="noStrike">
                <a:solidFill>
                  <a:schemeClr val="lt1"/>
                </a:solidFill>
                <a:latin typeface="Trebuchet MS"/>
                <a:ea typeface="Trebuchet MS"/>
                <a:cs typeface="Trebuchet MS"/>
                <a:sym typeface="Trebuchet MS"/>
              </a:rPr>
              <a:t>Develop and “Elevator Pitch” describing a/your repository</a:t>
            </a:r>
            <a:endParaRPr b="0" i="0" sz="3600" u="none" cap="none" strike="noStrike">
              <a:solidFill>
                <a:schemeClr val="lt1"/>
              </a:solidFill>
              <a:latin typeface="Trebuchet MS"/>
              <a:ea typeface="Trebuchet MS"/>
              <a:cs typeface="Trebuchet MS"/>
              <a:sym typeface="Trebuchet M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39"/>
          <p:cNvSpPr txBox="1"/>
          <p:nvPr>
            <p:ph type="title"/>
          </p:nvPr>
        </p:nvSpPr>
        <p:spPr>
          <a:xfrm>
            <a:off x="1493519" y="365127"/>
            <a:ext cx="7323909"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000" u="none" cap="none" strike="noStrike">
                <a:solidFill>
                  <a:schemeClr val="dk1"/>
                </a:solidFill>
                <a:latin typeface="Trebuchet MS"/>
                <a:ea typeface="Trebuchet MS"/>
                <a:cs typeface="Trebuchet MS"/>
                <a:sym typeface="Trebuchet MS"/>
              </a:rPr>
              <a:t>Planning Your Elevator Speech</a:t>
            </a:r>
            <a:endParaRPr b="0" i="0" sz="4000" u="none" cap="none" strike="noStrike">
              <a:solidFill>
                <a:srgbClr val="003B5F"/>
              </a:solidFill>
              <a:latin typeface="Trebuchet MS"/>
              <a:ea typeface="Trebuchet MS"/>
              <a:cs typeface="Trebuchet MS"/>
              <a:sym typeface="Trebuchet MS"/>
            </a:endParaRPr>
          </a:p>
        </p:txBody>
      </p:sp>
      <p:sp>
        <p:nvSpPr>
          <p:cNvPr id="254" name="Google Shape;254;p39"/>
          <p:cNvSpPr txBox="1"/>
          <p:nvPr>
            <p:ph idx="1" type="body"/>
          </p:nvPr>
        </p:nvSpPr>
        <p:spPr>
          <a:xfrm>
            <a:off x="1493520" y="146304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Who is your audience? What is their role related to IRs?</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What are their concerns/challenges, opportunities?</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What would you like to partner with them on?</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Write out your elevator pitch - less than a minute.</a:t>
            </a:r>
            <a:endParaRPr b="0" i="0" sz="2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Google Shape;259;p40"/>
          <p:cNvSpPr txBox="1"/>
          <p:nvPr>
            <p:ph type="title"/>
          </p:nvPr>
        </p:nvSpPr>
        <p:spPr>
          <a:xfrm>
            <a:off x="623888" y="652463"/>
            <a:ext cx="7886700" cy="2852737"/>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Trebuchet MS"/>
              <a:buNone/>
            </a:pPr>
            <a:r>
              <a:rPr b="1" i="0" lang="en-US" sz="5000" u="none" cap="none" strike="noStrike">
                <a:solidFill>
                  <a:schemeClr val="dk1"/>
                </a:solidFill>
                <a:latin typeface="Trebuchet MS"/>
                <a:ea typeface="Trebuchet MS"/>
                <a:cs typeface="Trebuchet MS"/>
                <a:sym typeface="Trebuchet MS"/>
              </a:rPr>
              <a:t>Questions You’ll Be Asked</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41"/>
          <p:cNvSpPr txBox="1"/>
          <p:nvPr>
            <p:ph type="title"/>
          </p:nvPr>
        </p:nvSpPr>
        <p:spPr>
          <a:xfrm>
            <a:off x="1584960" y="4718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FAQs</a:t>
            </a:r>
            <a:endParaRPr b="0" i="0" sz="4400" u="none" cap="none" strike="noStrike">
              <a:solidFill>
                <a:srgbClr val="003B5F"/>
              </a:solidFill>
              <a:latin typeface="Trebuchet MS"/>
              <a:ea typeface="Trebuchet MS"/>
              <a:cs typeface="Trebuchet MS"/>
              <a:sym typeface="Trebuchet MS"/>
            </a:endParaRPr>
          </a:p>
        </p:txBody>
      </p:sp>
      <p:sp>
        <p:nvSpPr>
          <p:cNvPr id="265" name="Google Shape;265;p41"/>
          <p:cNvSpPr txBox="1"/>
          <p:nvPr>
            <p:ph idx="1" type="body"/>
          </p:nvPr>
        </p:nvSpPr>
        <p:spPr>
          <a:xfrm>
            <a:off x="1615440" y="1432563"/>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Why have an IR when I can put my stuff in Academic.edu or ResearchGate?</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I’m on the tenure track. How does this impact me?</a:t>
            </a:r>
            <a:endParaRPr/>
          </a:p>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What about peer review?</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If it’s free it can’t be any good.</a:t>
            </a:r>
            <a:endParaRPr b="0" i="0" sz="32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0"/>
              </a:spcBef>
              <a:spcAft>
                <a:spcPts val="0"/>
              </a:spcAft>
              <a:buClr>
                <a:schemeClr val="dk1"/>
              </a:buClr>
              <a:buSzPts val="2800"/>
              <a:buFont typeface="Noto Sans Symbols"/>
              <a:buChar char="▪"/>
            </a:pPr>
            <a:r>
              <a:rPr b="0" i="0" lang="en-US" sz="3200" u="none" cap="none" strike="noStrike">
                <a:solidFill>
                  <a:schemeClr val="dk1"/>
                </a:solidFill>
                <a:latin typeface="Trebuchet MS"/>
                <a:ea typeface="Trebuchet MS"/>
                <a:cs typeface="Trebuchet MS"/>
                <a:sym typeface="Trebuchet MS"/>
              </a:rPr>
              <a:t>I don’t have time for this.</a:t>
            </a:r>
            <a:endParaRPr b="0" i="0" sz="3200" u="none" cap="none" strike="noStrike">
              <a:solidFill>
                <a:schemeClr val="dk1"/>
              </a:solidFill>
              <a:latin typeface="Trebuchet MS"/>
              <a:ea typeface="Trebuchet MS"/>
              <a:cs typeface="Trebuchet MS"/>
              <a:sym typeface="Trebuchet MS"/>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mt="68000"/>
          </a:blip>
          <a:stretch>
            <a:fillRect/>
          </a:stretch>
        </a:blipFill>
      </p:bgPr>
    </p:bg>
    <p:spTree>
      <p:nvGrpSpPr>
        <p:cNvPr id="269" name="Shape 269"/>
        <p:cNvGrpSpPr/>
        <p:nvPr/>
      </p:nvGrpSpPr>
      <p:grpSpPr>
        <a:xfrm>
          <a:off x="0" y="0"/>
          <a:ext cx="0" cy="0"/>
          <a:chOff x="0" y="0"/>
          <a:chExt cx="0" cy="0"/>
        </a:xfrm>
      </p:grpSpPr>
      <p:sp>
        <p:nvSpPr>
          <p:cNvPr id="270" name="Google Shape;270;p42"/>
          <p:cNvSpPr txBox="1"/>
          <p:nvPr>
            <p:ph idx="4294967295" type="title"/>
          </p:nvPr>
        </p:nvSpPr>
        <p:spPr>
          <a:xfrm>
            <a:off x="293688" y="1028700"/>
            <a:ext cx="7021512" cy="102235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6000" u="none" cap="none" strike="noStrike">
                <a:solidFill>
                  <a:schemeClr val="dk1"/>
                </a:solidFill>
                <a:latin typeface="Trebuchet MS"/>
                <a:ea typeface="Trebuchet MS"/>
                <a:cs typeface="Trebuchet MS"/>
                <a:sym typeface="Trebuchet MS"/>
              </a:rPr>
              <a:t>Activity!</a:t>
            </a:r>
            <a:endParaRPr b="0" i="0" sz="6000" u="none" cap="none" strike="noStrike">
              <a:solidFill>
                <a:schemeClr val="dk1"/>
              </a:solidFill>
              <a:latin typeface="Trebuchet MS"/>
              <a:ea typeface="Trebuchet MS"/>
              <a:cs typeface="Trebuchet MS"/>
              <a:sym typeface="Trebuchet MS"/>
            </a:endParaRPr>
          </a:p>
        </p:txBody>
      </p:sp>
      <p:sp>
        <p:nvSpPr>
          <p:cNvPr id="271" name="Google Shape;271;p42"/>
          <p:cNvSpPr txBox="1"/>
          <p:nvPr>
            <p:ph idx="4294967295" type="body"/>
          </p:nvPr>
        </p:nvSpPr>
        <p:spPr>
          <a:xfrm>
            <a:off x="293688" y="2023382"/>
            <a:ext cx="4278312" cy="463708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0" i="0" lang="en-US" sz="4000" u="none" cap="none" strike="noStrike">
                <a:solidFill>
                  <a:schemeClr val="dk1"/>
                </a:solidFill>
                <a:latin typeface="Trebuchet MS"/>
                <a:ea typeface="Trebuchet MS"/>
                <a:cs typeface="Trebuchet MS"/>
                <a:sym typeface="Trebuchet MS"/>
              </a:rPr>
              <a:t>What questions might your persona ask?</a:t>
            </a:r>
            <a:endParaRPr b="0" i="0" sz="4000" u="none" cap="none" strike="noStrike">
              <a:solidFill>
                <a:schemeClr val="dk1"/>
              </a:solidFill>
              <a:latin typeface="Trebuchet MS"/>
              <a:ea typeface="Trebuchet MS"/>
              <a:cs typeface="Trebuchet MS"/>
              <a:sym typeface="Trebuchet MS"/>
            </a:endParaRPr>
          </a:p>
        </p:txBody>
      </p:sp>
      <p:sp>
        <p:nvSpPr>
          <p:cNvPr id="272" name="Google Shape;272;p42"/>
          <p:cNvSpPr/>
          <p:nvPr/>
        </p:nvSpPr>
        <p:spPr>
          <a:xfrm>
            <a:off x="3450544" y="6014139"/>
            <a:ext cx="5606369"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a:p>
            <a:pPr indent="0" lvl="0" marL="0" marR="0" rtl="0" algn="r">
              <a:spcBef>
                <a:spcPts val="0"/>
              </a:spcBef>
              <a:spcAft>
                <a:spcPts val="0"/>
              </a:spcAft>
              <a:buNone/>
            </a:pPr>
            <a:r>
              <a:rPr lang="en-US" sz="1800">
                <a:solidFill>
                  <a:schemeClr val="lt1"/>
                </a:solidFill>
                <a:latin typeface="Trebuchet MS"/>
                <a:ea typeface="Trebuchet MS"/>
                <a:cs typeface="Trebuchet MS"/>
                <a:sym typeface="Trebuchet MS"/>
              </a:rPr>
              <a:t>Sonny Abesamis, Mr Lego Goes To Work,</a:t>
            </a:r>
            <a:r>
              <a:rPr lang="en-US" sz="1800">
                <a:solidFill>
                  <a:schemeClr val="dk1"/>
                </a:solidFill>
                <a:latin typeface="Trebuchet MS"/>
                <a:ea typeface="Trebuchet MS"/>
                <a:cs typeface="Trebuchet MS"/>
                <a:sym typeface="Trebuchet MS"/>
              </a:rPr>
              <a:t> </a:t>
            </a:r>
            <a:r>
              <a:rPr lang="en-US" sz="1800" u="sng">
                <a:solidFill>
                  <a:schemeClr val="hlink"/>
                </a:solidFill>
                <a:latin typeface="Trebuchet MS"/>
                <a:ea typeface="Trebuchet MS"/>
                <a:cs typeface="Trebuchet MS"/>
                <a:sym typeface="Trebuchet MS"/>
                <a:hlinkClick r:id="rId4"/>
              </a:rPr>
              <a:t>CC BY 2.0</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Google Shape;277;p43"/>
          <p:cNvSpPr txBox="1"/>
          <p:nvPr>
            <p:ph type="title"/>
          </p:nvPr>
        </p:nvSpPr>
        <p:spPr>
          <a:xfrm>
            <a:off x="623888" y="652463"/>
            <a:ext cx="7886700" cy="2852737"/>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Trebuchet MS"/>
              <a:buNone/>
            </a:pPr>
            <a:r>
              <a:rPr b="1" i="0" lang="en-US" sz="6000" u="none" cap="none" strike="noStrike">
                <a:solidFill>
                  <a:schemeClr val="dk1"/>
                </a:solidFill>
                <a:latin typeface="Trebuchet MS"/>
                <a:ea typeface="Trebuchet MS"/>
                <a:cs typeface="Trebuchet MS"/>
                <a:sym typeface="Trebuchet MS"/>
              </a:rPr>
              <a:t>Be Prepared</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Google Shape;282;p44"/>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A Few Pieces of Advice…</a:t>
            </a:r>
            <a:endParaRPr/>
          </a:p>
        </p:txBody>
      </p:sp>
      <p:sp>
        <p:nvSpPr>
          <p:cNvPr id="283" name="Google Shape;283;p44"/>
          <p:cNvSpPr txBox="1"/>
          <p:nvPr>
            <p:ph idx="1" type="body"/>
          </p:nvPr>
        </p:nvSpPr>
        <p:spPr>
          <a:xfrm>
            <a:off x="1493520" y="1354185"/>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Sometimes it takes a while to get things up-and-running</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You will meet skeptics!</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You’ll also meet a lot of people excited about your IR.</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Stay engaged</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Be flexible</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Scholarly communications is an emerging field, IR may need to be as well.</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45"/>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What Can You Do?</a:t>
            </a:r>
            <a:endParaRPr/>
          </a:p>
        </p:txBody>
      </p:sp>
      <p:sp>
        <p:nvSpPr>
          <p:cNvPr id="289" name="Google Shape;289;p45"/>
          <p:cNvSpPr txBox="1"/>
          <p:nvPr>
            <p:ph idx="1" type="body"/>
          </p:nvPr>
        </p:nvSpPr>
        <p:spPr>
          <a:xfrm>
            <a:off x="1493520" y="146304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Education</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Work-wise, what are you able to do?</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Google Shape;294;p46"/>
          <p:cNvSpPr txBox="1"/>
          <p:nvPr>
            <p:ph type="title"/>
          </p:nvPr>
        </p:nvSpPr>
        <p:spPr>
          <a:xfrm>
            <a:off x="502920" y="3956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What’s Your Forte?</a:t>
            </a:r>
            <a:endParaRPr/>
          </a:p>
        </p:txBody>
      </p:sp>
      <p:sp>
        <p:nvSpPr>
          <p:cNvPr id="295" name="Google Shape;295;p46"/>
          <p:cNvSpPr txBox="1"/>
          <p:nvPr>
            <p:ph idx="1" type="body"/>
          </p:nvPr>
        </p:nvSpPr>
        <p:spPr>
          <a:xfrm>
            <a:off x="502920" y="1356363"/>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Each person has their own area of specialized knowledge.</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What is your specialty?</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Who do you know who has specialized knowledge that can be put to use?</a:t>
            </a:r>
            <a:endParaRPr/>
          </a:p>
          <a:p>
            <a:pPr indent="-50800" lvl="0" marL="228600" marR="0" rtl="0" algn="l">
              <a:lnSpc>
                <a:spcPct val="90000"/>
              </a:lnSpc>
              <a:spcBef>
                <a:spcPts val="1000"/>
              </a:spcBef>
              <a:spcAft>
                <a:spcPts val="0"/>
              </a:spcAft>
              <a:buClr>
                <a:schemeClr val="dk1"/>
              </a:buClr>
              <a:buSzPts val="28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9CC2E5"/>
        </a:solidFill>
      </p:bgPr>
    </p:bg>
    <p:spTree>
      <p:nvGrpSpPr>
        <p:cNvPr id="299" name="Shape 299"/>
        <p:cNvGrpSpPr/>
        <p:nvPr/>
      </p:nvGrpSpPr>
      <p:grpSpPr>
        <a:xfrm>
          <a:off x="0" y="0"/>
          <a:ext cx="0" cy="0"/>
          <a:chOff x="0" y="0"/>
          <a:chExt cx="0" cy="0"/>
        </a:xfrm>
      </p:grpSpPr>
      <p:pic>
        <p:nvPicPr>
          <p:cNvPr id="300" name="Google Shape;300;p47"/>
          <p:cNvPicPr preferRelativeResize="0"/>
          <p:nvPr/>
        </p:nvPicPr>
        <p:blipFill rotWithShape="1">
          <a:blip r:embed="rId3">
            <a:alphaModFix/>
          </a:blip>
          <a:srcRect b="0" l="0" r="0" t="0"/>
          <a:stretch/>
        </p:blipFill>
        <p:spPr>
          <a:xfrm>
            <a:off x="5399305" y="0"/>
            <a:ext cx="3724903" cy="6858000"/>
          </a:xfrm>
          <a:prstGeom prst="rect">
            <a:avLst/>
          </a:prstGeom>
          <a:noFill/>
          <a:ln>
            <a:noFill/>
          </a:ln>
        </p:spPr>
      </p:pic>
      <p:grpSp>
        <p:nvGrpSpPr>
          <p:cNvPr id="301" name="Google Shape;301;p47"/>
          <p:cNvGrpSpPr/>
          <p:nvPr/>
        </p:nvGrpSpPr>
        <p:grpSpPr>
          <a:xfrm>
            <a:off x="337461" y="1876838"/>
            <a:ext cx="4865905" cy="1650136"/>
            <a:chOff x="337461" y="418150"/>
            <a:chExt cx="4865905" cy="1650136"/>
          </a:xfrm>
        </p:grpSpPr>
        <p:sp>
          <p:nvSpPr>
            <p:cNvPr id="302" name="Google Shape;302;p47"/>
            <p:cNvSpPr txBox="1"/>
            <p:nvPr/>
          </p:nvSpPr>
          <p:spPr>
            <a:xfrm>
              <a:off x="337461" y="418150"/>
              <a:ext cx="4865905"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sz="5500">
                  <a:solidFill>
                    <a:schemeClr val="dk1"/>
                  </a:solidFill>
                  <a:latin typeface="Trebuchet MS"/>
                  <a:ea typeface="Trebuchet MS"/>
                  <a:cs typeface="Trebuchet MS"/>
                  <a:sym typeface="Trebuchet MS"/>
                </a:rPr>
                <a:t>Activity</a:t>
              </a:r>
              <a:endParaRPr sz="5500">
                <a:solidFill>
                  <a:schemeClr val="dk1"/>
                </a:solidFill>
                <a:latin typeface="Trebuchet MS"/>
                <a:ea typeface="Trebuchet MS"/>
                <a:cs typeface="Trebuchet MS"/>
                <a:sym typeface="Trebuchet MS"/>
              </a:endParaRPr>
            </a:p>
          </p:txBody>
        </p:sp>
        <p:sp>
          <p:nvSpPr>
            <p:cNvPr id="303" name="Google Shape;303;p47"/>
            <p:cNvSpPr txBox="1"/>
            <p:nvPr/>
          </p:nvSpPr>
          <p:spPr>
            <a:xfrm>
              <a:off x="343992" y="1325883"/>
              <a:ext cx="4685206" cy="74240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000"/>
                <a:buFont typeface="Arial"/>
                <a:buNone/>
              </a:pPr>
              <a:r>
                <a:rPr lang="en-US" sz="4000">
                  <a:solidFill>
                    <a:schemeClr val="dk1"/>
                  </a:solidFill>
                  <a:latin typeface="Trebuchet MS"/>
                  <a:ea typeface="Trebuchet MS"/>
                  <a:cs typeface="Trebuchet MS"/>
                  <a:sym typeface="Trebuchet MS"/>
                </a:rPr>
                <a:t>Who is belying you?</a:t>
              </a:r>
              <a:endParaRPr/>
            </a:p>
          </p:txBody>
        </p:sp>
      </p:grpSp>
      <p:sp>
        <p:nvSpPr>
          <p:cNvPr id="304" name="Google Shape;304;p47"/>
          <p:cNvSpPr/>
          <p:nvPr/>
        </p:nvSpPr>
        <p:spPr>
          <a:xfrm>
            <a:off x="19792" y="6189495"/>
            <a:ext cx="5183574"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Trebuchet MS"/>
                <a:ea typeface="Trebuchet MS"/>
                <a:cs typeface="Trebuchet MS"/>
                <a:sym typeface="Trebuchet MS"/>
              </a:rPr>
              <a:t>Joshua Tree National Park: Climbers on Lazy Day on South Horror Roc, Jarek Tuszyński, </a:t>
            </a:r>
            <a:r>
              <a:rPr lang="en-US" sz="1600" u="sng">
                <a:solidFill>
                  <a:schemeClr val="hlink"/>
                </a:solidFill>
                <a:latin typeface="Trebuchet MS"/>
                <a:ea typeface="Trebuchet MS"/>
                <a:cs typeface="Trebuchet MS"/>
                <a:sym typeface="Trebuchet MS"/>
                <a:hlinkClick r:id="rId4"/>
              </a:rPr>
              <a:t>CC-BY-SA-3.0</a:t>
            </a:r>
            <a:endParaRPr sz="1600">
              <a:solidFill>
                <a:schemeClr val="dk1"/>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623888" y="652463"/>
            <a:ext cx="7886700" cy="2852737"/>
          </a:xfrm>
          <a:prstGeom prst="rect">
            <a:avLst/>
          </a:prstGeom>
          <a:noFill/>
          <a:ln>
            <a:noFill/>
          </a:ln>
        </p:spPr>
        <p:txBody>
          <a:bodyPr anchorCtr="0" anchor="b" bIns="91425" lIns="91425" spcFirstLastPara="1" rIns="91425" wrap="square" tIns="91425">
            <a:noAutofit/>
          </a:bodyPr>
          <a:lstStyle/>
          <a:p>
            <a:pPr indent="0" lvl="0" marL="0" marR="0" rtl="0" algn="ctr">
              <a:lnSpc>
                <a:spcPct val="90000"/>
              </a:lnSpc>
              <a:spcBef>
                <a:spcPts val="0"/>
              </a:spcBef>
              <a:spcAft>
                <a:spcPts val="0"/>
              </a:spcAft>
              <a:buClr>
                <a:schemeClr val="dk1"/>
              </a:buClr>
              <a:buSzPts val="6000"/>
              <a:buFont typeface="Trebuchet MS"/>
              <a:buNone/>
            </a:pPr>
            <a:r>
              <a:rPr b="1" i="0" lang="en-US" sz="6000" u="none" cap="none" strike="noStrike">
                <a:solidFill>
                  <a:schemeClr val="dk1"/>
                </a:solidFill>
                <a:latin typeface="Trebuchet MS"/>
                <a:ea typeface="Trebuchet MS"/>
                <a:cs typeface="Trebuchet MS"/>
                <a:sym typeface="Trebuchet MS"/>
              </a:rPr>
              <a:t>Open Access</a:t>
            </a:r>
            <a:endParaRPr b="1" i="0" sz="6000" u="none" cap="none" strike="noStrike">
              <a:solidFill>
                <a:schemeClr val="dk1"/>
              </a:solidFill>
              <a:latin typeface="Trebuchet MS"/>
              <a:ea typeface="Trebuchet MS"/>
              <a:cs typeface="Trebuchet MS"/>
              <a:sym typeface="Trebuchet MS"/>
            </a:endParaRPr>
          </a:p>
        </p:txBody>
      </p:sp>
      <p:sp>
        <p:nvSpPr>
          <p:cNvPr id="119" name="Google Shape;119;p21"/>
          <p:cNvSpPr txBox="1"/>
          <p:nvPr>
            <p:ph idx="1" type="body"/>
          </p:nvPr>
        </p:nvSpPr>
        <p:spPr>
          <a:xfrm>
            <a:off x="598170" y="3505200"/>
            <a:ext cx="7912417" cy="1500187"/>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1000"/>
              </a:spcBef>
              <a:spcAft>
                <a:spcPts val="0"/>
              </a:spcAft>
              <a:buClr>
                <a:schemeClr val="lt1"/>
              </a:buClr>
              <a:buSzPts val="3600"/>
              <a:buFont typeface="Arial"/>
              <a:buNone/>
            </a:pPr>
            <a:r>
              <a:rPr b="1" i="0" lang="en-US" sz="3600" u="none" cap="none" strike="noStrike">
                <a:solidFill>
                  <a:schemeClr val="lt1"/>
                </a:solidFill>
                <a:latin typeface="Trebuchet MS"/>
                <a:ea typeface="Trebuchet MS"/>
                <a:cs typeface="Trebuchet MS"/>
                <a:sym typeface="Trebuchet MS"/>
              </a:rPr>
              <a:t>Getting on the Same Page</a:t>
            </a:r>
            <a:endParaRPr b="1" i="0" sz="3600" u="none" cap="none" strike="noStrike">
              <a:solidFill>
                <a:schemeClr val="lt1"/>
              </a:solidFill>
              <a:latin typeface="Trebuchet MS"/>
              <a:ea typeface="Trebuchet MS"/>
              <a:cs typeface="Trebuchet MS"/>
              <a:sym typeface="Trebuchet M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48"/>
          <p:cNvSpPr txBox="1"/>
          <p:nvPr>
            <p:ph type="title"/>
          </p:nvPr>
        </p:nvSpPr>
        <p:spPr>
          <a:xfrm>
            <a:off x="1584960" y="4718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Closing Thoughts</a:t>
            </a:r>
            <a:endParaRPr b="0" i="0" sz="4400" u="none" cap="none" strike="noStrike">
              <a:solidFill>
                <a:srgbClr val="003B5F"/>
              </a:solidFill>
              <a:latin typeface="Trebuchet MS"/>
              <a:ea typeface="Trebuchet MS"/>
              <a:cs typeface="Trebuchet MS"/>
              <a:sym typeface="Trebuchet MS"/>
            </a:endParaRPr>
          </a:p>
        </p:txBody>
      </p:sp>
      <p:sp>
        <p:nvSpPr>
          <p:cNvPr id="310" name="Google Shape;310;p48"/>
          <p:cNvSpPr txBox="1"/>
          <p:nvPr>
            <p:ph idx="1" type="body"/>
          </p:nvPr>
        </p:nvSpPr>
        <p:spPr>
          <a:xfrm>
            <a:off x="1615440" y="1500054"/>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There is no one right way to implement a repository.</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IRs open the door for conversations about author rights, copyright, sharing work, ethics in research and publishing, student/faculty collaboration</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49"/>
          <p:cNvSpPr txBox="1"/>
          <p:nvPr>
            <p:ph type="title"/>
          </p:nvPr>
        </p:nvSpPr>
        <p:spPr>
          <a:xfrm>
            <a:off x="53340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Recommendations</a:t>
            </a:r>
            <a:endParaRPr/>
          </a:p>
        </p:txBody>
      </p:sp>
      <p:sp>
        <p:nvSpPr>
          <p:cNvPr id="316" name="Google Shape;316;p49"/>
          <p:cNvSpPr txBox="1"/>
          <p:nvPr>
            <p:ph idx="1" type="body"/>
          </p:nvPr>
        </p:nvSpPr>
        <p:spPr>
          <a:xfrm>
            <a:off x="518160" y="147828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Have a plan</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Have conversations</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Be flexible</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Google Shape;321;p50"/>
          <p:cNvSpPr txBox="1"/>
          <p:nvPr>
            <p:ph type="title"/>
          </p:nvPr>
        </p:nvSpPr>
        <p:spPr>
          <a:xfrm>
            <a:off x="533400" y="418150"/>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Tools &amp; Resources</a:t>
            </a:r>
            <a:endParaRPr b="0" i="0" sz="4400" u="none" cap="none" strike="noStrike">
              <a:solidFill>
                <a:srgbClr val="003B5F"/>
              </a:solidFill>
              <a:latin typeface="Trebuchet MS"/>
              <a:ea typeface="Trebuchet MS"/>
              <a:cs typeface="Trebuchet MS"/>
              <a:sym typeface="Trebuchet MS"/>
            </a:endParaRPr>
          </a:p>
        </p:txBody>
      </p:sp>
      <p:sp>
        <p:nvSpPr>
          <p:cNvPr id="322" name="Google Shape;322;p50"/>
          <p:cNvSpPr txBox="1"/>
          <p:nvPr>
            <p:ph idx="1" type="body"/>
          </p:nvPr>
        </p:nvSpPr>
        <p:spPr>
          <a:xfrm>
            <a:off x="533400" y="150876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Scholarly Publishing and Academic Resources Coalition (SPARC): </a:t>
            </a:r>
            <a:r>
              <a:rPr b="0" i="0" lang="en-US" sz="2500" u="sng" cap="none" strike="noStrike">
                <a:solidFill>
                  <a:schemeClr val="hlink"/>
                </a:solidFill>
                <a:latin typeface="Trebuchet MS"/>
                <a:ea typeface="Trebuchet MS"/>
                <a:cs typeface="Trebuchet MS"/>
                <a:sym typeface="Trebuchet MS"/>
                <a:hlinkClick r:id="rId3"/>
              </a:rPr>
              <a:t>https://sparcopen.org/</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OpenDoar: </a:t>
            </a:r>
            <a:r>
              <a:rPr b="0" i="0" lang="en-US" sz="2500" u="sng" cap="none" strike="noStrike">
                <a:solidFill>
                  <a:schemeClr val="hlink"/>
                </a:solidFill>
                <a:latin typeface="Trebuchet MS"/>
                <a:ea typeface="Trebuchet MS"/>
                <a:cs typeface="Trebuchet MS"/>
                <a:sym typeface="Trebuchet MS"/>
                <a:hlinkClick r:id="rId4"/>
              </a:rPr>
              <a:t>http://www.opendoar.org/</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ROARMap: </a:t>
            </a:r>
            <a:r>
              <a:rPr b="0" i="0" lang="en-US" sz="2500" u="sng" cap="none" strike="noStrike">
                <a:solidFill>
                  <a:schemeClr val="hlink"/>
                </a:solidFill>
                <a:latin typeface="Trebuchet MS"/>
                <a:ea typeface="Trebuchet MS"/>
                <a:cs typeface="Trebuchet MS"/>
                <a:sym typeface="Trebuchet MS"/>
                <a:hlinkClick r:id="rId5"/>
              </a:rPr>
              <a:t>https://roarmap.eprints.org/</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SHERPA/RoMEO: </a:t>
            </a:r>
            <a:r>
              <a:rPr b="0" i="0" lang="en-US" sz="2500" u="sng" cap="none" strike="noStrike">
                <a:solidFill>
                  <a:schemeClr val="hlink"/>
                </a:solidFill>
                <a:latin typeface="Trebuchet MS"/>
                <a:ea typeface="Trebuchet MS"/>
                <a:cs typeface="Trebuchet MS"/>
                <a:sym typeface="Trebuchet MS"/>
                <a:hlinkClick r:id="rId6"/>
              </a:rPr>
              <a:t>http://www.sherpa.ac.uk/romeo/index.php</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 SHERPA/JULIET: </a:t>
            </a:r>
            <a:r>
              <a:rPr b="0" i="0" lang="en-US" sz="2500" u="sng" cap="none" strike="noStrike">
                <a:solidFill>
                  <a:schemeClr val="hlink"/>
                </a:solidFill>
                <a:latin typeface="Trebuchet MS"/>
                <a:ea typeface="Trebuchet MS"/>
                <a:cs typeface="Trebuchet MS"/>
                <a:sym typeface="Trebuchet MS"/>
                <a:hlinkClick r:id="rId7"/>
              </a:rPr>
              <a:t>http://v2.sherpa.ac.uk/juliet/</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SHERPA/FACT: </a:t>
            </a:r>
            <a:r>
              <a:rPr b="0" i="0" lang="en-US" sz="2500" u="sng" cap="none" strike="noStrike">
                <a:solidFill>
                  <a:schemeClr val="hlink"/>
                </a:solidFill>
                <a:latin typeface="Trebuchet MS"/>
                <a:ea typeface="Trebuchet MS"/>
                <a:cs typeface="Trebuchet MS"/>
                <a:sym typeface="Trebuchet MS"/>
                <a:hlinkClick r:id="rId8"/>
              </a:rPr>
              <a:t>http://www.sherpa.ac.uk/fact/</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Arial"/>
              <a:buChar char="•"/>
            </a:pPr>
            <a:r>
              <a:rPr b="0" i="0" lang="en-US" sz="2500" u="none" cap="none" strike="noStrike">
                <a:solidFill>
                  <a:schemeClr val="dk1"/>
                </a:solidFill>
                <a:latin typeface="Trebuchet MS"/>
                <a:ea typeface="Trebuchet MS"/>
                <a:cs typeface="Trebuchet MS"/>
                <a:sym typeface="Trebuchet MS"/>
              </a:rPr>
              <a:t>Open Repositories: </a:t>
            </a:r>
            <a:r>
              <a:rPr b="0" i="0" lang="en-US" sz="2500" u="sng" cap="none" strike="noStrike">
                <a:solidFill>
                  <a:schemeClr val="hlink"/>
                </a:solidFill>
                <a:latin typeface="Trebuchet MS"/>
                <a:ea typeface="Trebuchet MS"/>
                <a:cs typeface="Trebuchet MS"/>
                <a:sym typeface="Trebuchet MS"/>
                <a:hlinkClick r:id="rId9"/>
              </a:rPr>
              <a:t>http://www.or2018.net/</a:t>
            </a:r>
            <a:r>
              <a:rPr b="0" i="0" lang="en-US" sz="2500" u="none" cap="none" strike="noStrike">
                <a:solidFill>
                  <a:schemeClr val="dk1"/>
                </a:solidFill>
                <a:latin typeface="Trebuchet MS"/>
                <a:ea typeface="Trebuchet MS"/>
                <a:cs typeface="Trebuchet MS"/>
                <a:sym typeface="Trebuchet MS"/>
              </a:rPr>
              <a:t> </a:t>
            </a:r>
            <a:endParaRPr b="0" i="0" sz="25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2"/>
          <p:cNvSpPr txBox="1"/>
          <p:nvPr>
            <p:ph type="title"/>
          </p:nvPr>
        </p:nvSpPr>
        <p:spPr>
          <a:xfrm>
            <a:off x="1493520" y="365127"/>
            <a:ext cx="7021830" cy="1021714"/>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What OA is…</a:t>
            </a:r>
            <a:endParaRPr b="0" i="0" sz="4400" u="none" cap="none" strike="noStrike">
              <a:solidFill>
                <a:srgbClr val="003B5F"/>
              </a:solidFill>
              <a:latin typeface="Trebuchet MS"/>
              <a:ea typeface="Trebuchet MS"/>
              <a:cs typeface="Trebuchet MS"/>
              <a:sym typeface="Trebuchet MS"/>
            </a:endParaRPr>
          </a:p>
        </p:txBody>
      </p:sp>
      <p:sp>
        <p:nvSpPr>
          <p:cNvPr id="125" name="Google Shape;125;p22"/>
          <p:cNvSpPr txBox="1"/>
          <p:nvPr>
            <p:ph idx="1" type="body"/>
          </p:nvPr>
        </p:nvSpPr>
        <p:spPr>
          <a:xfrm>
            <a:off x="1493525" y="3186747"/>
            <a:ext cx="7021800" cy="29901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1000"/>
              </a:spcBef>
              <a:spcAft>
                <a:spcPts val="0"/>
              </a:spcAft>
              <a:buClr>
                <a:srgbClr val="003B5F"/>
              </a:buClr>
              <a:buSzPts val="4400"/>
              <a:buFont typeface="Noto Sans Symbols"/>
              <a:buNone/>
            </a:pPr>
            <a:r>
              <a:rPr b="0" i="0" lang="en-US" sz="4400" u="none" cap="none" strike="noStrike">
                <a:solidFill>
                  <a:srgbClr val="003B5F"/>
                </a:solidFill>
                <a:latin typeface="Trebuchet MS"/>
                <a:ea typeface="Trebuchet MS"/>
                <a:cs typeface="Trebuchet MS"/>
                <a:sym typeface="Trebuchet MS"/>
              </a:rPr>
              <a:t>What OA is not…</a:t>
            </a:r>
            <a:endParaRPr b="0" i="0" sz="2800" u="none" cap="none" strike="noStrike">
              <a:solidFill>
                <a:srgbClr val="003B5F"/>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Not forsaking peer review</a:t>
            </a:r>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Not forsaking editorial processes or quality</a:t>
            </a:r>
            <a:br>
              <a:rPr b="0" i="0" lang="en-US" sz="2800" u="none" cap="none" strike="noStrike">
                <a:solidFill>
                  <a:schemeClr val="dk1"/>
                </a:solidFill>
                <a:latin typeface="Trebuchet MS"/>
                <a:ea typeface="Trebuchet MS"/>
                <a:cs typeface="Trebuchet MS"/>
                <a:sym typeface="Trebuchet MS"/>
              </a:rPr>
            </a:br>
            <a:endParaRPr b="0" i="0" sz="2800" u="none" cap="none" strike="noStrike">
              <a:solidFill>
                <a:schemeClr val="dk1"/>
              </a:solidFill>
              <a:latin typeface="Trebuchet MS"/>
              <a:ea typeface="Trebuchet MS"/>
              <a:cs typeface="Trebuchet MS"/>
              <a:sym typeface="Trebuchet MS"/>
            </a:endParaRPr>
          </a:p>
        </p:txBody>
      </p:sp>
      <p:sp>
        <p:nvSpPr>
          <p:cNvPr id="126" name="Google Shape;126;p22"/>
          <p:cNvSpPr txBox="1"/>
          <p:nvPr/>
        </p:nvSpPr>
        <p:spPr>
          <a:xfrm>
            <a:off x="1580609" y="1064104"/>
            <a:ext cx="7021830" cy="2279877"/>
          </a:xfrm>
          <a:prstGeom prst="rect">
            <a:avLst/>
          </a:prstGeom>
          <a:noFill/>
          <a:ln>
            <a:noFill/>
          </a:ln>
        </p:spPr>
        <p:txBody>
          <a:bodyPr anchorCtr="0" anchor="t" bIns="91425" lIns="91425" spcFirstLastPara="1" rIns="91425" wrap="square" tIns="91425">
            <a:noAutofit/>
          </a:bodyPr>
          <a:lstStyle/>
          <a:p>
            <a:pPr indent="-228600" lvl="0" marL="228600" marR="0" rtl="0" algn="l">
              <a:lnSpc>
                <a:spcPct val="90000"/>
              </a:lnSpc>
              <a:spcBef>
                <a:spcPts val="1000"/>
              </a:spcBef>
              <a:spcAft>
                <a:spcPts val="0"/>
              </a:spcAft>
              <a:buClr>
                <a:schemeClr val="dk1"/>
              </a:buClr>
              <a:buSzPts val="2800"/>
              <a:buFont typeface="Noto Sans Symbols"/>
              <a:buChar char="▪"/>
            </a:pPr>
            <a:r>
              <a:rPr b="0" i="0" lang="en-US" sz="2800" u="none" cap="none" strike="noStrike">
                <a:solidFill>
                  <a:schemeClr val="dk1"/>
                </a:solidFill>
                <a:latin typeface="Trebuchet MS"/>
                <a:ea typeface="Trebuchet MS"/>
                <a:cs typeface="Trebuchet MS"/>
                <a:sym typeface="Trebuchet MS"/>
              </a:rPr>
              <a:t>Free, immediate, online availability of scholarship.</a:t>
            </a:r>
            <a:endParaRPr b="0" i="0" sz="28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lang="en-US" sz="2800">
                <a:latin typeface="Trebuchet MS"/>
                <a:ea typeface="Trebuchet MS"/>
                <a:cs typeface="Trebuchet MS"/>
                <a:sym typeface="Trebuchet MS"/>
              </a:rPr>
              <a:t>Flexible</a:t>
            </a:r>
            <a:r>
              <a:rPr lang="en-US" sz="2800">
                <a:latin typeface="Trebuchet MS"/>
                <a:ea typeface="Trebuchet MS"/>
                <a:cs typeface="Trebuchet MS"/>
                <a:sym typeface="Trebuchet MS"/>
              </a:rPr>
              <a:t> licensing to help promote use and reuse.</a:t>
            </a:r>
            <a:br>
              <a:rPr b="0" i="0" lang="en-US" sz="2800" u="none" cap="none" strike="noStrike">
                <a:solidFill>
                  <a:srgbClr val="1E4E79"/>
                </a:solidFill>
                <a:latin typeface="Trebuchet MS"/>
                <a:ea typeface="Trebuchet MS"/>
                <a:cs typeface="Trebuchet MS"/>
                <a:sym typeface="Trebuchet MS"/>
              </a:rPr>
            </a:br>
            <a:endParaRPr b="0" i="0" sz="2800" u="none" cap="none" strike="noStrike">
              <a:solidFill>
                <a:srgbClr val="1E4E79"/>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3"/>
          <p:cNvSpPr txBox="1"/>
          <p:nvPr>
            <p:ph type="title"/>
          </p:nvPr>
        </p:nvSpPr>
        <p:spPr>
          <a:xfrm>
            <a:off x="502920" y="39560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3B5F"/>
              </a:buClr>
              <a:buSzPts val="4400"/>
              <a:buFont typeface="Trebuchet MS"/>
              <a:buNone/>
            </a:pPr>
            <a:r>
              <a:rPr b="0" i="0" lang="en-US" sz="4400" u="none" cap="none" strike="noStrike">
                <a:solidFill>
                  <a:srgbClr val="003B5F"/>
                </a:solidFill>
                <a:latin typeface="Trebuchet MS"/>
                <a:ea typeface="Trebuchet MS"/>
                <a:cs typeface="Trebuchet MS"/>
                <a:sym typeface="Trebuchet MS"/>
              </a:rPr>
              <a:t>Terminology</a:t>
            </a:r>
            <a:endParaRPr/>
          </a:p>
        </p:txBody>
      </p:sp>
      <p:sp>
        <p:nvSpPr>
          <p:cNvPr id="133" name="Google Shape;133;p23"/>
          <p:cNvSpPr txBox="1"/>
          <p:nvPr>
            <p:ph idx="1" type="body"/>
          </p:nvPr>
        </p:nvSpPr>
        <p:spPr>
          <a:xfrm>
            <a:off x="502920" y="1508760"/>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590"/>
              <a:buFont typeface="Noto Sans Symbols"/>
              <a:buChar char="▪"/>
            </a:pPr>
            <a:r>
              <a:rPr b="1" i="0" lang="en-US" sz="2590" u="none" cap="none" strike="noStrike">
                <a:solidFill>
                  <a:schemeClr val="dk1"/>
                </a:solidFill>
                <a:latin typeface="Trebuchet MS"/>
                <a:ea typeface="Trebuchet MS"/>
                <a:cs typeface="Trebuchet MS"/>
                <a:sym typeface="Trebuchet MS"/>
              </a:rPr>
              <a:t>Pre-Prints</a:t>
            </a:r>
            <a:endParaRPr/>
          </a:p>
          <a:p>
            <a:pPr indent="-228600" lvl="0" marL="228600" marR="0" rtl="0" algn="l">
              <a:lnSpc>
                <a:spcPct val="90000"/>
              </a:lnSpc>
              <a:spcBef>
                <a:spcPts val="1000"/>
              </a:spcBef>
              <a:spcAft>
                <a:spcPts val="0"/>
              </a:spcAft>
              <a:buClr>
                <a:schemeClr val="dk1"/>
              </a:buClr>
              <a:buSzPts val="2590"/>
              <a:buFont typeface="Noto Sans Symbols"/>
              <a:buChar char="▪"/>
            </a:pPr>
            <a:r>
              <a:rPr b="1" i="0" lang="en-US" sz="2590" u="none" cap="none" strike="noStrike">
                <a:solidFill>
                  <a:schemeClr val="dk1"/>
                </a:solidFill>
                <a:latin typeface="Trebuchet MS"/>
                <a:ea typeface="Trebuchet MS"/>
                <a:cs typeface="Trebuchet MS"/>
                <a:sym typeface="Trebuchet MS"/>
              </a:rPr>
              <a:t>Post-Prints</a:t>
            </a:r>
            <a:endParaRPr/>
          </a:p>
          <a:p>
            <a:pPr indent="-228600" lvl="0" marL="228600" marR="0" rtl="0" algn="l">
              <a:lnSpc>
                <a:spcPct val="90000"/>
              </a:lnSpc>
              <a:spcBef>
                <a:spcPts val="1000"/>
              </a:spcBef>
              <a:spcAft>
                <a:spcPts val="0"/>
              </a:spcAft>
              <a:buClr>
                <a:schemeClr val="dk1"/>
              </a:buClr>
              <a:buSzPts val="2590"/>
              <a:buFont typeface="Noto Sans Symbols"/>
              <a:buChar char="▪"/>
            </a:pPr>
            <a:r>
              <a:rPr b="1" i="0" lang="en-US" sz="2590" u="none" cap="none" strike="noStrike">
                <a:solidFill>
                  <a:schemeClr val="dk1"/>
                </a:solidFill>
                <a:latin typeface="Trebuchet MS"/>
                <a:ea typeface="Trebuchet MS"/>
                <a:cs typeface="Trebuchet MS"/>
                <a:sym typeface="Trebuchet MS"/>
              </a:rPr>
              <a:t>Publisher’s Version</a:t>
            </a:r>
            <a:endParaRPr/>
          </a:p>
          <a:p>
            <a:pPr indent="-64135" lvl="0" marL="228600" marR="0" rtl="0" algn="l">
              <a:lnSpc>
                <a:spcPct val="90000"/>
              </a:lnSpc>
              <a:spcBef>
                <a:spcPts val="1000"/>
              </a:spcBef>
              <a:spcAft>
                <a:spcPts val="0"/>
              </a:spcAft>
              <a:buClr>
                <a:schemeClr val="dk1"/>
              </a:buClr>
              <a:buSzPts val="2590"/>
              <a:buFont typeface="Noto Sans Symbols"/>
              <a:buNone/>
            </a:pPr>
            <a:r>
              <a:t/>
            </a:r>
            <a:endParaRPr b="0" i="0" sz="259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mt="24000"/>
          </a:blip>
          <a:stretch>
            <a:fillRect/>
          </a:stretch>
        </a:blipFill>
      </p:bgPr>
    </p:bg>
    <p:spTree>
      <p:nvGrpSpPr>
        <p:cNvPr id="137" name="Shape 137"/>
        <p:cNvGrpSpPr/>
        <p:nvPr/>
      </p:nvGrpSpPr>
      <p:grpSpPr>
        <a:xfrm>
          <a:off x="0" y="0"/>
          <a:ext cx="0" cy="0"/>
          <a:chOff x="0" y="0"/>
          <a:chExt cx="0" cy="0"/>
        </a:xfrm>
      </p:grpSpPr>
      <p:sp>
        <p:nvSpPr>
          <p:cNvPr id="138" name="Google Shape;138;p24"/>
          <p:cNvSpPr txBox="1"/>
          <p:nvPr/>
        </p:nvSpPr>
        <p:spPr>
          <a:xfrm>
            <a:off x="0" y="278043"/>
            <a:ext cx="9144000" cy="1021714"/>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6000"/>
              <a:buFont typeface="Trebuchet MS"/>
              <a:buNone/>
            </a:pPr>
            <a:r>
              <a:rPr b="0" i="0" lang="en-US" sz="6000" u="none" cap="none" strike="noStrike">
                <a:solidFill>
                  <a:schemeClr val="dk1"/>
                </a:solidFill>
                <a:latin typeface="Trebuchet MS"/>
                <a:ea typeface="Trebuchet MS"/>
                <a:cs typeface="Trebuchet MS"/>
                <a:sym typeface="Trebuchet MS"/>
              </a:rPr>
              <a:t>Pick a Color!</a:t>
            </a:r>
            <a:endParaRPr/>
          </a:p>
        </p:txBody>
      </p:sp>
      <p:sp>
        <p:nvSpPr>
          <p:cNvPr id="139" name="Google Shape;139;p24"/>
          <p:cNvSpPr/>
          <p:nvPr/>
        </p:nvSpPr>
        <p:spPr>
          <a:xfrm>
            <a:off x="4441374" y="6395284"/>
            <a:ext cx="4506683"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0" lang="en-US" sz="1800" u="none" cap="none" strike="noStrike">
                <a:solidFill>
                  <a:schemeClr val="dk1"/>
                </a:solidFill>
                <a:latin typeface="Trebuchet MS"/>
                <a:ea typeface="Trebuchet MS"/>
                <a:cs typeface="Trebuchet MS"/>
                <a:sym typeface="Trebuchet MS"/>
              </a:rPr>
              <a:t>Kevan, Traffic Light Tree, </a:t>
            </a:r>
            <a:r>
              <a:rPr b="0" i="0" lang="en-US" sz="1800" u="sng" cap="none" strike="noStrike">
                <a:solidFill>
                  <a:schemeClr val="hlink"/>
                </a:solidFill>
                <a:latin typeface="Trebuchet MS"/>
                <a:ea typeface="Trebuchet MS"/>
                <a:cs typeface="Trebuchet MS"/>
                <a:sym typeface="Trebuchet MS"/>
                <a:hlinkClick r:id="rId4"/>
              </a:rPr>
              <a:t>CC BY 2.0</a:t>
            </a:r>
            <a:endParaRPr b="0" i="0" sz="1800" u="none" cap="none" strike="noStrike">
              <a:solidFill>
                <a:schemeClr val="dk1"/>
              </a:solidFill>
              <a:latin typeface="Trebuchet MS"/>
              <a:ea typeface="Trebuchet MS"/>
              <a:cs typeface="Trebuchet MS"/>
              <a:sym typeface="Trebuchet MS"/>
            </a:endParaRPr>
          </a:p>
        </p:txBody>
      </p:sp>
      <p:grpSp>
        <p:nvGrpSpPr>
          <p:cNvPr id="140" name="Google Shape;140;p24"/>
          <p:cNvGrpSpPr/>
          <p:nvPr/>
        </p:nvGrpSpPr>
        <p:grpSpPr>
          <a:xfrm>
            <a:off x="3728935" y="1299757"/>
            <a:ext cx="1296965" cy="1490761"/>
            <a:chOff x="3298167" y="1611380"/>
            <a:chExt cx="1296965" cy="1490761"/>
          </a:xfrm>
        </p:grpSpPr>
        <p:sp>
          <p:nvSpPr>
            <p:cNvPr id="141" name="Google Shape;141;p24"/>
            <p:cNvSpPr/>
            <p:nvPr/>
          </p:nvSpPr>
          <p:spPr>
            <a:xfrm rot="-5400000">
              <a:off x="3201269" y="1708279"/>
              <a:ext cx="1490761" cy="1296964"/>
            </a:xfrm>
            <a:prstGeom prst="flowChartPreparation">
              <a:avLst/>
            </a:prstGeom>
            <a:solidFill>
              <a:srgbClr val="548135"/>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42" name="Google Shape;142;p24"/>
            <p:cNvSpPr txBox="1"/>
            <p:nvPr/>
          </p:nvSpPr>
          <p:spPr>
            <a:xfrm>
              <a:off x="3298167" y="2046513"/>
              <a:ext cx="1296965"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3200" u="none" cap="none" strike="noStrike">
                  <a:solidFill>
                    <a:schemeClr val="lt1"/>
                  </a:solidFill>
                  <a:latin typeface="Trebuchet MS"/>
                  <a:ea typeface="Trebuchet MS"/>
                  <a:cs typeface="Trebuchet MS"/>
                  <a:sym typeface="Trebuchet MS"/>
                </a:rPr>
                <a:t>Green</a:t>
              </a:r>
              <a:endParaRPr/>
            </a:p>
          </p:txBody>
        </p:sp>
      </p:grpSp>
      <p:grpSp>
        <p:nvGrpSpPr>
          <p:cNvPr id="143" name="Google Shape;143;p24"/>
          <p:cNvGrpSpPr/>
          <p:nvPr/>
        </p:nvGrpSpPr>
        <p:grpSpPr>
          <a:xfrm>
            <a:off x="3058682" y="2554950"/>
            <a:ext cx="1296964" cy="1490761"/>
            <a:chOff x="3298168" y="1611380"/>
            <a:chExt cx="1296964" cy="1490761"/>
          </a:xfrm>
        </p:grpSpPr>
        <p:sp>
          <p:nvSpPr>
            <p:cNvPr id="144" name="Google Shape;144;p24"/>
            <p:cNvSpPr/>
            <p:nvPr/>
          </p:nvSpPr>
          <p:spPr>
            <a:xfrm rot="-5400000">
              <a:off x="3201269" y="1708279"/>
              <a:ext cx="1490761" cy="1296964"/>
            </a:xfrm>
            <a:prstGeom prst="flowChartPreparation">
              <a:avLst/>
            </a:prstGeom>
            <a:solidFill>
              <a:srgbClr val="BF9000"/>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45" name="Google Shape;145;p24"/>
            <p:cNvSpPr txBox="1"/>
            <p:nvPr/>
          </p:nvSpPr>
          <p:spPr>
            <a:xfrm>
              <a:off x="3319938" y="2046513"/>
              <a:ext cx="1230291" cy="584775"/>
            </a:xfrm>
            <a:prstGeom prst="rect">
              <a:avLst/>
            </a:prstGeom>
            <a:solidFill>
              <a:srgbClr val="BF900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3200" u="none" cap="none" strike="noStrike">
                  <a:solidFill>
                    <a:schemeClr val="lt1"/>
                  </a:solidFill>
                  <a:latin typeface="Trebuchet MS"/>
                  <a:ea typeface="Trebuchet MS"/>
                  <a:cs typeface="Trebuchet MS"/>
                  <a:sym typeface="Trebuchet MS"/>
                </a:rPr>
                <a:t>Gold</a:t>
              </a:r>
              <a:endParaRPr/>
            </a:p>
          </p:txBody>
        </p:sp>
      </p:grpSp>
      <p:grpSp>
        <p:nvGrpSpPr>
          <p:cNvPr id="146" name="Google Shape;146;p24"/>
          <p:cNvGrpSpPr/>
          <p:nvPr/>
        </p:nvGrpSpPr>
        <p:grpSpPr>
          <a:xfrm>
            <a:off x="4441375" y="2554950"/>
            <a:ext cx="1296964" cy="1490761"/>
            <a:chOff x="3298168" y="1611380"/>
            <a:chExt cx="1296964" cy="1490761"/>
          </a:xfrm>
        </p:grpSpPr>
        <p:sp>
          <p:nvSpPr>
            <p:cNvPr id="147" name="Google Shape;147;p24"/>
            <p:cNvSpPr/>
            <p:nvPr/>
          </p:nvSpPr>
          <p:spPr>
            <a:xfrm rot="-5400000">
              <a:off x="3201269" y="1708279"/>
              <a:ext cx="1490761" cy="1296964"/>
            </a:xfrm>
            <a:prstGeom prst="flowChartPreparation">
              <a:avLst/>
            </a:prstGeom>
            <a:solidFill>
              <a:srgbClr val="FFD966"/>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48" name="Google Shape;148;p24"/>
            <p:cNvSpPr txBox="1"/>
            <p:nvPr/>
          </p:nvSpPr>
          <p:spPr>
            <a:xfrm>
              <a:off x="3319938" y="2046513"/>
              <a:ext cx="1230291" cy="523220"/>
            </a:xfrm>
            <a:prstGeom prst="rect">
              <a:avLst/>
            </a:prstGeom>
            <a:solidFill>
              <a:srgbClr val="FFD966"/>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2800" u="none" cap="none" strike="noStrike">
                  <a:solidFill>
                    <a:schemeClr val="lt1"/>
                  </a:solidFill>
                  <a:latin typeface="Trebuchet MS"/>
                  <a:ea typeface="Trebuchet MS"/>
                  <a:cs typeface="Trebuchet MS"/>
                  <a:sym typeface="Trebuchet MS"/>
                </a:rPr>
                <a:t>Yellow</a:t>
              </a:r>
              <a:endParaRPr/>
            </a:p>
          </p:txBody>
        </p:sp>
      </p:grpSp>
      <p:grpSp>
        <p:nvGrpSpPr>
          <p:cNvPr id="149" name="Google Shape;149;p24"/>
          <p:cNvGrpSpPr/>
          <p:nvPr/>
        </p:nvGrpSpPr>
        <p:grpSpPr>
          <a:xfrm>
            <a:off x="5116714" y="3810145"/>
            <a:ext cx="1296964" cy="1490761"/>
            <a:chOff x="3298168" y="1611380"/>
            <a:chExt cx="1296964" cy="1490761"/>
          </a:xfrm>
        </p:grpSpPr>
        <p:sp>
          <p:nvSpPr>
            <p:cNvPr id="150" name="Google Shape;150;p24"/>
            <p:cNvSpPr/>
            <p:nvPr/>
          </p:nvSpPr>
          <p:spPr>
            <a:xfrm rot="-5400000">
              <a:off x="3201269" y="1708279"/>
              <a:ext cx="1490761" cy="1296964"/>
            </a:xfrm>
            <a:prstGeom prst="flowChartPreparation">
              <a:avLst/>
            </a:prstGeom>
            <a:solidFill>
              <a:schemeClr val="dk1"/>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51" name="Google Shape;151;p24"/>
            <p:cNvSpPr txBox="1"/>
            <p:nvPr/>
          </p:nvSpPr>
          <p:spPr>
            <a:xfrm>
              <a:off x="3319938" y="2046513"/>
              <a:ext cx="1230291" cy="584775"/>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3200" u="none" cap="none" strike="noStrike">
                  <a:solidFill>
                    <a:schemeClr val="lt1"/>
                  </a:solidFill>
                  <a:latin typeface="Trebuchet MS"/>
                  <a:ea typeface="Trebuchet MS"/>
                  <a:cs typeface="Trebuchet MS"/>
                  <a:sym typeface="Trebuchet MS"/>
                </a:rPr>
                <a:t>Black</a:t>
              </a:r>
              <a:endParaRPr/>
            </a:p>
          </p:txBody>
        </p:sp>
      </p:grpSp>
      <p:grpSp>
        <p:nvGrpSpPr>
          <p:cNvPr id="152" name="Google Shape;152;p24"/>
          <p:cNvGrpSpPr/>
          <p:nvPr/>
        </p:nvGrpSpPr>
        <p:grpSpPr>
          <a:xfrm>
            <a:off x="3739355" y="3831915"/>
            <a:ext cx="1296964" cy="1490761"/>
            <a:chOff x="3298168" y="1611380"/>
            <a:chExt cx="1296964" cy="1490761"/>
          </a:xfrm>
        </p:grpSpPr>
        <p:sp>
          <p:nvSpPr>
            <p:cNvPr id="153" name="Google Shape;153;p24"/>
            <p:cNvSpPr/>
            <p:nvPr/>
          </p:nvSpPr>
          <p:spPr>
            <a:xfrm rot="-5400000">
              <a:off x="3201269" y="1708279"/>
              <a:ext cx="1490761" cy="1296964"/>
            </a:xfrm>
            <a:prstGeom prst="flowChartPreparation">
              <a:avLst/>
            </a:prstGeom>
            <a:solidFill>
              <a:schemeClr val="lt1"/>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54" name="Google Shape;154;p24"/>
            <p:cNvSpPr txBox="1"/>
            <p:nvPr/>
          </p:nvSpPr>
          <p:spPr>
            <a:xfrm>
              <a:off x="3319938" y="2046513"/>
              <a:ext cx="1230291" cy="553998"/>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3000" u="none" cap="none" strike="noStrike">
                  <a:solidFill>
                    <a:schemeClr val="dk1"/>
                  </a:solidFill>
                  <a:latin typeface="Trebuchet MS"/>
                  <a:ea typeface="Trebuchet MS"/>
                  <a:cs typeface="Trebuchet MS"/>
                  <a:sym typeface="Trebuchet MS"/>
                </a:rPr>
                <a:t>White</a:t>
              </a:r>
              <a:endParaRPr/>
            </a:p>
          </p:txBody>
        </p:sp>
      </p:grpSp>
      <p:grpSp>
        <p:nvGrpSpPr>
          <p:cNvPr id="155" name="Google Shape;155;p24"/>
          <p:cNvGrpSpPr/>
          <p:nvPr/>
        </p:nvGrpSpPr>
        <p:grpSpPr>
          <a:xfrm>
            <a:off x="2361995" y="3823627"/>
            <a:ext cx="1296964" cy="1490761"/>
            <a:chOff x="3298168" y="1611380"/>
            <a:chExt cx="1296964" cy="1490761"/>
          </a:xfrm>
        </p:grpSpPr>
        <p:sp>
          <p:nvSpPr>
            <p:cNvPr id="156" name="Google Shape;156;p24"/>
            <p:cNvSpPr/>
            <p:nvPr/>
          </p:nvSpPr>
          <p:spPr>
            <a:xfrm rot="-5400000">
              <a:off x="3201269" y="1708279"/>
              <a:ext cx="1490761" cy="1296964"/>
            </a:xfrm>
            <a:prstGeom prst="flowChartPreparation">
              <a:avLst/>
            </a:prstGeom>
            <a:solidFill>
              <a:srgbClr val="CC0000"/>
            </a:solidFill>
            <a:ln cap="flat" cmpd="sng" w="317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57" name="Google Shape;157;p24"/>
            <p:cNvSpPr txBox="1"/>
            <p:nvPr/>
          </p:nvSpPr>
          <p:spPr>
            <a:xfrm>
              <a:off x="3319938" y="2046513"/>
              <a:ext cx="1230291" cy="584775"/>
            </a:xfrm>
            <a:prstGeom prst="rect">
              <a:avLst/>
            </a:prstGeom>
            <a:solidFill>
              <a:srgbClr val="CC000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3200" u="none" cap="none" strike="noStrike">
                  <a:solidFill>
                    <a:schemeClr val="lt1"/>
                  </a:solidFill>
                  <a:latin typeface="Trebuchet MS"/>
                  <a:ea typeface="Trebuchet MS"/>
                  <a:cs typeface="Trebuchet MS"/>
                  <a:sym typeface="Trebuchet MS"/>
                </a:rPr>
                <a:t>Red</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623888" y="1709739"/>
            <a:ext cx="7886700" cy="1719261"/>
          </a:xfrm>
          <a:prstGeom prst="rect">
            <a:avLst/>
          </a:prstGeom>
          <a:noFill/>
          <a:ln>
            <a:noFill/>
          </a:ln>
        </p:spPr>
        <p:txBody>
          <a:bodyPr anchorCtr="0" anchor="b" bIns="91425" lIns="91425" spcFirstLastPara="1" rIns="91425" wrap="square" tIns="91425">
            <a:noAutofit/>
          </a:bodyPr>
          <a:lstStyle/>
          <a:p>
            <a:pPr indent="0" lvl="0" marL="0" marR="0" rtl="0" algn="ctr">
              <a:lnSpc>
                <a:spcPct val="90000"/>
              </a:lnSpc>
              <a:spcBef>
                <a:spcPts val="0"/>
              </a:spcBef>
              <a:spcAft>
                <a:spcPts val="0"/>
              </a:spcAft>
              <a:buClr>
                <a:schemeClr val="lt1"/>
              </a:buClr>
              <a:buSzPts val="5000"/>
              <a:buFont typeface="Trebuchet MS"/>
              <a:buNone/>
            </a:pPr>
            <a:r>
              <a:rPr b="1" i="0" lang="en-US" sz="5000" u="none" cap="none" strike="noStrike">
                <a:solidFill>
                  <a:schemeClr val="lt1"/>
                </a:solidFill>
                <a:latin typeface="Trebuchet MS"/>
                <a:ea typeface="Trebuchet MS"/>
                <a:cs typeface="Trebuchet MS"/>
                <a:sym typeface="Trebuchet MS"/>
              </a:rPr>
              <a:t>Institutional Repositories</a:t>
            </a:r>
            <a:endParaRPr b="1" i="0" sz="6000" u="none" cap="none" strike="noStrike">
              <a:solidFill>
                <a:schemeClr val="lt1"/>
              </a:solidFill>
              <a:latin typeface="Trebuchet MS"/>
              <a:ea typeface="Trebuchet MS"/>
              <a:cs typeface="Trebuchet MS"/>
              <a:sym typeface="Trebuchet M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6"/>
          <p:cNvSpPr txBox="1"/>
          <p:nvPr>
            <p:ph type="title"/>
          </p:nvPr>
        </p:nvSpPr>
        <p:spPr>
          <a:xfrm>
            <a:off x="149352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What is an IR?</a:t>
            </a:r>
            <a:endParaRPr b="0" i="0" sz="4400" u="none" cap="none" strike="noStrike">
              <a:solidFill>
                <a:srgbClr val="003B5F"/>
              </a:solidFill>
              <a:latin typeface="Trebuchet MS"/>
              <a:ea typeface="Trebuchet MS"/>
              <a:cs typeface="Trebuchet MS"/>
              <a:sym typeface="Trebuchet MS"/>
            </a:endParaRPr>
          </a:p>
        </p:txBody>
      </p:sp>
      <p:sp>
        <p:nvSpPr>
          <p:cNvPr id="168" name="Google Shape;168;p26"/>
          <p:cNvSpPr txBox="1"/>
          <p:nvPr>
            <p:ph idx="1" type="body"/>
          </p:nvPr>
        </p:nvSpPr>
        <p:spPr>
          <a:xfrm>
            <a:off x="1493520" y="1349827"/>
            <a:ext cx="7021830" cy="4979534"/>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Used as a mechanism for making scholarly works freely accessible on the web. </a:t>
            </a:r>
            <a:endParaRPr b="0" i="0" sz="1800" u="none" cap="none" strike="noStrike">
              <a:solidFill>
                <a:schemeClr val="dk1"/>
              </a:solidFill>
              <a:latin typeface="Trebuchet MS"/>
              <a:ea typeface="Trebuchet MS"/>
              <a:cs typeface="Trebuchet MS"/>
              <a:sym typeface="Trebuchet MS"/>
            </a:endParaRPr>
          </a:p>
          <a:p>
            <a:pPr indent="0" lvl="0" marL="0" marR="0" rtl="0" algn="r">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-ACRL</a:t>
            </a:r>
            <a:endParaRPr b="0" i="0" sz="1800" u="none" cap="none" strike="noStrike">
              <a:solidFill>
                <a:schemeClr val="dk1"/>
              </a:solidFill>
              <a:latin typeface="Trebuchet MS"/>
              <a:ea typeface="Trebuchet MS"/>
              <a:cs typeface="Trebuchet MS"/>
              <a:sym typeface="Trebuchet MS"/>
            </a:endParaRPr>
          </a:p>
          <a:p>
            <a:pPr indent="0" lvl="0" marL="0" marR="0" rtl="0" algn="l">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Digital collections capturing and preserving the intellectual output of a single university or a multiple institution community of colleges and universities</a:t>
            </a:r>
            <a:endParaRPr b="0" i="0" sz="1800" u="none" cap="none" strike="noStrike">
              <a:solidFill>
                <a:schemeClr val="dk1"/>
              </a:solidFill>
              <a:latin typeface="Trebuchet MS"/>
              <a:ea typeface="Trebuchet MS"/>
              <a:cs typeface="Trebuchet MS"/>
              <a:sym typeface="Trebuchet MS"/>
            </a:endParaRPr>
          </a:p>
          <a:p>
            <a:pPr indent="0" lvl="0" marL="0" marR="0" rtl="0" algn="r">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-SPARC</a:t>
            </a:r>
            <a:endParaRPr b="0" i="0" sz="1800" u="none" cap="none" strike="noStrike">
              <a:solidFill>
                <a:schemeClr val="dk1"/>
              </a:solidFill>
              <a:latin typeface="Trebuchet MS"/>
              <a:ea typeface="Trebuchet MS"/>
              <a:cs typeface="Trebuchet MS"/>
              <a:sym typeface="Trebuchet MS"/>
            </a:endParaRPr>
          </a:p>
          <a:p>
            <a:pPr indent="0" lvl="0" marL="0" marR="0" rtl="0" algn="l">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A set of services that a university offers to the members of its community for the management and dissemination of digital materials created by the institution and its community members.</a:t>
            </a:r>
            <a:endParaRPr b="0" i="0" sz="1800" u="none" cap="none" strike="noStrike">
              <a:solidFill>
                <a:schemeClr val="dk1"/>
              </a:solidFill>
              <a:latin typeface="Trebuchet MS"/>
              <a:ea typeface="Trebuchet MS"/>
              <a:cs typeface="Trebuchet MS"/>
              <a:sym typeface="Trebuchet MS"/>
            </a:endParaRPr>
          </a:p>
          <a:p>
            <a:pPr indent="0" lvl="0" marL="0" marR="0" rtl="0" algn="r">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-Clifford Lynch</a:t>
            </a:r>
            <a:endParaRPr b="0" i="0" sz="1800" u="none" cap="none" strike="noStrike">
              <a:solidFill>
                <a:schemeClr val="dk1"/>
              </a:solidFill>
              <a:latin typeface="Trebuchet MS"/>
              <a:ea typeface="Trebuchet MS"/>
              <a:cs typeface="Trebuchet MS"/>
              <a:sym typeface="Trebuchet MS"/>
            </a:endParaRPr>
          </a:p>
          <a:p>
            <a:pPr indent="0" lvl="0" marL="0" marR="0" rtl="0" algn="l">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Promote free and unrestricted access to the research output of the institution.</a:t>
            </a:r>
            <a:endParaRPr b="0" i="0" sz="1800" u="none" cap="none" strike="noStrike">
              <a:solidFill>
                <a:schemeClr val="dk1"/>
              </a:solidFill>
              <a:latin typeface="Trebuchet MS"/>
              <a:ea typeface="Trebuchet MS"/>
              <a:cs typeface="Trebuchet MS"/>
              <a:sym typeface="Trebuchet MS"/>
            </a:endParaRPr>
          </a:p>
          <a:p>
            <a:pPr indent="0" lvl="0" marL="0" marR="0" rtl="0" algn="r">
              <a:lnSpc>
                <a:spcPct val="70000"/>
              </a:lnSpc>
              <a:spcBef>
                <a:spcPts val="1000"/>
              </a:spcBef>
              <a:spcAft>
                <a:spcPts val="0"/>
              </a:spcAft>
              <a:buClr>
                <a:schemeClr val="dk1"/>
              </a:buClr>
              <a:buSzPts val="2170"/>
              <a:buFont typeface="Arial"/>
              <a:buNone/>
            </a:pPr>
            <a:r>
              <a:rPr b="0" i="0" lang="en-US" sz="1800" u="none" cap="none" strike="noStrike">
                <a:solidFill>
                  <a:schemeClr val="dk1"/>
                </a:solidFill>
                <a:latin typeface="Trebuchet MS"/>
                <a:ea typeface="Trebuchet MS"/>
                <a:cs typeface="Trebuchet MS"/>
                <a:sym typeface="Trebuchet MS"/>
              </a:rPr>
              <a:t>-The Sheridan Libraries Johns Hopkins University</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7"/>
          <p:cNvSpPr txBox="1"/>
          <p:nvPr>
            <p:ph type="title"/>
          </p:nvPr>
        </p:nvSpPr>
        <p:spPr>
          <a:xfrm>
            <a:off x="533400" y="365127"/>
            <a:ext cx="7021830" cy="102171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Trebuchet MS"/>
                <a:ea typeface="Trebuchet MS"/>
                <a:cs typeface="Trebuchet MS"/>
                <a:sym typeface="Trebuchet MS"/>
              </a:rPr>
              <a:t>Everyone Can Agree</a:t>
            </a:r>
            <a:endParaRPr b="0" i="0" sz="4400" u="none" cap="none" strike="noStrike">
              <a:solidFill>
                <a:srgbClr val="003B5F"/>
              </a:solidFill>
              <a:latin typeface="Trebuchet MS"/>
              <a:ea typeface="Trebuchet MS"/>
              <a:cs typeface="Trebuchet MS"/>
              <a:sym typeface="Trebuchet MS"/>
            </a:endParaRPr>
          </a:p>
        </p:txBody>
      </p:sp>
      <p:sp>
        <p:nvSpPr>
          <p:cNvPr id="174" name="Google Shape;174;p27"/>
          <p:cNvSpPr txBox="1"/>
          <p:nvPr>
            <p:ph idx="1" type="body"/>
          </p:nvPr>
        </p:nvSpPr>
        <p:spPr>
          <a:xfrm>
            <a:off x="518160" y="1325883"/>
            <a:ext cx="7021830" cy="46377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Noto Sans Symbols"/>
              <a:buChar char="▪"/>
            </a:pPr>
            <a:r>
              <a:rPr b="0" i="0" lang="en-US" sz="3600" u="none" cap="none" strike="noStrike">
                <a:solidFill>
                  <a:schemeClr val="dk1"/>
                </a:solidFill>
                <a:latin typeface="Trebuchet MS"/>
                <a:ea typeface="Trebuchet MS"/>
                <a:cs typeface="Trebuchet MS"/>
                <a:sym typeface="Trebuchet MS"/>
              </a:rPr>
              <a:t>Digital</a:t>
            </a:r>
            <a:endParaRPr b="0" i="0" sz="36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600" u="none" cap="none" strike="noStrike">
                <a:solidFill>
                  <a:schemeClr val="dk1"/>
                </a:solidFill>
                <a:latin typeface="Trebuchet MS"/>
                <a:ea typeface="Trebuchet MS"/>
                <a:cs typeface="Trebuchet MS"/>
                <a:sym typeface="Trebuchet MS"/>
              </a:rPr>
              <a:t>Accessible</a:t>
            </a:r>
            <a:endParaRPr b="0" i="0" sz="36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600" u="none" cap="none" strike="noStrike">
                <a:solidFill>
                  <a:schemeClr val="dk1"/>
                </a:solidFill>
                <a:latin typeface="Trebuchet MS"/>
                <a:ea typeface="Trebuchet MS"/>
                <a:cs typeface="Trebuchet MS"/>
                <a:sym typeface="Trebuchet MS"/>
              </a:rPr>
              <a:t>Scholarly</a:t>
            </a:r>
            <a:endParaRPr b="0" i="0" sz="36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600" u="none" cap="none" strike="noStrike">
                <a:solidFill>
                  <a:schemeClr val="dk1"/>
                </a:solidFill>
                <a:latin typeface="Trebuchet MS"/>
                <a:ea typeface="Trebuchet MS"/>
                <a:cs typeface="Trebuchet MS"/>
                <a:sym typeface="Trebuchet MS"/>
              </a:rPr>
              <a:t>Services to a group</a:t>
            </a:r>
            <a:endParaRPr b="0" i="0" sz="3600" u="none" cap="none" strike="noStrike">
              <a:solidFill>
                <a:schemeClr val="dk1"/>
              </a:solidFill>
              <a:latin typeface="Trebuchet MS"/>
              <a:ea typeface="Trebuchet MS"/>
              <a:cs typeface="Trebuchet MS"/>
              <a:sym typeface="Trebuchet MS"/>
            </a:endParaRPr>
          </a:p>
          <a:p>
            <a:pPr indent="-228600" lvl="0" marL="228600" marR="0" rtl="0" algn="l">
              <a:lnSpc>
                <a:spcPct val="90000"/>
              </a:lnSpc>
              <a:spcBef>
                <a:spcPts val="1000"/>
              </a:spcBef>
              <a:spcAft>
                <a:spcPts val="0"/>
              </a:spcAft>
              <a:buClr>
                <a:schemeClr val="dk1"/>
              </a:buClr>
              <a:buSzPts val="2800"/>
              <a:buFont typeface="Noto Sans Symbols"/>
              <a:buChar char="▪"/>
            </a:pPr>
            <a:r>
              <a:rPr b="0" i="0" lang="en-US" sz="3600" u="none" cap="none" strike="noStrike">
                <a:solidFill>
                  <a:schemeClr val="dk1"/>
                </a:solidFill>
                <a:latin typeface="Trebuchet MS"/>
                <a:ea typeface="Trebuchet MS"/>
                <a:cs typeface="Trebuchet MS"/>
                <a:sym typeface="Trebuchet MS"/>
              </a:rPr>
              <a:t>Community</a:t>
            </a:r>
            <a:endParaRPr b="0" i="0" sz="3600" u="none" cap="none" strike="noStrike">
              <a:solidFill>
                <a:schemeClr val="dk1"/>
              </a:solidFill>
              <a:latin typeface="Trebuchet MS"/>
              <a:ea typeface="Trebuchet MS"/>
              <a:cs typeface="Trebuchet MS"/>
              <a:sym typeface="Trebuchet MS"/>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6">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