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81"/>
  </p:notesMasterIdLst>
  <p:sldIdLst>
    <p:sldId id="256" r:id="rId2"/>
    <p:sldId id="258" r:id="rId3"/>
    <p:sldId id="340" r:id="rId4"/>
    <p:sldId id="259" r:id="rId5"/>
    <p:sldId id="260" r:id="rId6"/>
    <p:sldId id="261" r:id="rId7"/>
    <p:sldId id="326" r:id="rId8"/>
    <p:sldId id="262" r:id="rId9"/>
    <p:sldId id="322" r:id="rId10"/>
    <p:sldId id="296" r:id="rId11"/>
    <p:sldId id="320" r:id="rId12"/>
    <p:sldId id="327" r:id="rId13"/>
    <p:sldId id="355" r:id="rId14"/>
    <p:sldId id="321" r:id="rId15"/>
    <p:sldId id="263" r:id="rId16"/>
    <p:sldId id="264" r:id="rId17"/>
    <p:sldId id="293" r:id="rId18"/>
    <p:sldId id="265" r:id="rId19"/>
    <p:sldId id="266" r:id="rId20"/>
    <p:sldId id="325" r:id="rId21"/>
    <p:sldId id="297" r:id="rId22"/>
    <p:sldId id="267" r:id="rId23"/>
    <p:sldId id="268" r:id="rId24"/>
    <p:sldId id="298" r:id="rId25"/>
    <p:sldId id="299" r:id="rId26"/>
    <p:sldId id="300" r:id="rId27"/>
    <p:sldId id="301" r:id="rId28"/>
    <p:sldId id="269" r:id="rId29"/>
    <p:sldId id="302" r:id="rId30"/>
    <p:sldId id="333" r:id="rId31"/>
    <p:sldId id="337" r:id="rId32"/>
    <p:sldId id="338" r:id="rId33"/>
    <p:sldId id="303" r:id="rId34"/>
    <p:sldId id="270" r:id="rId35"/>
    <p:sldId id="305" r:id="rId36"/>
    <p:sldId id="306" r:id="rId37"/>
    <p:sldId id="307" r:id="rId38"/>
    <p:sldId id="304" r:id="rId39"/>
    <p:sldId id="341" r:id="rId40"/>
    <p:sldId id="342" r:id="rId41"/>
    <p:sldId id="271" r:id="rId42"/>
    <p:sldId id="272" r:id="rId43"/>
    <p:sldId id="336" r:id="rId44"/>
    <p:sldId id="309" r:id="rId45"/>
    <p:sldId id="273" r:id="rId46"/>
    <p:sldId id="275" r:id="rId47"/>
    <p:sldId id="284" r:id="rId48"/>
    <p:sldId id="285" r:id="rId49"/>
    <p:sldId id="274" r:id="rId50"/>
    <p:sldId id="335" r:id="rId51"/>
    <p:sldId id="286" r:id="rId52"/>
    <p:sldId id="308" r:id="rId53"/>
    <p:sldId id="334" r:id="rId54"/>
    <p:sldId id="287" r:id="rId55"/>
    <p:sldId id="288" r:id="rId56"/>
    <p:sldId id="289" r:id="rId57"/>
    <p:sldId id="290" r:id="rId58"/>
    <p:sldId id="291" r:id="rId59"/>
    <p:sldId id="292" r:id="rId60"/>
    <p:sldId id="311" r:id="rId61"/>
    <p:sldId id="310" r:id="rId62"/>
    <p:sldId id="339" r:id="rId63"/>
    <p:sldId id="312" r:id="rId64"/>
    <p:sldId id="313" r:id="rId65"/>
    <p:sldId id="314" r:id="rId66"/>
    <p:sldId id="315" r:id="rId67"/>
    <p:sldId id="316" r:id="rId68"/>
    <p:sldId id="344" r:id="rId69"/>
    <p:sldId id="317" r:id="rId70"/>
    <p:sldId id="350" r:id="rId71"/>
    <p:sldId id="351" r:id="rId72"/>
    <p:sldId id="319" r:id="rId73"/>
    <p:sldId id="318" r:id="rId74"/>
    <p:sldId id="346" r:id="rId75"/>
    <p:sldId id="348" r:id="rId76"/>
    <p:sldId id="349" r:id="rId77"/>
    <p:sldId id="352" r:id="rId78"/>
    <p:sldId id="353" r:id="rId79"/>
    <p:sldId id="354" r:id="rId8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00"/>
    <a:srgbClr val="996633"/>
    <a:srgbClr val="FFFCF3"/>
    <a:srgbClr val="FFF6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83589" autoAdjust="0"/>
  </p:normalViewPr>
  <p:slideViewPr>
    <p:cSldViewPr snapToGrid="0">
      <p:cViewPr varScale="1">
        <p:scale>
          <a:sx n="54" d="100"/>
          <a:sy n="54" d="100"/>
        </p:scale>
        <p:origin x="159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836C28-83F4-413F-835C-7BE368CD00EB}" type="datetimeFigureOut">
              <a:rPr lang="en-US" smtClean="0"/>
              <a:t>12/6/2018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CA11B7-79D8-4FA8-AC8D-AA472C94F818}" type="slidenum">
              <a:rPr lang="en-US" smtClean="0"/>
              <a:t>‹#›</a:t>
            </a:fld>
            <a:endParaRPr lang="en-US" dirty="0"/>
          </a:p>
        </p:txBody>
      </p:sp>
    </p:spTree>
    <p:extLst>
      <p:ext uri="{BB962C8B-B14F-4D97-AF65-F5344CB8AC3E}">
        <p14:creationId xmlns:p14="http://schemas.microsoft.com/office/powerpoint/2010/main" val="799332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CA11B7-79D8-4FA8-AC8D-AA472C94F818}" type="slidenum">
              <a:rPr lang="en-US" smtClean="0"/>
              <a:t>5</a:t>
            </a:fld>
            <a:endParaRPr lang="en-US" dirty="0"/>
          </a:p>
        </p:txBody>
      </p:sp>
    </p:spTree>
    <p:extLst>
      <p:ext uri="{BB962C8B-B14F-4D97-AF65-F5344CB8AC3E}">
        <p14:creationId xmlns:p14="http://schemas.microsoft.com/office/powerpoint/2010/main" val="2619287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CA11B7-79D8-4FA8-AC8D-AA472C94F818}" type="slidenum">
              <a:rPr lang="en-US" smtClean="0"/>
              <a:t>8</a:t>
            </a:fld>
            <a:endParaRPr lang="en-US" dirty="0"/>
          </a:p>
        </p:txBody>
      </p:sp>
    </p:spTree>
    <p:extLst>
      <p:ext uri="{BB962C8B-B14F-4D97-AF65-F5344CB8AC3E}">
        <p14:creationId xmlns:p14="http://schemas.microsoft.com/office/powerpoint/2010/main" val="1419194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Who</a:t>
            </a:r>
            <a:r>
              <a:rPr lang="en-US" baseline="0" dirty="0" smtClean="0"/>
              <a:t> the rightsholder is will be important when it comes to adding a license to the work (more on that later)</a:t>
            </a:r>
          </a:p>
          <a:p>
            <a:pPr marL="171450" indent="-171450">
              <a:buFont typeface="Arial" panose="020B0604020202020204" pitchFamily="34" charset="0"/>
              <a:buChar char="•"/>
            </a:pPr>
            <a:r>
              <a:rPr lang="en-US" baseline="0" dirty="0" smtClean="0"/>
              <a:t>Think about this up front, especially when it comes to works of joint authorship and works made for hire</a:t>
            </a:r>
          </a:p>
          <a:p>
            <a:pPr marL="628650" lvl="1" indent="-171450">
              <a:buFont typeface="Arial" panose="020B0604020202020204" pitchFamily="34" charset="0"/>
              <a:buChar char="•"/>
            </a:pPr>
            <a:r>
              <a:rPr lang="en-US" baseline="0" dirty="0" smtClean="0"/>
              <a:t>These situations require preplanning</a:t>
            </a:r>
          </a:p>
          <a:p>
            <a:pPr marL="628650" lvl="1" indent="-171450">
              <a:buFont typeface="Arial" panose="020B0604020202020204" pitchFamily="34" charset="0"/>
              <a:buChar char="•"/>
            </a:pPr>
            <a:r>
              <a:rPr lang="en-US" baseline="0" dirty="0" smtClean="0"/>
              <a:t>Helps avoid confusion and hurt feelings down the road</a:t>
            </a:r>
          </a:p>
          <a:p>
            <a:pPr marL="171450" lvl="0" indent="-171450">
              <a:buFont typeface="Arial" panose="020B0604020202020204" pitchFamily="34" charset="0"/>
              <a:buChar char="•"/>
            </a:pPr>
            <a:r>
              <a:rPr lang="en-US" baseline="0" dirty="0" smtClean="0"/>
              <a:t>Same for work made for hire situations!</a:t>
            </a:r>
          </a:p>
          <a:p>
            <a:pPr marL="171450" indent="-171450">
              <a:buFont typeface="Arial" panose="020B0604020202020204" pitchFamily="34" charset="0"/>
              <a:buChar cha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0CA11B7-79D8-4FA8-AC8D-AA472C94F818}" type="slidenum">
              <a:rPr lang="en-US" smtClean="0"/>
              <a:t>20</a:t>
            </a:fld>
            <a:endParaRPr lang="en-US" dirty="0"/>
          </a:p>
        </p:txBody>
      </p:sp>
    </p:spTree>
    <p:extLst>
      <p:ext uri="{BB962C8B-B14F-4D97-AF65-F5344CB8AC3E}">
        <p14:creationId xmlns:p14="http://schemas.microsoft.com/office/powerpoint/2010/main" val="4074758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A0CA11B7-79D8-4FA8-AC8D-AA472C94F818}" type="slidenum">
              <a:rPr lang="en-US" smtClean="0"/>
              <a:t>25</a:t>
            </a:fld>
            <a:endParaRPr lang="en-US" dirty="0"/>
          </a:p>
        </p:txBody>
      </p:sp>
    </p:spTree>
    <p:extLst>
      <p:ext uri="{BB962C8B-B14F-4D97-AF65-F5344CB8AC3E}">
        <p14:creationId xmlns:p14="http://schemas.microsoft.com/office/powerpoint/2010/main" val="2636898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CA11B7-79D8-4FA8-AC8D-AA472C94F818}" type="slidenum">
              <a:rPr lang="en-US" smtClean="0"/>
              <a:t>26</a:t>
            </a:fld>
            <a:endParaRPr lang="en-US" dirty="0"/>
          </a:p>
        </p:txBody>
      </p:sp>
    </p:spTree>
    <p:extLst>
      <p:ext uri="{BB962C8B-B14F-4D97-AF65-F5344CB8AC3E}">
        <p14:creationId xmlns:p14="http://schemas.microsoft.com/office/powerpoint/2010/main" val="19176532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CA11B7-79D8-4FA8-AC8D-AA472C94F818}" type="slidenum">
              <a:rPr lang="en-US" smtClean="0"/>
              <a:t>27</a:t>
            </a:fld>
            <a:endParaRPr lang="en-US" dirty="0"/>
          </a:p>
        </p:txBody>
      </p:sp>
    </p:spTree>
    <p:extLst>
      <p:ext uri="{BB962C8B-B14F-4D97-AF65-F5344CB8AC3E}">
        <p14:creationId xmlns:p14="http://schemas.microsoft.com/office/powerpoint/2010/main" val="706705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CA11B7-79D8-4FA8-AC8D-AA472C94F818}" type="slidenum">
              <a:rPr lang="en-US" smtClean="0"/>
              <a:t>32</a:t>
            </a:fld>
            <a:endParaRPr lang="en-US" dirty="0"/>
          </a:p>
        </p:txBody>
      </p:sp>
    </p:spTree>
    <p:extLst>
      <p:ext uri="{BB962C8B-B14F-4D97-AF65-F5344CB8AC3E}">
        <p14:creationId xmlns:p14="http://schemas.microsoft.com/office/powerpoint/2010/main" val="3354266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Medical book OA example. Questionable book online example</a:t>
            </a:r>
            <a:endParaRPr lang="en-US" dirty="0"/>
          </a:p>
        </p:txBody>
      </p:sp>
      <p:sp>
        <p:nvSpPr>
          <p:cNvPr id="4" name="Slide Number Placeholder 3"/>
          <p:cNvSpPr>
            <a:spLocks noGrp="1"/>
          </p:cNvSpPr>
          <p:nvPr>
            <p:ph type="sldNum" sz="quarter" idx="10"/>
          </p:nvPr>
        </p:nvSpPr>
        <p:spPr/>
        <p:txBody>
          <a:bodyPr/>
          <a:lstStyle/>
          <a:p>
            <a:fld id="{A0CA11B7-79D8-4FA8-AC8D-AA472C94F818}" type="slidenum">
              <a:rPr lang="en-US" smtClean="0"/>
              <a:t>67</a:t>
            </a:fld>
            <a:endParaRPr lang="en-US" dirty="0"/>
          </a:p>
        </p:txBody>
      </p:sp>
    </p:spTree>
    <p:extLst>
      <p:ext uri="{BB962C8B-B14F-4D97-AF65-F5344CB8AC3E}">
        <p14:creationId xmlns:p14="http://schemas.microsoft.com/office/powerpoint/2010/main" val="4082487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9B522C-4377-4778-9713-8FC205ED6CC6}" type="slidenum">
              <a:rPr lang="en-US" smtClean="0"/>
              <a:pPr/>
              <a:t>68</a:t>
            </a:fld>
            <a:endParaRPr lang="en-US" dirty="0"/>
          </a:p>
        </p:txBody>
      </p:sp>
    </p:spTree>
    <p:extLst>
      <p:ext uri="{BB962C8B-B14F-4D97-AF65-F5344CB8AC3E}">
        <p14:creationId xmlns:p14="http://schemas.microsoft.com/office/powerpoint/2010/main" val="3227405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5C7C62FC-6D2D-4216-9A03-81DFD75E7FE2}" type="datetimeFigureOut">
              <a:rPr lang="en-US" smtClean="0"/>
              <a:t>12/6/2018</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CA2CBF1-F202-4564-927F-19DCACAF5357}" type="slidenum">
              <a:rPr lang="en-US" smtClean="0"/>
              <a:t>‹#›</a:t>
            </a:fld>
            <a:endParaRPr lang="en-US" dirty="0"/>
          </a:p>
        </p:txBody>
      </p:sp>
      <p:cxnSp>
        <p:nvCxnSpPr>
          <p:cNvPr id="8" name="Straight Connector 7"/>
          <p:cNvCxnSpPr/>
          <p:nvPr/>
        </p:nvCxnSpPr>
        <p:spPr>
          <a:xfrm>
            <a:off x="1483995"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8513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C7C62FC-6D2D-4216-9A03-81DFD75E7FE2}" type="datetimeFigureOut">
              <a:rPr lang="en-US" smtClean="0"/>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CA2CBF1-F202-4564-927F-19DCACAF5357}" type="slidenum">
              <a:rPr lang="en-US" smtClean="0"/>
              <a:t>‹#›</a:t>
            </a:fld>
            <a:endParaRPr lang="en-US" dirty="0"/>
          </a:p>
        </p:txBody>
      </p:sp>
    </p:spTree>
    <p:extLst>
      <p:ext uri="{BB962C8B-B14F-4D97-AF65-F5344CB8AC3E}">
        <p14:creationId xmlns:p14="http://schemas.microsoft.com/office/powerpoint/2010/main" val="1977769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C7C62FC-6D2D-4216-9A03-81DFD75E7FE2}" type="datetimeFigureOut">
              <a:rPr lang="en-US" smtClean="0"/>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CA2CBF1-F202-4564-927F-19DCACAF5357}" type="slidenum">
              <a:rPr lang="en-US" smtClean="0"/>
              <a:t>‹#›</a:t>
            </a:fld>
            <a:endParaRPr lang="en-US" dirty="0"/>
          </a:p>
        </p:txBody>
      </p:sp>
    </p:spTree>
    <p:extLst>
      <p:ext uri="{BB962C8B-B14F-4D97-AF65-F5344CB8AC3E}">
        <p14:creationId xmlns:p14="http://schemas.microsoft.com/office/powerpoint/2010/main" val="3641723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57250" y="609600"/>
            <a:ext cx="7406640" cy="978568"/>
          </a:xfrm>
        </p:spPr>
        <p:txBody>
          <a:bodyPr/>
          <a:lstStyle>
            <a:lvl1pPr>
              <a:defRPr>
                <a:solidFill>
                  <a:srgbClr val="00206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857251" y="1588168"/>
            <a:ext cx="7404653" cy="4507832"/>
          </a:xfrm>
        </p:spPr>
        <p:txBody>
          <a:bodyPr/>
          <a:lstStyle>
            <a:lvl1pPr marL="231775" indent="-196850">
              <a:spcBef>
                <a:spcPts val="1000"/>
              </a:spcBef>
              <a:buClr>
                <a:srgbClr val="002060"/>
              </a:buClr>
              <a:buSzPct val="100000"/>
              <a:buFont typeface="Wingdings" panose="05000000000000000000" pitchFamily="2" charset="2"/>
              <a:buChar char="§"/>
              <a:defRPr sz="2800">
                <a:solidFill>
                  <a:schemeClr val="tx1"/>
                </a:solidFill>
              </a:defRPr>
            </a:lvl1pPr>
            <a:lvl2pPr marL="342900" indent="-137160">
              <a:buClr>
                <a:srgbClr val="002060"/>
              </a:buClr>
              <a:buSzPct val="100000"/>
              <a:buFont typeface="Corbel" panose="020B0503020204020204" pitchFamily="34" charset="0"/>
              <a:buChar char="-"/>
              <a:defRPr sz="2200">
                <a:solidFill>
                  <a:schemeClr val="tx1"/>
                </a:solidFill>
              </a:defRPr>
            </a:lvl2pPr>
            <a:lvl3pPr>
              <a:buClr>
                <a:srgbClr val="002060"/>
              </a:buClr>
              <a:defRPr sz="2000">
                <a:solidFill>
                  <a:schemeClr val="tx1"/>
                </a:solidFill>
              </a:defRPr>
            </a:lvl3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60194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9818" y="1029200"/>
            <a:ext cx="7475220" cy="2926080"/>
          </a:xfrm>
        </p:spPr>
        <p:txBody>
          <a:bodyPr anchor="b">
            <a:noAutofit/>
          </a:bodyPr>
          <a:lstStyle>
            <a:lvl1pPr algn="ctr">
              <a:lnSpc>
                <a:spcPct val="85000"/>
              </a:lnSpc>
              <a:defRPr sz="6000" b="0" cap="all" baseline="0"/>
            </a:lvl1pPr>
          </a:lstStyle>
          <a:p>
            <a:r>
              <a:rPr lang="en-US" smtClean="0"/>
              <a:t>Click to edit Master title style</a:t>
            </a:r>
            <a:endParaRPr lang="en-US" dirty="0"/>
          </a:p>
        </p:txBody>
      </p:sp>
      <p:cxnSp>
        <p:nvCxnSpPr>
          <p:cNvPr id="7" name="Straight Connector 6"/>
          <p:cNvCxnSpPr/>
          <p:nvPr/>
        </p:nvCxnSpPr>
        <p:spPr>
          <a:xfrm>
            <a:off x="1485900" y="3876033"/>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92688" y="4067895"/>
            <a:ext cx="1549480" cy="1568531"/>
          </a:xfrm>
          <a:prstGeom prst="rect">
            <a:avLst/>
          </a:prstGeom>
        </p:spPr>
      </p:pic>
    </p:spTree>
    <p:extLst>
      <p:ext uri="{BB962C8B-B14F-4D97-AF65-F5344CB8AC3E}">
        <p14:creationId xmlns:p14="http://schemas.microsoft.com/office/powerpoint/2010/main" val="2493000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C7C62FC-6D2D-4216-9A03-81DFD75E7FE2}" type="datetimeFigureOut">
              <a:rPr lang="en-US" smtClean="0"/>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CA2CBF1-F202-4564-927F-19DCACAF5357}" type="slidenum">
              <a:rPr lang="en-US" smtClean="0"/>
              <a:t>‹#›</a:t>
            </a:fld>
            <a:endParaRPr lang="en-US" dirty="0"/>
          </a:p>
        </p:txBody>
      </p:sp>
    </p:spTree>
    <p:extLst>
      <p:ext uri="{BB962C8B-B14F-4D97-AF65-F5344CB8AC3E}">
        <p14:creationId xmlns:p14="http://schemas.microsoft.com/office/powerpoint/2010/main" val="1490018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C7C62FC-6D2D-4216-9A03-81DFD75E7FE2}" type="datetimeFigureOut">
              <a:rPr lang="en-US" smtClean="0"/>
              <a:t>12/6/2018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CA2CBF1-F202-4564-927F-19DCACAF5357}" type="slidenum">
              <a:rPr lang="en-US" smtClean="0"/>
              <a:t>‹#›</a:t>
            </a:fld>
            <a:endParaRPr lang="en-US" dirty="0"/>
          </a:p>
        </p:txBody>
      </p:sp>
    </p:spTree>
    <p:extLst>
      <p:ext uri="{BB962C8B-B14F-4D97-AF65-F5344CB8AC3E}">
        <p14:creationId xmlns:p14="http://schemas.microsoft.com/office/powerpoint/2010/main" val="3007258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C7C62FC-6D2D-4216-9A03-81DFD75E7FE2}" type="datetimeFigureOut">
              <a:rPr lang="en-US" smtClean="0"/>
              <a:t>12/6/2018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CA2CBF1-F202-4564-927F-19DCACAF5357}" type="slidenum">
              <a:rPr lang="en-US" smtClean="0"/>
              <a:t>‹#›</a:t>
            </a:fld>
            <a:endParaRPr lang="en-US" dirty="0"/>
          </a:p>
        </p:txBody>
      </p:sp>
    </p:spTree>
    <p:extLst>
      <p:ext uri="{BB962C8B-B14F-4D97-AF65-F5344CB8AC3E}">
        <p14:creationId xmlns:p14="http://schemas.microsoft.com/office/powerpoint/2010/main" val="1034734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7C62FC-6D2D-4216-9A03-81DFD75E7FE2}" type="datetimeFigureOut">
              <a:rPr lang="en-US" smtClean="0"/>
              <a:t>12/6/2018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CA2CBF1-F202-4564-927F-19DCACAF5357}" type="slidenum">
              <a:rPr lang="en-US" smtClean="0"/>
              <a:t>‹#›</a:t>
            </a:fld>
            <a:endParaRPr lang="en-US" dirty="0"/>
          </a:p>
        </p:txBody>
      </p:sp>
    </p:spTree>
    <p:extLst>
      <p:ext uri="{BB962C8B-B14F-4D97-AF65-F5344CB8AC3E}">
        <p14:creationId xmlns:p14="http://schemas.microsoft.com/office/powerpoint/2010/main" val="1375072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smtClean="0"/>
              <a:t>Click to edit Master title style</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5C7C62FC-6D2D-4216-9A03-81DFD75E7FE2}" type="datetimeFigureOut">
              <a:rPr lang="en-US" smtClean="0"/>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CA2CBF1-F202-4564-927F-19DCACAF5357}" type="slidenum">
              <a:rPr lang="en-US" smtClean="0"/>
              <a:t>‹#›</a:t>
            </a:fld>
            <a:endParaRPr lang="en-US" dirty="0"/>
          </a:p>
        </p:txBody>
      </p:sp>
    </p:spTree>
    <p:extLst>
      <p:ext uri="{BB962C8B-B14F-4D97-AF65-F5344CB8AC3E}">
        <p14:creationId xmlns:p14="http://schemas.microsoft.com/office/powerpoint/2010/main" val="3867260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smtClean="0"/>
              <a:t>Click icon to add picture</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5C7C62FC-6D2D-4216-9A03-81DFD75E7FE2}" type="datetimeFigureOut">
              <a:rPr lang="en-US" smtClean="0"/>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CA2CBF1-F202-4564-927F-19DCACAF5357}" type="slidenum">
              <a:rPr lang="en-US" smtClean="0"/>
              <a:t>‹#›</a:t>
            </a:fld>
            <a:endParaRPr lang="en-US" dirty="0"/>
          </a:p>
        </p:txBody>
      </p:sp>
    </p:spTree>
    <p:extLst>
      <p:ext uri="{BB962C8B-B14F-4D97-AF65-F5344CB8AC3E}">
        <p14:creationId xmlns:p14="http://schemas.microsoft.com/office/powerpoint/2010/main" val="3076819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5C7C62FC-6D2D-4216-9A03-81DFD75E7FE2}" type="datetimeFigureOut">
              <a:rPr lang="en-US" smtClean="0"/>
              <a:t>12/6/2018</a:t>
            </a:fld>
            <a:endParaRPr lang="en-US" dirty="0"/>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endParaRPr lang="en-US" dirty="0"/>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CCA2CBF1-F202-4564-927F-19DCACAF5357}" type="slidenum">
              <a:rPr lang="en-US" smtClean="0"/>
              <a:t>‹#›</a:t>
            </a:fld>
            <a:endParaRPr lang="en-US" dirty="0"/>
          </a:p>
        </p:txBody>
      </p:sp>
    </p:spTree>
    <p:extLst>
      <p:ext uri="{BB962C8B-B14F-4D97-AF65-F5344CB8AC3E}">
        <p14:creationId xmlns:p14="http://schemas.microsoft.com/office/powerpoint/2010/main" val="1762125841"/>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copyright.gov/circ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copyright.gov/circs/"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copyright.cornell.edu/publicdomain"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law.cornell.edu/copyright/cases/499_US_340.ht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creativecommons.or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arl.org/storage/documents/publications/fair-use-code-crews.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www.copyright.gov/fair-use/index.htm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cmsimpact.org/code/code-best-practices-fair-use-opencourseware/"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hyperlink" Target="http://cmsimpact.org/codes-of-best-practices/"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copyright.gov/circs/" TargetMode="External"/><Relationship Id="rId2" Type="http://schemas.openxmlformats.org/officeDocument/2006/relationships/hyperlink" Target="https://copyright.columbia.edu/basics/permissions-and-licensing.html"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dash.harvard.edu/handle/1/27840430"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hyperlink" Target="http://opencontent.org/definition/"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s://www.nasa.gov/multimedia/guidelines/index.html"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hyperlink" Target="https://www.k-state.edu/copyright/docs/CopyrightFramework.pdf"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creativecommons.org/licenses/by-nc/4.0/"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hyperlink" Target="https://www.coursera.org/learn/copyright-for-education" TargetMode="External"/><Relationship Id="rId2" Type="http://schemas.openxmlformats.org/officeDocument/2006/relationships/hyperlink" Target="http://copyx.org/" TargetMode="External"/><Relationship Id="rId1" Type="http://schemas.openxmlformats.org/officeDocument/2006/relationships/slideLayout" Target="../slideLayouts/slideLayout2.xml"/><Relationship Id="rId5" Type="http://schemas.openxmlformats.org/officeDocument/2006/relationships/hyperlink" Target="https://www.alastore.ala.org/content/copyright-law-librarians-and-educators-creative-strategies-and-practical-solutions-fourth" TargetMode="External"/><Relationship Id="rId4" Type="http://schemas.openxmlformats.org/officeDocument/2006/relationships/hyperlink" Target="https://www.coursera.org/learn/copyright-for-multimedia" TargetMode="External"/></Relationships>
</file>

<file path=ppt/slides/_rels/slide75.xml.rels><?xml version="1.0" encoding="UTF-8" standalone="yes"?>
<Relationships xmlns="http://schemas.openxmlformats.org/package/2006/relationships"><Relationship Id="rId3" Type="http://schemas.openxmlformats.org/officeDocument/2006/relationships/hyperlink" Target="http://librarycopyright.net/" TargetMode="External"/><Relationship Id="rId2" Type="http://schemas.openxmlformats.org/officeDocument/2006/relationships/hyperlink" Target="http://hdl.handle.net/1808/22723"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s://www.library.illinois.edu/scp/copyright-overview/chat-podcast/" TargetMode="External"/><Relationship Id="rId2" Type="http://schemas.openxmlformats.org/officeDocument/2006/relationships/hyperlink" Target="http://www.ala.org/advocacy/pp/pub/copytalk" TargetMode="External"/><Relationship Id="rId1" Type="http://schemas.openxmlformats.org/officeDocument/2006/relationships/slideLayout" Target="../slideLayouts/slideLayout2.xml"/><Relationship Id="rId6" Type="http://schemas.openxmlformats.org/officeDocument/2006/relationships/hyperlink" Target="http://thetaper.library.virginia.edu/" TargetMode="External"/><Relationship Id="rId5" Type="http://schemas.openxmlformats.org/officeDocument/2006/relationships/hyperlink" Target="http://intheopen.net/" TargetMode="External"/><Relationship Id="rId4" Type="http://schemas.openxmlformats.org/officeDocument/2006/relationships/hyperlink" Target="https://blogs.library.duke.edu/scholcomm/" TargetMode="External"/></Relationships>
</file>

<file path=ppt/slides/_rels/slide7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hyperlink" Target="http://librarycopyright.net/resources/fairuse/" TargetMode="External"/></Relationships>
</file>

<file path=ppt/slides/_rels/slide7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hyperlink" Target="https://copyright.columbia.edu/content/dam/copyright/Precedent%20Docs/fairusechecklist.pdf" TargetMode="External"/></Relationships>
</file>

<file path=ppt/slides/_rels/slide79.xml.rels><?xml version="1.0" encoding="UTF-8" standalone="yes"?>
<Relationships xmlns="http://schemas.openxmlformats.org/package/2006/relationships"><Relationship Id="rId3" Type="http://schemas.openxmlformats.org/officeDocument/2006/relationships/hyperlink" Target="http://www.lib.umn.edu/copyright/fairthoughts"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copyright.gov/circ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954B1-A583-4CA0-AEE8-501744387B7D}"/>
              </a:ext>
            </a:extLst>
          </p:cNvPr>
          <p:cNvSpPr>
            <a:spLocks noGrp="1"/>
          </p:cNvSpPr>
          <p:nvPr>
            <p:ph type="ctrTitle"/>
          </p:nvPr>
        </p:nvSpPr>
        <p:spPr/>
        <p:txBody>
          <a:bodyPr>
            <a:normAutofit/>
          </a:bodyPr>
          <a:lstStyle/>
          <a:p>
            <a:r>
              <a:rPr lang="en-US" sz="5000" dirty="0"/>
              <a:t>Copyright and Open Educational Resources</a:t>
            </a:r>
          </a:p>
        </p:txBody>
      </p:sp>
      <p:sp>
        <p:nvSpPr>
          <p:cNvPr id="3" name="Subtitle 2">
            <a:extLst>
              <a:ext uri="{FF2B5EF4-FFF2-40B4-BE49-F238E27FC236}">
                <a16:creationId xmlns:a16="http://schemas.microsoft.com/office/drawing/2014/main" id="{09FEAB53-97C1-4BAF-960E-A572A2B652AF}"/>
              </a:ext>
            </a:extLst>
          </p:cNvPr>
          <p:cNvSpPr>
            <a:spLocks noGrp="1"/>
          </p:cNvSpPr>
          <p:nvPr>
            <p:ph type="subTitle" idx="1"/>
          </p:nvPr>
        </p:nvSpPr>
        <p:spPr/>
        <p:txBody>
          <a:bodyPr>
            <a:normAutofit/>
          </a:bodyPr>
          <a:lstStyle/>
          <a:p>
            <a:r>
              <a:rPr lang="en-US" sz="2800" dirty="0"/>
              <a:t>Creation, Licensing, and Use</a:t>
            </a:r>
          </a:p>
        </p:txBody>
      </p:sp>
    </p:spTree>
    <p:extLst>
      <p:ext uri="{BB962C8B-B14F-4D97-AF65-F5344CB8AC3E}">
        <p14:creationId xmlns:p14="http://schemas.microsoft.com/office/powerpoint/2010/main" val="3116163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the Rightsholder?</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Copyright </a:t>
            </a:r>
            <a:r>
              <a:rPr lang="en-US" dirty="0"/>
              <a:t>in a work protected under this title vests initially in </a:t>
            </a:r>
            <a:r>
              <a:rPr lang="en-US" dirty="0" smtClean="0"/>
              <a:t>the . . . authors </a:t>
            </a:r>
            <a:r>
              <a:rPr lang="en-US" dirty="0"/>
              <a:t>of the work. </a:t>
            </a:r>
            <a:r>
              <a:rPr lang="en-US" dirty="0">
                <a:solidFill>
                  <a:srgbClr val="CC9900"/>
                </a:solidFill>
              </a:rPr>
              <a:t>The authors of a joint work are coowners of copyright in the work</a:t>
            </a:r>
            <a:r>
              <a:rPr lang="en-US" dirty="0" smtClean="0"/>
              <a:t>.</a:t>
            </a:r>
          </a:p>
          <a:p>
            <a:pPr marL="0" indent="0" algn="r">
              <a:buNone/>
            </a:pPr>
            <a:r>
              <a:rPr lang="en-US" dirty="0"/>
              <a:t>-17 USC § </a:t>
            </a:r>
            <a:r>
              <a:rPr lang="en-US" dirty="0" smtClean="0"/>
              <a:t>201(a)</a:t>
            </a:r>
          </a:p>
          <a:p>
            <a:pPr marL="0" indent="0">
              <a:buNone/>
            </a:pPr>
            <a:endParaRPr lang="en-US" dirty="0" smtClean="0"/>
          </a:p>
          <a:p>
            <a:pPr marL="457200" indent="-457200"/>
            <a:r>
              <a:rPr lang="en-US" dirty="0" smtClean="0"/>
              <a:t>They must plan to work together to create the copyrightable work;</a:t>
            </a:r>
          </a:p>
          <a:p>
            <a:pPr marL="457200" indent="-457200"/>
            <a:r>
              <a:rPr lang="en-US" dirty="0" smtClean="0"/>
              <a:t>The </a:t>
            </a:r>
            <a:r>
              <a:rPr lang="en-US" dirty="0"/>
              <a:t>authors must each contribute significant, copyrightable content to the </a:t>
            </a:r>
            <a:r>
              <a:rPr lang="en-US" dirty="0" smtClean="0"/>
              <a:t>work; and</a:t>
            </a:r>
          </a:p>
          <a:p>
            <a:pPr marL="457200" indent="-457200"/>
            <a:r>
              <a:rPr lang="en-US" dirty="0" smtClean="0"/>
              <a:t>They </a:t>
            </a:r>
            <a:r>
              <a:rPr lang="en-US" dirty="0"/>
              <a:t>must have the intention that their individual contributions will be merged together to form the final, whole work</a:t>
            </a:r>
            <a:r>
              <a:rPr lang="en-US" dirty="0" smtClean="0"/>
              <a:t>.</a:t>
            </a:r>
            <a:endParaRPr lang="en-US" dirty="0"/>
          </a:p>
          <a:p>
            <a:pPr marL="0" indent="0" algn="r">
              <a:buNone/>
            </a:pPr>
            <a:r>
              <a:rPr lang="en-US" dirty="0" smtClean="0"/>
              <a:t>(see definition in § 101)</a:t>
            </a:r>
            <a:endParaRPr lang="en-US" dirty="0"/>
          </a:p>
          <a:p>
            <a:pPr marL="0" indent="0">
              <a:buNone/>
            </a:pPr>
            <a:endParaRPr lang="en-US" dirty="0"/>
          </a:p>
          <a:p>
            <a:pPr marL="0" indent="0" algn="r">
              <a:buNone/>
            </a:pPr>
            <a:endParaRPr lang="en-US" dirty="0"/>
          </a:p>
        </p:txBody>
      </p:sp>
    </p:spTree>
    <p:extLst>
      <p:ext uri="{BB962C8B-B14F-4D97-AF65-F5344CB8AC3E}">
        <p14:creationId xmlns:p14="http://schemas.microsoft.com/office/powerpoint/2010/main" val="4093414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the Rightsholder?</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Works </a:t>
            </a:r>
            <a:r>
              <a:rPr lang="en-US" dirty="0"/>
              <a:t>Made for Hire.—In the case of a work made for hire, the employer or other person for whom the work was prepared is considered the author for purposes of this title, and, unless the parties have expressly agreed otherwise in a written instrument signed by them, owns all of the rights comprised in the copyright</a:t>
            </a:r>
            <a:r>
              <a:rPr lang="en-US" dirty="0" smtClean="0"/>
              <a:t>.</a:t>
            </a:r>
          </a:p>
          <a:p>
            <a:pPr marL="0" indent="0" algn="r">
              <a:buNone/>
            </a:pPr>
            <a:r>
              <a:rPr lang="en-US" dirty="0"/>
              <a:t>-17 USC § </a:t>
            </a:r>
            <a:r>
              <a:rPr lang="en-US" dirty="0" smtClean="0"/>
              <a:t>201(b)</a:t>
            </a:r>
          </a:p>
          <a:p>
            <a:pPr marL="0" indent="0">
              <a:buNone/>
            </a:pPr>
            <a:endParaRPr lang="en-US" i="1" dirty="0" smtClean="0"/>
          </a:p>
          <a:p>
            <a:pPr marL="0" indent="0">
              <a:buNone/>
            </a:pPr>
            <a:r>
              <a:rPr lang="en-US" i="1" dirty="0" smtClean="0"/>
              <a:t>Recommended </a:t>
            </a:r>
            <a:r>
              <a:rPr lang="en-US" i="1" dirty="0"/>
              <a:t>resource: </a:t>
            </a:r>
            <a:r>
              <a:rPr lang="en-US" dirty="0"/>
              <a:t>USCO Circular </a:t>
            </a:r>
            <a:r>
              <a:rPr lang="en-US" dirty="0" smtClean="0"/>
              <a:t>30, Works Made for Hire, </a:t>
            </a:r>
            <a:r>
              <a:rPr lang="en-US" dirty="0">
                <a:hlinkClick r:id="rId2"/>
              </a:rPr>
              <a:t>https://www.copyright.gov/circs</a:t>
            </a:r>
            <a:r>
              <a:rPr lang="en-US" dirty="0" smtClean="0">
                <a:hlinkClick r:id="rId2"/>
              </a:rPr>
              <a:t>/</a:t>
            </a:r>
            <a:r>
              <a:rPr lang="en-US" dirty="0" smtClean="0"/>
              <a:t>. </a:t>
            </a:r>
            <a:endParaRPr lang="en-US" dirty="0"/>
          </a:p>
        </p:txBody>
      </p:sp>
    </p:spTree>
    <p:extLst>
      <p:ext uri="{BB962C8B-B14F-4D97-AF65-F5344CB8AC3E}">
        <p14:creationId xmlns:p14="http://schemas.microsoft.com/office/powerpoint/2010/main" val="2827214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010" y="182100"/>
            <a:ext cx="8407730" cy="978568"/>
          </a:xfrm>
        </p:spPr>
        <p:txBody>
          <a:bodyPr>
            <a:noAutofit/>
          </a:bodyPr>
          <a:lstStyle/>
          <a:p>
            <a:r>
              <a:rPr lang="en-US" sz="3300" dirty="0" smtClean="0"/>
              <a:t>A Work Can be Considered a WMFH When</a:t>
            </a:r>
            <a:endParaRPr lang="en-US" sz="3300" dirty="0"/>
          </a:p>
        </p:txBody>
      </p:sp>
      <p:sp>
        <p:nvSpPr>
          <p:cNvPr id="3" name="Content Placeholder 2"/>
          <p:cNvSpPr>
            <a:spLocks noGrp="1"/>
          </p:cNvSpPr>
          <p:nvPr>
            <p:ph idx="1"/>
          </p:nvPr>
        </p:nvSpPr>
        <p:spPr>
          <a:xfrm>
            <a:off x="380010" y="973782"/>
            <a:ext cx="8407729" cy="5189516"/>
          </a:xfrm>
        </p:spPr>
        <p:txBody>
          <a:bodyPr>
            <a:noAutofit/>
          </a:bodyPr>
          <a:lstStyle/>
          <a:p>
            <a:pPr marL="549275" indent="-514350">
              <a:buFont typeface="+mj-lt"/>
              <a:buAutoNum type="arabicPeriod"/>
            </a:pPr>
            <a:r>
              <a:rPr lang="en-US" sz="1600" dirty="0" smtClean="0"/>
              <a:t>a </a:t>
            </a:r>
            <a:r>
              <a:rPr lang="en-US" sz="1600" dirty="0"/>
              <a:t>work prepared by an employee within the scope of his or her employment; </a:t>
            </a:r>
            <a:r>
              <a:rPr lang="en-US" sz="1600" dirty="0" smtClean="0"/>
              <a:t>or</a:t>
            </a:r>
          </a:p>
          <a:p>
            <a:pPr marL="549275" indent="-514350">
              <a:buFont typeface="+mj-lt"/>
              <a:buAutoNum type="arabicPeriod"/>
            </a:pPr>
            <a:r>
              <a:rPr lang="en-US" sz="1600" dirty="0" smtClean="0"/>
              <a:t>a </a:t>
            </a:r>
            <a:r>
              <a:rPr lang="en-US" sz="1600" dirty="0"/>
              <a:t>work specially ordered or commissioned for use as a contribution to a collective work</a:t>
            </a:r>
            <a:r>
              <a:rPr lang="en-US" sz="1600" dirty="0" smtClean="0"/>
              <a:t>, e.g.,</a:t>
            </a:r>
          </a:p>
          <a:p>
            <a:pPr marL="795338" lvl="1" indent="-196850">
              <a:buFont typeface="Wingdings" panose="05000000000000000000" pitchFamily="2" charset="2"/>
              <a:buChar char="§"/>
            </a:pPr>
            <a:r>
              <a:rPr lang="en-US" sz="1600" dirty="0" smtClean="0">
                <a:solidFill>
                  <a:schemeClr val="tx1"/>
                </a:solidFill>
              </a:rPr>
              <a:t> As </a:t>
            </a:r>
            <a:r>
              <a:rPr lang="en-US" sz="1600" dirty="0">
                <a:solidFill>
                  <a:schemeClr val="tx1"/>
                </a:solidFill>
              </a:rPr>
              <a:t>a part of a motion picture or other audiovisual </a:t>
            </a:r>
            <a:r>
              <a:rPr lang="en-US" sz="1600" dirty="0" smtClean="0">
                <a:solidFill>
                  <a:schemeClr val="tx1"/>
                </a:solidFill>
              </a:rPr>
              <a:t>work,</a:t>
            </a:r>
          </a:p>
          <a:p>
            <a:pPr marL="795338" lvl="1" indent="-196850">
              <a:buFont typeface="Wingdings" panose="05000000000000000000" pitchFamily="2" charset="2"/>
              <a:buChar char="§"/>
            </a:pPr>
            <a:r>
              <a:rPr lang="en-US" sz="1600" dirty="0" smtClean="0">
                <a:solidFill>
                  <a:schemeClr val="tx1"/>
                </a:solidFill>
              </a:rPr>
              <a:t>as </a:t>
            </a:r>
            <a:r>
              <a:rPr lang="en-US" sz="1600" dirty="0">
                <a:solidFill>
                  <a:schemeClr val="tx1"/>
                </a:solidFill>
              </a:rPr>
              <a:t>a </a:t>
            </a:r>
            <a:r>
              <a:rPr lang="en-US" sz="1600" dirty="0" smtClean="0">
                <a:solidFill>
                  <a:schemeClr val="tx1"/>
                </a:solidFill>
              </a:rPr>
              <a:t>translation,</a:t>
            </a:r>
          </a:p>
          <a:p>
            <a:pPr marL="795338" lvl="1" indent="-196850">
              <a:buFont typeface="Wingdings" panose="05000000000000000000" pitchFamily="2" charset="2"/>
              <a:buChar char="§"/>
            </a:pPr>
            <a:r>
              <a:rPr lang="en-US" sz="1600" dirty="0" smtClean="0">
                <a:solidFill>
                  <a:schemeClr val="tx1"/>
                </a:solidFill>
              </a:rPr>
              <a:t>as </a:t>
            </a:r>
            <a:r>
              <a:rPr lang="en-US" sz="1600" dirty="0">
                <a:solidFill>
                  <a:schemeClr val="tx1"/>
                </a:solidFill>
              </a:rPr>
              <a:t>a supplementary </a:t>
            </a:r>
            <a:r>
              <a:rPr lang="en-US" sz="1600" dirty="0" smtClean="0">
                <a:solidFill>
                  <a:schemeClr val="tx1"/>
                </a:solidFill>
              </a:rPr>
              <a:t>work*,</a:t>
            </a:r>
          </a:p>
          <a:p>
            <a:pPr marL="795338" lvl="1" indent="-196850">
              <a:buFont typeface="Wingdings" panose="05000000000000000000" pitchFamily="2" charset="2"/>
              <a:buChar char="§"/>
            </a:pPr>
            <a:r>
              <a:rPr lang="en-US" sz="1600" dirty="0" smtClean="0">
                <a:solidFill>
                  <a:schemeClr val="tx1"/>
                </a:solidFill>
              </a:rPr>
              <a:t>as </a:t>
            </a:r>
            <a:r>
              <a:rPr lang="en-US" sz="1600" dirty="0">
                <a:solidFill>
                  <a:schemeClr val="tx1"/>
                </a:solidFill>
              </a:rPr>
              <a:t>a </a:t>
            </a:r>
            <a:r>
              <a:rPr lang="en-US" sz="1600" dirty="0" smtClean="0">
                <a:solidFill>
                  <a:schemeClr val="tx1"/>
                </a:solidFill>
              </a:rPr>
              <a:t>compilation,</a:t>
            </a:r>
          </a:p>
          <a:p>
            <a:pPr marL="795338" lvl="1" indent="-196850">
              <a:buFont typeface="Wingdings" panose="05000000000000000000" pitchFamily="2" charset="2"/>
              <a:buChar char="§"/>
            </a:pPr>
            <a:r>
              <a:rPr lang="en-US" sz="1600" dirty="0" smtClean="0">
                <a:solidFill>
                  <a:schemeClr val="tx1"/>
                </a:solidFill>
              </a:rPr>
              <a:t>as </a:t>
            </a:r>
            <a:r>
              <a:rPr lang="en-US" sz="1600" dirty="0">
                <a:solidFill>
                  <a:schemeClr val="tx1"/>
                </a:solidFill>
              </a:rPr>
              <a:t>an instructional </a:t>
            </a:r>
            <a:r>
              <a:rPr lang="en-US" sz="1600" dirty="0" smtClean="0">
                <a:solidFill>
                  <a:schemeClr val="tx1"/>
                </a:solidFill>
              </a:rPr>
              <a:t>text**,</a:t>
            </a:r>
          </a:p>
          <a:p>
            <a:pPr marL="795338" lvl="1" indent="-196850">
              <a:buFont typeface="Wingdings" panose="05000000000000000000" pitchFamily="2" charset="2"/>
              <a:buChar char="§"/>
            </a:pPr>
            <a:r>
              <a:rPr lang="en-US" sz="1600" dirty="0" smtClean="0">
                <a:solidFill>
                  <a:schemeClr val="tx1"/>
                </a:solidFill>
              </a:rPr>
              <a:t>as </a:t>
            </a:r>
            <a:r>
              <a:rPr lang="en-US" sz="1600" dirty="0">
                <a:solidFill>
                  <a:schemeClr val="tx1"/>
                </a:solidFill>
              </a:rPr>
              <a:t>a </a:t>
            </a:r>
            <a:r>
              <a:rPr lang="en-US" sz="1600" dirty="0" smtClean="0">
                <a:solidFill>
                  <a:schemeClr val="tx1"/>
                </a:solidFill>
              </a:rPr>
              <a:t>test,</a:t>
            </a:r>
          </a:p>
          <a:p>
            <a:pPr marL="795338" lvl="1" indent="-196850">
              <a:buFont typeface="Wingdings" panose="05000000000000000000" pitchFamily="2" charset="2"/>
              <a:buChar char="§"/>
            </a:pPr>
            <a:r>
              <a:rPr lang="en-US" sz="1600" dirty="0" smtClean="0">
                <a:solidFill>
                  <a:schemeClr val="tx1"/>
                </a:solidFill>
              </a:rPr>
              <a:t>as </a:t>
            </a:r>
            <a:r>
              <a:rPr lang="en-US" sz="1600" dirty="0">
                <a:solidFill>
                  <a:schemeClr val="tx1"/>
                </a:solidFill>
              </a:rPr>
              <a:t>answer material for a </a:t>
            </a:r>
            <a:r>
              <a:rPr lang="en-US" sz="1600" dirty="0" smtClean="0">
                <a:solidFill>
                  <a:schemeClr val="tx1"/>
                </a:solidFill>
              </a:rPr>
              <a:t>test,</a:t>
            </a:r>
          </a:p>
          <a:p>
            <a:pPr marL="795338" lvl="1" indent="-196850">
              <a:buFont typeface="Wingdings" panose="05000000000000000000" pitchFamily="2" charset="2"/>
              <a:buChar char="§"/>
            </a:pPr>
            <a:r>
              <a:rPr lang="en-US" sz="1600" dirty="0" smtClean="0">
                <a:solidFill>
                  <a:schemeClr val="tx1"/>
                </a:solidFill>
              </a:rPr>
              <a:t>or </a:t>
            </a:r>
            <a:r>
              <a:rPr lang="en-US" sz="1600" dirty="0">
                <a:solidFill>
                  <a:schemeClr val="tx1"/>
                </a:solidFill>
              </a:rPr>
              <a:t>as an </a:t>
            </a:r>
            <a:r>
              <a:rPr lang="en-US" sz="1600" dirty="0" smtClean="0">
                <a:solidFill>
                  <a:schemeClr val="tx1"/>
                </a:solidFill>
              </a:rPr>
              <a:t>atlas,</a:t>
            </a:r>
          </a:p>
          <a:p>
            <a:pPr marL="569913" lvl="1" indent="-569913">
              <a:buAutoNum type="arabicPeriod" startAt="3"/>
            </a:pPr>
            <a:r>
              <a:rPr lang="en-US" sz="1600" dirty="0">
                <a:solidFill>
                  <a:schemeClr val="tx1"/>
                </a:solidFill>
              </a:rPr>
              <a:t>I</a:t>
            </a:r>
            <a:r>
              <a:rPr lang="en-US" sz="1600" dirty="0" smtClean="0">
                <a:solidFill>
                  <a:schemeClr val="tx1"/>
                </a:solidFill>
              </a:rPr>
              <a:t>f </a:t>
            </a:r>
            <a:r>
              <a:rPr lang="en-US" sz="1600" dirty="0">
                <a:solidFill>
                  <a:schemeClr val="tx1"/>
                </a:solidFill>
              </a:rPr>
              <a:t>the parties expressly agree in a written instrument signed by them that the work shall be considered a work made for </a:t>
            </a:r>
            <a:r>
              <a:rPr lang="en-US" sz="1600" dirty="0" smtClean="0">
                <a:solidFill>
                  <a:schemeClr val="tx1"/>
                </a:solidFill>
              </a:rPr>
              <a:t>hire.</a:t>
            </a:r>
          </a:p>
          <a:p>
            <a:pPr marL="0" lvl="1" indent="0">
              <a:buNone/>
            </a:pPr>
            <a:r>
              <a:rPr lang="en-US" sz="1600" dirty="0" smtClean="0">
                <a:solidFill>
                  <a:schemeClr val="tx1"/>
                </a:solidFill>
              </a:rPr>
              <a:t>*For </a:t>
            </a:r>
            <a:r>
              <a:rPr lang="en-US" sz="1600" dirty="0">
                <a:solidFill>
                  <a:schemeClr val="tx1"/>
                </a:solidFill>
              </a:rPr>
              <a:t>the purpose of the foregoing sentence, a “supplementary work” is a work prepared for publication as a secondary adjunct to a work by another author for the purpose of introducing, concluding, illustrating, explaining, revising, commenting upon, or assisting in the use of the other work, such as forewords, afterwords, pictorial illustrations, maps, charts, tables, editorial notes, musical arrangements, answer material for tests, bibliographies, appendixes, and </a:t>
            </a:r>
            <a:r>
              <a:rPr lang="en-US" sz="1600" dirty="0" smtClean="0">
                <a:solidFill>
                  <a:schemeClr val="tx1"/>
                </a:solidFill>
              </a:rPr>
              <a:t>indexes</a:t>
            </a:r>
          </a:p>
          <a:p>
            <a:pPr marL="0" lvl="1" indent="0">
              <a:buNone/>
            </a:pPr>
            <a:r>
              <a:rPr lang="en-US" sz="1600" dirty="0" smtClean="0">
                <a:solidFill>
                  <a:schemeClr val="tx1"/>
                </a:solidFill>
              </a:rPr>
              <a:t>** An </a:t>
            </a:r>
            <a:r>
              <a:rPr lang="en-US" sz="1600" dirty="0">
                <a:solidFill>
                  <a:schemeClr val="tx1"/>
                </a:solidFill>
              </a:rPr>
              <a:t>“instructional text” is a literary, pictorial, or graphic work prepared for publication and with the purpose of use in systematic instructional activities</a:t>
            </a:r>
            <a:r>
              <a:rPr lang="en-US" sz="1600" dirty="0" smtClean="0"/>
              <a:t>.</a:t>
            </a:r>
            <a:endParaRPr lang="en-US" sz="1600" dirty="0"/>
          </a:p>
        </p:txBody>
      </p:sp>
      <p:sp>
        <p:nvSpPr>
          <p:cNvPr id="4" name="Rectangle 3"/>
          <p:cNvSpPr/>
          <p:nvPr/>
        </p:nvSpPr>
        <p:spPr>
          <a:xfrm>
            <a:off x="6343310" y="6270173"/>
            <a:ext cx="1540806" cy="338554"/>
          </a:xfrm>
          <a:prstGeom prst="rect">
            <a:avLst/>
          </a:prstGeom>
        </p:spPr>
        <p:txBody>
          <a:bodyPr wrap="none">
            <a:spAutoFit/>
          </a:bodyPr>
          <a:lstStyle/>
          <a:p>
            <a:pPr algn="r"/>
            <a:r>
              <a:rPr lang="en-US" sz="1600" dirty="0"/>
              <a:t>-17 USC § </a:t>
            </a:r>
            <a:r>
              <a:rPr lang="en-US" sz="1600" dirty="0" smtClean="0"/>
              <a:t>101</a:t>
            </a:r>
            <a:endParaRPr lang="en-US" sz="1600" dirty="0"/>
          </a:p>
        </p:txBody>
      </p:sp>
    </p:spTree>
    <p:extLst>
      <p:ext uri="{BB962C8B-B14F-4D97-AF65-F5344CB8AC3E}">
        <p14:creationId xmlns:p14="http://schemas.microsoft.com/office/powerpoint/2010/main" val="20413966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Compilation Copyright</a:t>
            </a:r>
            <a:endParaRPr lang="en-US" dirty="0"/>
          </a:p>
        </p:txBody>
      </p:sp>
      <p:sp>
        <p:nvSpPr>
          <p:cNvPr id="3" name="Content Placeholder 2"/>
          <p:cNvSpPr>
            <a:spLocks noGrp="1"/>
          </p:cNvSpPr>
          <p:nvPr>
            <p:ph idx="1"/>
          </p:nvPr>
        </p:nvSpPr>
        <p:spPr/>
        <p:txBody>
          <a:bodyPr>
            <a:normAutofit fontScale="62500" lnSpcReduction="20000"/>
          </a:bodyPr>
          <a:lstStyle/>
          <a:p>
            <a:pPr marL="34925" indent="0">
              <a:buNone/>
            </a:pPr>
            <a:r>
              <a:rPr lang="en-US" dirty="0"/>
              <a:t>A “compilation” is a work formed by the collection and assembling of preexisting materials or of data that are selected, coordinated, or arranged in such a way that the resulting work as a whole constitutes an original work of authorship. The term “compilation” includes collective works</a:t>
            </a:r>
            <a:r>
              <a:rPr lang="en-US" dirty="0" smtClean="0"/>
              <a:t>.</a:t>
            </a:r>
          </a:p>
          <a:p>
            <a:pPr marL="34925" indent="0" algn="r">
              <a:buNone/>
            </a:pPr>
            <a:r>
              <a:rPr lang="en-US" dirty="0"/>
              <a:t>-17 USC § </a:t>
            </a:r>
            <a:r>
              <a:rPr lang="en-US" dirty="0" smtClean="0"/>
              <a:t>101</a:t>
            </a:r>
          </a:p>
          <a:p>
            <a:pPr marL="34925" indent="0">
              <a:buNone/>
            </a:pPr>
            <a:r>
              <a:rPr lang="en-US" dirty="0"/>
              <a:t>A “collective work” is a work, such as a periodical issue, anthology, or encyclopedia, in which a number of contributions, constituting separate and independent works in themselves, are assembled into a collective whole.</a:t>
            </a:r>
          </a:p>
          <a:p>
            <a:pPr marL="34925" indent="0" algn="r">
              <a:buNone/>
            </a:pPr>
            <a:r>
              <a:rPr lang="en-US" dirty="0"/>
              <a:t>-17 USC § </a:t>
            </a:r>
            <a:r>
              <a:rPr lang="en-US" dirty="0" smtClean="0"/>
              <a:t>101</a:t>
            </a:r>
          </a:p>
          <a:p>
            <a:pPr marL="34925" indent="0">
              <a:buNone/>
            </a:pPr>
            <a:r>
              <a:rPr lang="en-US" dirty="0">
                <a:solidFill>
                  <a:srgbClr val="CC9900"/>
                </a:solidFill>
              </a:rPr>
              <a:t>The copyright in a compilation or derivative work extends only to the material contributed by the author of such work</a:t>
            </a:r>
            <a:r>
              <a:rPr lang="en-US" dirty="0"/>
              <a:t>, as distinguished from the preexisting material employed in the work, and does not imply any exclusive right in the preexisting material. The copyright in such work is independent of, and does not affect or enlarge the scope, duration, ownership, or subsistence of, any copyright protection in the preexisting material</a:t>
            </a:r>
            <a:r>
              <a:rPr lang="en-US" dirty="0" smtClean="0"/>
              <a:t>.</a:t>
            </a:r>
          </a:p>
          <a:p>
            <a:pPr marL="34925" indent="0" algn="r">
              <a:buNone/>
            </a:pPr>
            <a:r>
              <a:rPr lang="en-US" dirty="0"/>
              <a:t>-17 USC § </a:t>
            </a:r>
            <a:r>
              <a:rPr lang="en-US" dirty="0" smtClean="0"/>
              <a:t>103(b)</a:t>
            </a:r>
            <a:endParaRPr lang="en-US" dirty="0"/>
          </a:p>
        </p:txBody>
      </p:sp>
    </p:spTree>
    <p:extLst>
      <p:ext uri="{BB962C8B-B14F-4D97-AF65-F5344CB8AC3E}">
        <p14:creationId xmlns:p14="http://schemas.microsoft.com/office/powerpoint/2010/main" val="3989498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the Rightsholder?</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Contributions </a:t>
            </a:r>
            <a:r>
              <a:rPr lang="en-US" dirty="0"/>
              <a:t>to Collective Works.—</a:t>
            </a:r>
            <a:r>
              <a:rPr lang="en-US" dirty="0">
                <a:solidFill>
                  <a:srgbClr val="CC9900"/>
                </a:solidFill>
              </a:rPr>
              <a:t>Copyright in each separate contribution to a collective work is distinct from copyright in the collective work as a whole, and vests initially in the author of the contribution. </a:t>
            </a:r>
            <a:r>
              <a:rPr lang="en-US" dirty="0"/>
              <a:t>In the absence of an express transfer of the copyright or of any rights under it, the owner of copyright in the collective work is presumed to have acquired only the privilege of reproducing and distributing the contribution as part of that particular collective work, any revision of that collective work, and any later collective work in the same series</a:t>
            </a:r>
            <a:r>
              <a:rPr lang="en-US" dirty="0" smtClean="0"/>
              <a:t>.</a:t>
            </a:r>
          </a:p>
          <a:p>
            <a:pPr marL="0" indent="0" algn="r">
              <a:buNone/>
            </a:pPr>
            <a:r>
              <a:rPr lang="en-US" dirty="0"/>
              <a:t>-17 USC § </a:t>
            </a:r>
            <a:r>
              <a:rPr lang="en-US" dirty="0" smtClean="0"/>
              <a:t>201(c)</a:t>
            </a:r>
          </a:p>
          <a:p>
            <a:pPr marL="0" indent="0">
              <a:buNone/>
            </a:pPr>
            <a:r>
              <a:rPr lang="en-US" i="1" dirty="0"/>
              <a:t>Recommended resource: </a:t>
            </a:r>
            <a:r>
              <a:rPr lang="en-US" dirty="0"/>
              <a:t>USCO Circular </a:t>
            </a:r>
            <a:r>
              <a:rPr lang="en-US" dirty="0" smtClean="0"/>
              <a:t>FL 104, Contribution to Collective Work, </a:t>
            </a:r>
            <a:r>
              <a:rPr lang="en-US" dirty="0">
                <a:hlinkClick r:id="rId2"/>
              </a:rPr>
              <a:t>https://www.copyright.gov/circs</a:t>
            </a:r>
            <a:r>
              <a:rPr lang="en-US" dirty="0" smtClean="0">
                <a:hlinkClick r:id="rId2"/>
              </a:rPr>
              <a:t>/</a:t>
            </a:r>
            <a:r>
              <a:rPr lang="en-US" dirty="0" smtClean="0"/>
              <a:t>. </a:t>
            </a:r>
            <a:endParaRPr lang="en-US" dirty="0"/>
          </a:p>
          <a:p>
            <a:pPr marL="0" indent="0">
              <a:buNone/>
            </a:pPr>
            <a:endParaRPr lang="en-US" dirty="0"/>
          </a:p>
        </p:txBody>
      </p:sp>
    </p:spTree>
    <p:extLst>
      <p:ext uri="{BB962C8B-B14F-4D97-AF65-F5344CB8AC3E}">
        <p14:creationId xmlns:p14="http://schemas.microsoft.com/office/powerpoint/2010/main" val="2642131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BF51B-BC48-421E-92B8-666ED23ECC51}"/>
              </a:ext>
            </a:extLst>
          </p:cNvPr>
          <p:cNvSpPr>
            <a:spLocks noGrp="1"/>
          </p:cNvSpPr>
          <p:nvPr>
            <p:ph type="title"/>
          </p:nvPr>
        </p:nvSpPr>
        <p:spPr>
          <a:xfrm>
            <a:off x="857250" y="336475"/>
            <a:ext cx="7406640" cy="978568"/>
          </a:xfrm>
        </p:spPr>
        <p:txBody>
          <a:bodyPr/>
          <a:lstStyle/>
          <a:p>
            <a:r>
              <a:rPr lang="en-US" dirty="0"/>
              <a:t>Rights Granted Under the Law</a:t>
            </a:r>
          </a:p>
        </p:txBody>
      </p:sp>
      <p:sp>
        <p:nvSpPr>
          <p:cNvPr id="3" name="Content Placeholder 2">
            <a:extLst>
              <a:ext uri="{FF2B5EF4-FFF2-40B4-BE49-F238E27FC236}">
                <a16:creationId xmlns:a16="http://schemas.microsoft.com/office/drawing/2014/main" id="{E22030C3-C5C2-43A5-9F60-7B252610D183}"/>
              </a:ext>
            </a:extLst>
          </p:cNvPr>
          <p:cNvSpPr>
            <a:spLocks noGrp="1"/>
          </p:cNvSpPr>
          <p:nvPr>
            <p:ph idx="1"/>
          </p:nvPr>
        </p:nvSpPr>
        <p:spPr>
          <a:xfrm>
            <a:off x="857251" y="1172534"/>
            <a:ext cx="7404653" cy="4507832"/>
          </a:xfrm>
        </p:spPr>
        <p:txBody>
          <a:bodyPr>
            <a:noAutofit/>
          </a:bodyPr>
          <a:lstStyle/>
          <a:p>
            <a:pPr marL="0" indent="0">
              <a:spcBef>
                <a:spcPts val="600"/>
              </a:spcBef>
              <a:buNone/>
            </a:pPr>
            <a:r>
              <a:rPr lang="en-US" sz="1900" dirty="0" smtClean="0"/>
              <a:t>The </a:t>
            </a:r>
            <a:r>
              <a:rPr lang="en-US" sz="1900" dirty="0"/>
              <a:t>owner of copyright under this title has the exclusive rights to do and to authorize any of the following:</a:t>
            </a:r>
          </a:p>
          <a:p>
            <a:pPr marL="514350" indent="-514350">
              <a:spcBef>
                <a:spcPts val="600"/>
              </a:spcBef>
              <a:buFont typeface="+mj-lt"/>
              <a:buAutoNum type="arabicPeriod"/>
            </a:pPr>
            <a:r>
              <a:rPr lang="en-US" sz="1900" dirty="0" smtClean="0"/>
              <a:t>to </a:t>
            </a:r>
            <a:r>
              <a:rPr lang="en-US" sz="1900" dirty="0"/>
              <a:t>reproduce the copyrighted work in copies or phonorecords;</a:t>
            </a:r>
          </a:p>
          <a:p>
            <a:pPr marL="514350" indent="-514350">
              <a:spcBef>
                <a:spcPts val="600"/>
              </a:spcBef>
              <a:buFont typeface="+mj-lt"/>
              <a:buAutoNum type="arabicPeriod"/>
            </a:pPr>
            <a:r>
              <a:rPr lang="en-US" sz="1900" dirty="0" smtClean="0"/>
              <a:t>to </a:t>
            </a:r>
            <a:r>
              <a:rPr lang="en-US" sz="1900" dirty="0"/>
              <a:t>prepare derivative works based upon the copyrighted work;</a:t>
            </a:r>
          </a:p>
          <a:p>
            <a:pPr marL="514350" indent="-514350">
              <a:spcBef>
                <a:spcPts val="600"/>
              </a:spcBef>
              <a:buFont typeface="+mj-lt"/>
              <a:buAutoNum type="arabicPeriod"/>
            </a:pPr>
            <a:r>
              <a:rPr lang="en-US" sz="1900" dirty="0" smtClean="0"/>
              <a:t>to </a:t>
            </a:r>
            <a:r>
              <a:rPr lang="en-US" sz="1900" dirty="0"/>
              <a:t>distribute copies or phonorecords of the copyrighted work to the public by sale or other transfer of ownership, or by rental, lease, or lending;</a:t>
            </a:r>
          </a:p>
          <a:p>
            <a:pPr marL="514350" indent="-514350">
              <a:spcBef>
                <a:spcPts val="600"/>
              </a:spcBef>
              <a:buFont typeface="+mj-lt"/>
              <a:buAutoNum type="arabicPeriod"/>
            </a:pPr>
            <a:r>
              <a:rPr lang="en-US" sz="1900" dirty="0" smtClean="0"/>
              <a:t>in </a:t>
            </a:r>
            <a:r>
              <a:rPr lang="en-US" sz="1900" dirty="0"/>
              <a:t>the case of literary, musical, dramatic, and choreographic works, pantomimes, and motion pictures and other audiovisual works, to perform the copyrighted work publicly;</a:t>
            </a:r>
          </a:p>
          <a:p>
            <a:pPr marL="514350" indent="-514350">
              <a:spcBef>
                <a:spcPts val="600"/>
              </a:spcBef>
              <a:buFont typeface="+mj-lt"/>
              <a:buAutoNum type="arabicPeriod"/>
            </a:pPr>
            <a:r>
              <a:rPr lang="en-US" sz="1900" dirty="0" smtClean="0"/>
              <a:t>in </a:t>
            </a:r>
            <a:r>
              <a:rPr lang="en-US" sz="1900" dirty="0"/>
              <a:t>the case of literary, musical, dramatic, and choreographic works, pantomimes, and pictorial, graphic, or sculptural works, including the individual images of a motion picture or other audiovisual work, to display the copyrighted work publicly; and</a:t>
            </a:r>
          </a:p>
          <a:p>
            <a:pPr marL="514350" indent="-514350">
              <a:spcBef>
                <a:spcPts val="600"/>
              </a:spcBef>
              <a:buFont typeface="+mj-lt"/>
              <a:buAutoNum type="arabicPeriod"/>
            </a:pPr>
            <a:r>
              <a:rPr lang="en-US" sz="1900" dirty="0" smtClean="0"/>
              <a:t>in </a:t>
            </a:r>
            <a:r>
              <a:rPr lang="en-US" sz="1900" dirty="0"/>
              <a:t>the case of sound recordings, to perform the copyrighted work publicly by means of a digital audio transmission</a:t>
            </a:r>
            <a:r>
              <a:rPr lang="en-US" sz="1900" dirty="0" smtClean="0"/>
              <a:t>.”</a:t>
            </a:r>
          </a:p>
          <a:p>
            <a:pPr marL="0" indent="0" algn="r">
              <a:buNone/>
            </a:pPr>
            <a:r>
              <a:rPr lang="en-US" sz="1900" dirty="0"/>
              <a:t>-17 USC § </a:t>
            </a:r>
            <a:r>
              <a:rPr lang="en-US" sz="1900" dirty="0" smtClean="0"/>
              <a:t>106</a:t>
            </a:r>
            <a:endParaRPr lang="en-US" sz="1900" dirty="0"/>
          </a:p>
        </p:txBody>
      </p:sp>
    </p:spTree>
    <p:extLst>
      <p:ext uri="{BB962C8B-B14F-4D97-AF65-F5344CB8AC3E}">
        <p14:creationId xmlns:p14="http://schemas.microsoft.com/office/powerpoint/2010/main" val="16110843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32160-D59D-47F0-AC13-4B4FDD233530}"/>
              </a:ext>
            </a:extLst>
          </p:cNvPr>
          <p:cNvSpPr>
            <a:spLocks noGrp="1"/>
          </p:cNvSpPr>
          <p:nvPr>
            <p:ph type="title"/>
          </p:nvPr>
        </p:nvSpPr>
        <p:spPr/>
        <p:txBody>
          <a:bodyPr/>
          <a:lstStyle/>
          <a:p>
            <a:r>
              <a:rPr lang="en-US" dirty="0"/>
              <a:t>Duration of Copyright</a:t>
            </a:r>
          </a:p>
        </p:txBody>
      </p:sp>
      <p:sp>
        <p:nvSpPr>
          <p:cNvPr id="3" name="Content Placeholder 2">
            <a:extLst>
              <a:ext uri="{FF2B5EF4-FFF2-40B4-BE49-F238E27FC236}">
                <a16:creationId xmlns:a16="http://schemas.microsoft.com/office/drawing/2014/main" id="{B5A9467B-86A0-42CC-A85C-D80E615907A0}"/>
              </a:ext>
            </a:extLst>
          </p:cNvPr>
          <p:cNvSpPr>
            <a:spLocks noGrp="1"/>
          </p:cNvSpPr>
          <p:nvPr>
            <p:ph idx="1"/>
          </p:nvPr>
        </p:nvSpPr>
        <p:spPr/>
        <p:txBody>
          <a:bodyPr>
            <a:normAutofit/>
          </a:bodyPr>
          <a:lstStyle/>
          <a:p>
            <a:r>
              <a:rPr lang="en-US" dirty="0" smtClean="0"/>
              <a:t>Single authors – life of the author +70 years</a:t>
            </a:r>
          </a:p>
          <a:p>
            <a:r>
              <a:rPr lang="en-US" dirty="0" smtClean="0"/>
              <a:t>Joint authors – life of the last surviving author +70 years</a:t>
            </a:r>
            <a:endParaRPr lang="en-US" dirty="0"/>
          </a:p>
          <a:p>
            <a:r>
              <a:rPr lang="en-US" dirty="0" smtClean="0"/>
              <a:t>Anonymous </a:t>
            </a:r>
            <a:r>
              <a:rPr lang="en-US" dirty="0"/>
              <a:t>Works, Pseudonymous Works, and Works Made for </a:t>
            </a:r>
            <a:r>
              <a:rPr lang="en-US" dirty="0" smtClean="0"/>
              <a:t>Hire—95 </a:t>
            </a:r>
            <a:r>
              <a:rPr lang="en-US" dirty="0"/>
              <a:t>years from the year of its first publication, or </a:t>
            </a:r>
            <a:r>
              <a:rPr lang="en-US" dirty="0" smtClean="0"/>
              <a:t>120 </a:t>
            </a:r>
            <a:r>
              <a:rPr lang="en-US" dirty="0"/>
              <a:t>years from the year of its creation, whichever expires first</a:t>
            </a:r>
            <a:r>
              <a:rPr lang="en-US" dirty="0" smtClean="0"/>
              <a:t>.</a:t>
            </a:r>
          </a:p>
          <a:p>
            <a:pPr marL="0" indent="0" algn="r">
              <a:buNone/>
            </a:pPr>
            <a:r>
              <a:rPr lang="en-US" dirty="0"/>
              <a:t>-17 USC § </a:t>
            </a:r>
            <a:r>
              <a:rPr lang="en-US" dirty="0" smtClean="0"/>
              <a:t>302(a-c)</a:t>
            </a:r>
          </a:p>
        </p:txBody>
      </p:sp>
    </p:spTree>
    <p:extLst>
      <p:ext uri="{BB962C8B-B14F-4D97-AF65-F5344CB8AC3E}">
        <p14:creationId xmlns:p14="http://schemas.microsoft.com/office/powerpoint/2010/main" val="17907849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Basics, In Summary</a:t>
            </a:r>
            <a:endParaRPr lang="en-US" dirty="0"/>
          </a:p>
        </p:txBody>
      </p:sp>
      <p:sp>
        <p:nvSpPr>
          <p:cNvPr id="3" name="Content Placeholder 2"/>
          <p:cNvSpPr>
            <a:spLocks noGrp="1"/>
          </p:cNvSpPr>
          <p:nvPr>
            <p:ph idx="1"/>
          </p:nvPr>
        </p:nvSpPr>
        <p:spPr/>
        <p:txBody>
          <a:bodyPr/>
          <a:lstStyle/>
          <a:p>
            <a:r>
              <a:rPr lang="en-US" dirty="0" smtClean="0"/>
              <a:t>It’s easy to secure</a:t>
            </a:r>
          </a:p>
          <a:p>
            <a:r>
              <a:rPr lang="en-US" dirty="0" smtClean="0"/>
              <a:t>It protects many types of works</a:t>
            </a:r>
          </a:p>
          <a:p>
            <a:r>
              <a:rPr lang="en-US" dirty="0" smtClean="0"/>
              <a:t>The rightsholder will often be the author(s), but not always</a:t>
            </a:r>
          </a:p>
          <a:p>
            <a:r>
              <a:rPr lang="en-US" dirty="0" smtClean="0"/>
              <a:t>Lots of rights are granted under the law</a:t>
            </a:r>
          </a:p>
          <a:p>
            <a:r>
              <a:rPr lang="en-US" dirty="0" smtClean="0"/>
              <a:t>Copyright lasts for a long time</a:t>
            </a:r>
            <a:endParaRPr lang="en-US" dirty="0"/>
          </a:p>
        </p:txBody>
      </p:sp>
    </p:spTree>
    <p:extLst>
      <p:ext uri="{BB962C8B-B14F-4D97-AF65-F5344CB8AC3E}">
        <p14:creationId xmlns:p14="http://schemas.microsoft.com/office/powerpoint/2010/main" val="3129310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9EA08-4440-45CA-9C7F-251539856A7D}"/>
              </a:ext>
            </a:extLst>
          </p:cNvPr>
          <p:cNvSpPr>
            <a:spLocks noGrp="1"/>
          </p:cNvSpPr>
          <p:nvPr>
            <p:ph type="title"/>
          </p:nvPr>
        </p:nvSpPr>
        <p:spPr/>
        <p:txBody>
          <a:bodyPr/>
          <a:lstStyle/>
          <a:p>
            <a:r>
              <a:rPr lang="en-US" dirty="0"/>
              <a:t>Copyright &amp; OER Creation</a:t>
            </a:r>
          </a:p>
        </p:txBody>
      </p:sp>
    </p:spTree>
    <p:extLst>
      <p:ext uri="{BB962C8B-B14F-4D97-AF65-F5344CB8AC3E}">
        <p14:creationId xmlns:p14="http://schemas.microsoft.com/office/powerpoint/2010/main" val="11611346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3743B-756E-42AB-9209-E27DD6A4858D}"/>
              </a:ext>
            </a:extLst>
          </p:cNvPr>
          <p:cNvSpPr>
            <a:spLocks noGrp="1"/>
          </p:cNvSpPr>
          <p:nvPr>
            <p:ph type="title"/>
          </p:nvPr>
        </p:nvSpPr>
        <p:spPr/>
        <p:txBody>
          <a:bodyPr/>
          <a:lstStyle/>
          <a:p>
            <a:r>
              <a:rPr lang="en-US" dirty="0"/>
              <a:t>Securing Copyright in the OER</a:t>
            </a:r>
          </a:p>
        </p:txBody>
      </p:sp>
      <p:sp>
        <p:nvSpPr>
          <p:cNvPr id="3" name="Content Placeholder 2">
            <a:extLst>
              <a:ext uri="{FF2B5EF4-FFF2-40B4-BE49-F238E27FC236}">
                <a16:creationId xmlns:a16="http://schemas.microsoft.com/office/drawing/2014/main" id="{5F99B568-2CA5-4502-A86F-5DB7741967E9}"/>
              </a:ext>
            </a:extLst>
          </p:cNvPr>
          <p:cNvSpPr>
            <a:spLocks noGrp="1"/>
          </p:cNvSpPr>
          <p:nvPr>
            <p:ph idx="1"/>
          </p:nvPr>
        </p:nvSpPr>
        <p:spPr/>
        <p:txBody>
          <a:bodyPr>
            <a:normAutofit fontScale="85000" lnSpcReduction="20000"/>
          </a:bodyPr>
          <a:lstStyle/>
          <a:p>
            <a:r>
              <a:rPr lang="en-US" dirty="0" smtClean="0"/>
              <a:t>It’s easy</a:t>
            </a:r>
            <a:endParaRPr lang="en-US" dirty="0"/>
          </a:p>
          <a:p>
            <a:r>
              <a:rPr lang="en-US" dirty="0" smtClean="0"/>
              <a:t>Will cover many types of works published as OER</a:t>
            </a:r>
          </a:p>
          <a:p>
            <a:pPr marL="571500" indent="-285750">
              <a:buFont typeface="+mj-lt"/>
              <a:buAutoNum type="arabicPeriod"/>
            </a:pPr>
            <a:r>
              <a:rPr lang="en-US" dirty="0" smtClean="0"/>
              <a:t>literary </a:t>
            </a:r>
            <a:r>
              <a:rPr lang="en-US" dirty="0"/>
              <a:t>works;</a:t>
            </a:r>
          </a:p>
          <a:p>
            <a:pPr marL="571500" indent="-285750">
              <a:buFont typeface="+mj-lt"/>
              <a:buAutoNum type="arabicPeriod"/>
            </a:pPr>
            <a:r>
              <a:rPr lang="en-US" dirty="0" smtClean="0"/>
              <a:t>musical </a:t>
            </a:r>
            <a:r>
              <a:rPr lang="en-US" dirty="0"/>
              <a:t>works, including any accompanying words;</a:t>
            </a:r>
          </a:p>
          <a:p>
            <a:pPr marL="571500" indent="-285750">
              <a:buFont typeface="+mj-lt"/>
              <a:buAutoNum type="arabicPeriod"/>
            </a:pPr>
            <a:r>
              <a:rPr lang="en-US" dirty="0" smtClean="0"/>
              <a:t>dramatic </a:t>
            </a:r>
            <a:r>
              <a:rPr lang="en-US" dirty="0"/>
              <a:t>works, including any accompanying music;</a:t>
            </a:r>
          </a:p>
          <a:p>
            <a:pPr marL="571500" indent="-285750">
              <a:buFont typeface="+mj-lt"/>
              <a:buAutoNum type="arabicPeriod"/>
            </a:pPr>
            <a:r>
              <a:rPr lang="en-US" dirty="0" smtClean="0"/>
              <a:t>pantomimes </a:t>
            </a:r>
            <a:r>
              <a:rPr lang="en-US" dirty="0"/>
              <a:t>and choreographic works;</a:t>
            </a:r>
          </a:p>
          <a:p>
            <a:pPr marL="571500" indent="-285750">
              <a:buFont typeface="+mj-lt"/>
              <a:buAutoNum type="arabicPeriod"/>
            </a:pPr>
            <a:r>
              <a:rPr lang="en-US" dirty="0" smtClean="0"/>
              <a:t>pictorial</a:t>
            </a:r>
            <a:r>
              <a:rPr lang="en-US" dirty="0"/>
              <a:t>, graphic, and sculptural works;</a:t>
            </a:r>
          </a:p>
          <a:p>
            <a:pPr marL="571500" indent="-285750">
              <a:buFont typeface="+mj-lt"/>
              <a:buAutoNum type="arabicPeriod"/>
            </a:pPr>
            <a:r>
              <a:rPr lang="en-US" dirty="0" smtClean="0"/>
              <a:t>motion </a:t>
            </a:r>
            <a:r>
              <a:rPr lang="en-US" dirty="0"/>
              <a:t>pictures and other audiovisual works;</a:t>
            </a:r>
          </a:p>
          <a:p>
            <a:pPr marL="571500" indent="-285750">
              <a:buFont typeface="+mj-lt"/>
              <a:buAutoNum type="arabicPeriod"/>
            </a:pPr>
            <a:r>
              <a:rPr lang="en-US" dirty="0" smtClean="0"/>
              <a:t>sound </a:t>
            </a:r>
            <a:r>
              <a:rPr lang="en-US" dirty="0"/>
              <a:t>recordings; and</a:t>
            </a:r>
          </a:p>
          <a:p>
            <a:pPr marL="571500" indent="-285750">
              <a:buFont typeface="+mj-lt"/>
              <a:buAutoNum type="arabicPeriod"/>
            </a:pPr>
            <a:r>
              <a:rPr lang="en-US" dirty="0" smtClean="0"/>
              <a:t>architectural </a:t>
            </a:r>
            <a:r>
              <a:rPr lang="en-US" dirty="0"/>
              <a:t>works.</a:t>
            </a:r>
          </a:p>
        </p:txBody>
      </p:sp>
    </p:spTree>
    <p:extLst>
      <p:ext uri="{BB962C8B-B14F-4D97-AF65-F5344CB8AC3E}">
        <p14:creationId xmlns:p14="http://schemas.microsoft.com/office/powerpoint/2010/main" val="2562457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6F431-1808-4B54-BD8E-0FDD9EABBF71}"/>
              </a:ext>
            </a:extLst>
          </p:cNvPr>
          <p:cNvSpPr>
            <a:spLocks noGrp="1"/>
          </p:cNvSpPr>
          <p:nvPr>
            <p:ph type="title"/>
          </p:nvPr>
        </p:nvSpPr>
        <p:spPr/>
        <p:txBody>
          <a:bodyPr/>
          <a:lstStyle/>
          <a:p>
            <a:r>
              <a:rPr lang="en-US" dirty="0"/>
              <a:t>Today </a:t>
            </a:r>
            <a:r>
              <a:rPr lang="en-US" dirty="0" smtClean="0"/>
              <a:t>We’ll </a:t>
            </a:r>
            <a:r>
              <a:rPr lang="en-US" dirty="0"/>
              <a:t>D</a:t>
            </a:r>
            <a:r>
              <a:rPr lang="en-US" dirty="0" smtClean="0"/>
              <a:t>iscuss</a:t>
            </a:r>
            <a:endParaRPr lang="en-US" dirty="0"/>
          </a:p>
        </p:txBody>
      </p:sp>
      <p:sp>
        <p:nvSpPr>
          <p:cNvPr id="3" name="Content Placeholder 2">
            <a:extLst>
              <a:ext uri="{FF2B5EF4-FFF2-40B4-BE49-F238E27FC236}">
                <a16:creationId xmlns:a16="http://schemas.microsoft.com/office/drawing/2014/main" id="{71EBFE00-EA92-46A8-A991-1E32FEF36F17}"/>
              </a:ext>
            </a:extLst>
          </p:cNvPr>
          <p:cNvSpPr>
            <a:spLocks noGrp="1"/>
          </p:cNvSpPr>
          <p:nvPr>
            <p:ph idx="1"/>
          </p:nvPr>
        </p:nvSpPr>
        <p:spPr/>
        <p:txBody>
          <a:bodyPr/>
          <a:lstStyle/>
          <a:p>
            <a:r>
              <a:rPr lang="en-US" dirty="0"/>
              <a:t>Copyright Basics</a:t>
            </a:r>
          </a:p>
          <a:p>
            <a:r>
              <a:rPr lang="en-US" dirty="0"/>
              <a:t>Copyright Considerations in Creating OER</a:t>
            </a:r>
          </a:p>
          <a:p>
            <a:r>
              <a:rPr lang="en-US" dirty="0"/>
              <a:t>Licensing Considerations for OER</a:t>
            </a:r>
          </a:p>
          <a:p>
            <a:r>
              <a:rPr lang="en-US" dirty="0"/>
              <a:t>Reuse Rights when Engaging with OER</a:t>
            </a:r>
          </a:p>
        </p:txBody>
      </p:sp>
    </p:spTree>
    <p:extLst>
      <p:ext uri="{BB962C8B-B14F-4D97-AF65-F5344CB8AC3E}">
        <p14:creationId xmlns:p14="http://schemas.microsoft.com/office/powerpoint/2010/main" val="29488664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Authorship of OER</a:t>
            </a:r>
            <a:endParaRPr lang="en-US" dirty="0"/>
          </a:p>
        </p:txBody>
      </p:sp>
      <p:sp>
        <p:nvSpPr>
          <p:cNvPr id="3" name="Content Placeholder 2"/>
          <p:cNvSpPr>
            <a:spLocks noGrp="1"/>
          </p:cNvSpPr>
          <p:nvPr>
            <p:ph idx="1"/>
          </p:nvPr>
        </p:nvSpPr>
        <p:spPr/>
        <p:txBody>
          <a:bodyPr/>
          <a:lstStyle/>
          <a:p>
            <a:r>
              <a:rPr lang="en-US" dirty="0" smtClean="0"/>
              <a:t>May be created by one author</a:t>
            </a:r>
          </a:p>
          <a:p>
            <a:r>
              <a:rPr lang="en-US" dirty="0" smtClean="0"/>
              <a:t>Could qualify as a joint work</a:t>
            </a:r>
          </a:p>
          <a:p>
            <a:r>
              <a:rPr lang="en-US" dirty="0" smtClean="0"/>
              <a:t>Compilation copyright situations?</a:t>
            </a:r>
          </a:p>
          <a:p>
            <a:r>
              <a:rPr lang="en-US" dirty="0" smtClean="0"/>
              <a:t>Could be a work made for hire situation</a:t>
            </a:r>
          </a:p>
          <a:p>
            <a:r>
              <a:rPr lang="en-US" dirty="0" smtClean="0"/>
              <a:t>Licensing and copyright transfer considerations associated with all of these that should be addressed ahead of time (more about this later)!</a:t>
            </a:r>
            <a:endParaRPr lang="en-US" dirty="0"/>
          </a:p>
        </p:txBody>
      </p:sp>
    </p:spTree>
    <p:extLst>
      <p:ext uri="{BB962C8B-B14F-4D97-AF65-F5344CB8AC3E}">
        <p14:creationId xmlns:p14="http://schemas.microsoft.com/office/powerpoint/2010/main" val="21372636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ALL Materials vs. Using 3</a:t>
            </a:r>
            <a:r>
              <a:rPr lang="en-US" baseline="30000" dirty="0" smtClean="0"/>
              <a:t>rd</a:t>
            </a:r>
            <a:r>
              <a:rPr lang="en-US" dirty="0" smtClean="0"/>
              <a:t> Part Works</a:t>
            </a:r>
            <a:endParaRPr lang="en-US" dirty="0"/>
          </a:p>
        </p:txBody>
      </p:sp>
      <p:sp>
        <p:nvSpPr>
          <p:cNvPr id="3" name="Content Placeholder 2"/>
          <p:cNvSpPr>
            <a:spLocks noGrp="1"/>
          </p:cNvSpPr>
          <p:nvPr>
            <p:ph idx="1"/>
          </p:nvPr>
        </p:nvSpPr>
        <p:spPr/>
        <p:txBody>
          <a:bodyPr>
            <a:normAutofit/>
          </a:bodyPr>
          <a:lstStyle/>
          <a:p>
            <a:r>
              <a:rPr lang="en-US" dirty="0" smtClean="0"/>
              <a:t>Pros</a:t>
            </a:r>
          </a:p>
          <a:p>
            <a:pPr lvl="1"/>
            <a:r>
              <a:rPr lang="en-US" dirty="0" smtClean="0"/>
              <a:t>Allows for more creative control as part of the OER development process</a:t>
            </a:r>
          </a:p>
          <a:p>
            <a:pPr lvl="1"/>
            <a:r>
              <a:rPr lang="en-US" dirty="0" smtClean="0"/>
              <a:t>Helps ensure that all works perfectly align with the scope and intent of the OER</a:t>
            </a:r>
          </a:p>
          <a:p>
            <a:pPr lvl="1"/>
            <a:r>
              <a:rPr lang="en-US" dirty="0" smtClean="0"/>
              <a:t>Helps cut down on copyright and licensing issues</a:t>
            </a:r>
          </a:p>
          <a:p>
            <a:r>
              <a:rPr lang="en-US" dirty="0" smtClean="0"/>
              <a:t>Cons</a:t>
            </a:r>
          </a:p>
          <a:p>
            <a:pPr lvl="1"/>
            <a:r>
              <a:rPr lang="en-US" dirty="0" smtClean="0"/>
              <a:t>It can be time consuming</a:t>
            </a:r>
          </a:p>
          <a:p>
            <a:pPr lvl="1"/>
            <a:r>
              <a:rPr lang="en-US" dirty="0" smtClean="0"/>
              <a:t>To create some works, you may need specialized software</a:t>
            </a:r>
          </a:p>
          <a:p>
            <a:pPr lvl="1"/>
            <a:r>
              <a:rPr lang="en-US" dirty="0" smtClean="0"/>
              <a:t>In some situations it can be impractical</a:t>
            </a:r>
            <a:endParaRPr lang="en-US" dirty="0"/>
          </a:p>
        </p:txBody>
      </p:sp>
    </p:spTree>
    <p:extLst>
      <p:ext uri="{BB962C8B-B14F-4D97-AF65-F5344CB8AC3E}">
        <p14:creationId xmlns:p14="http://schemas.microsoft.com/office/powerpoint/2010/main" val="35745960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CFCCA-488C-436A-BCD2-50CBAA85153C}"/>
              </a:ext>
            </a:extLst>
          </p:cNvPr>
          <p:cNvSpPr>
            <a:spLocks noGrp="1"/>
          </p:cNvSpPr>
          <p:nvPr>
            <p:ph type="title"/>
          </p:nvPr>
        </p:nvSpPr>
        <p:spPr/>
        <p:txBody>
          <a:bodyPr>
            <a:normAutofit fontScale="90000"/>
          </a:bodyPr>
          <a:lstStyle/>
          <a:p>
            <a:r>
              <a:rPr lang="en-US" dirty="0"/>
              <a:t>Reusing Third-Party Works in OER</a:t>
            </a:r>
          </a:p>
        </p:txBody>
      </p:sp>
      <p:sp>
        <p:nvSpPr>
          <p:cNvPr id="3" name="Content Placeholder 2">
            <a:extLst>
              <a:ext uri="{FF2B5EF4-FFF2-40B4-BE49-F238E27FC236}">
                <a16:creationId xmlns:a16="http://schemas.microsoft.com/office/drawing/2014/main" id="{BBCE3E74-401E-4256-9415-6438D7573BE0}"/>
              </a:ext>
            </a:extLst>
          </p:cNvPr>
          <p:cNvSpPr>
            <a:spLocks noGrp="1"/>
          </p:cNvSpPr>
          <p:nvPr>
            <p:ph idx="1"/>
          </p:nvPr>
        </p:nvSpPr>
        <p:spPr/>
        <p:txBody>
          <a:bodyPr/>
          <a:lstStyle/>
          <a:p>
            <a:pPr marL="514350" indent="-514350">
              <a:buFont typeface="+mj-lt"/>
              <a:buAutoNum type="arabicPeriod"/>
            </a:pPr>
            <a:r>
              <a:rPr lang="en-US" dirty="0"/>
              <a:t>The work is a public domain </a:t>
            </a:r>
            <a:r>
              <a:rPr lang="en-US" dirty="0" smtClean="0"/>
              <a:t>work</a:t>
            </a:r>
            <a:endParaRPr lang="en-US" dirty="0"/>
          </a:p>
          <a:p>
            <a:pPr marL="514350" indent="-514350">
              <a:buFont typeface="+mj-lt"/>
              <a:buAutoNum type="arabicPeriod"/>
            </a:pPr>
            <a:r>
              <a:rPr lang="en-US" dirty="0"/>
              <a:t>The work is licensed for </a:t>
            </a:r>
            <a:r>
              <a:rPr lang="en-US" dirty="0" smtClean="0"/>
              <a:t>reuse</a:t>
            </a:r>
            <a:endParaRPr lang="en-US" dirty="0"/>
          </a:p>
          <a:p>
            <a:pPr marL="514350" indent="-514350">
              <a:buFont typeface="+mj-lt"/>
              <a:buAutoNum type="arabicPeriod"/>
            </a:pPr>
            <a:r>
              <a:rPr lang="en-US" dirty="0"/>
              <a:t>The use could be considered a fair </a:t>
            </a:r>
            <a:r>
              <a:rPr lang="en-US" dirty="0" smtClean="0"/>
              <a:t>use</a:t>
            </a:r>
            <a:endParaRPr lang="en-US" dirty="0"/>
          </a:p>
          <a:p>
            <a:pPr marL="514350" indent="-514350">
              <a:buFont typeface="+mj-lt"/>
              <a:buAutoNum type="arabicPeriod"/>
            </a:pPr>
            <a:r>
              <a:rPr lang="en-US" dirty="0"/>
              <a:t>Permission is obtained to include the work in the </a:t>
            </a:r>
            <a:r>
              <a:rPr lang="en-US" dirty="0" smtClean="0"/>
              <a:t>OER</a:t>
            </a:r>
            <a:endParaRPr lang="en-US" dirty="0"/>
          </a:p>
          <a:p>
            <a:pPr marL="514350" indent="-514350">
              <a:buFont typeface="+mj-lt"/>
              <a:buAutoNum type="arabicPeriod"/>
            </a:pPr>
            <a:r>
              <a:rPr lang="en-US" dirty="0"/>
              <a:t>A license is obtained to include the work in the </a:t>
            </a:r>
            <a:r>
              <a:rPr lang="en-US" dirty="0" smtClean="0"/>
              <a:t>OER</a:t>
            </a:r>
            <a:endParaRPr lang="en-US" dirty="0"/>
          </a:p>
        </p:txBody>
      </p:sp>
    </p:spTree>
    <p:extLst>
      <p:ext uri="{BB962C8B-B14F-4D97-AF65-F5344CB8AC3E}">
        <p14:creationId xmlns:p14="http://schemas.microsoft.com/office/powerpoint/2010/main" val="9485651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7CA68-3547-4212-9169-FE991A7BD82F}"/>
              </a:ext>
            </a:extLst>
          </p:cNvPr>
          <p:cNvSpPr>
            <a:spLocks noGrp="1"/>
          </p:cNvSpPr>
          <p:nvPr>
            <p:ph type="title"/>
          </p:nvPr>
        </p:nvSpPr>
        <p:spPr/>
        <p:txBody>
          <a:bodyPr/>
          <a:lstStyle/>
          <a:p>
            <a:r>
              <a:rPr lang="en-US" dirty="0" smtClean="0"/>
              <a:t>1.  Using </a:t>
            </a:r>
            <a:r>
              <a:rPr lang="en-US" dirty="0"/>
              <a:t>Public Domain Works</a:t>
            </a:r>
          </a:p>
        </p:txBody>
      </p:sp>
      <p:sp>
        <p:nvSpPr>
          <p:cNvPr id="3" name="Content Placeholder 2">
            <a:extLst>
              <a:ext uri="{FF2B5EF4-FFF2-40B4-BE49-F238E27FC236}">
                <a16:creationId xmlns:a16="http://schemas.microsoft.com/office/drawing/2014/main" id="{8B703E84-DBB7-4D96-8357-1F06721B8501}"/>
              </a:ext>
            </a:extLst>
          </p:cNvPr>
          <p:cNvSpPr>
            <a:spLocks noGrp="1"/>
          </p:cNvSpPr>
          <p:nvPr>
            <p:ph idx="1"/>
          </p:nvPr>
        </p:nvSpPr>
        <p:spPr/>
        <p:txBody>
          <a:bodyPr/>
          <a:lstStyle/>
          <a:p>
            <a:pPr marL="34925" indent="0">
              <a:buNone/>
            </a:pPr>
            <a:r>
              <a:rPr lang="en-US" dirty="0" smtClean="0"/>
              <a:t>Works without copyright protection</a:t>
            </a:r>
          </a:p>
          <a:p>
            <a:pPr marL="569913" lvl="1" indent="-457200">
              <a:buFont typeface="+mj-lt"/>
              <a:buAutoNum type="alphaLcPeriod"/>
            </a:pPr>
            <a:r>
              <a:rPr lang="en-US" sz="2800" dirty="0" smtClean="0"/>
              <a:t>Copyright has expired</a:t>
            </a:r>
          </a:p>
          <a:p>
            <a:pPr marL="569913" lvl="1" indent="-457200">
              <a:buFont typeface="+mj-lt"/>
              <a:buAutoNum type="alphaLcPeriod"/>
            </a:pPr>
            <a:r>
              <a:rPr lang="en-US" sz="2800" dirty="0" smtClean="0"/>
              <a:t>No copyrightable content</a:t>
            </a:r>
          </a:p>
          <a:p>
            <a:pPr marL="569913" lvl="1" indent="-457200">
              <a:buFont typeface="+mj-lt"/>
              <a:buAutoNum type="alphaLcPeriod"/>
            </a:pPr>
            <a:r>
              <a:rPr lang="en-US" sz="2800" dirty="0" smtClean="0"/>
              <a:t>US government works</a:t>
            </a:r>
          </a:p>
          <a:p>
            <a:pPr marL="569913" lvl="1" indent="-457200">
              <a:buFont typeface="+mj-lt"/>
              <a:buAutoNum type="alphaLcPeriod"/>
            </a:pPr>
            <a:r>
              <a:rPr lang="en-US" sz="2800" dirty="0" smtClean="0"/>
              <a:t>Work was placed in the public domain by the rightsholder</a:t>
            </a:r>
            <a:endParaRPr lang="en-US" sz="2800" dirty="0"/>
          </a:p>
        </p:txBody>
      </p:sp>
    </p:spTree>
    <p:extLst>
      <p:ext uri="{BB962C8B-B14F-4D97-AF65-F5344CB8AC3E}">
        <p14:creationId xmlns:p14="http://schemas.microsoft.com/office/powerpoint/2010/main" val="32302593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 Expired Copyrights</a:t>
            </a:r>
            <a:endParaRPr lang="en-US" dirty="0"/>
          </a:p>
        </p:txBody>
      </p:sp>
      <p:sp>
        <p:nvSpPr>
          <p:cNvPr id="3" name="Content Placeholder 2"/>
          <p:cNvSpPr>
            <a:spLocks noGrp="1"/>
          </p:cNvSpPr>
          <p:nvPr>
            <p:ph idx="1"/>
          </p:nvPr>
        </p:nvSpPr>
        <p:spPr/>
        <p:txBody>
          <a:bodyPr>
            <a:normAutofit lnSpcReduction="10000"/>
          </a:bodyPr>
          <a:lstStyle/>
          <a:p>
            <a:r>
              <a:rPr lang="en-US" dirty="0" smtClean="0"/>
              <a:t>Works </a:t>
            </a:r>
            <a:r>
              <a:rPr lang="en-US" u="sng" dirty="0" smtClean="0"/>
              <a:t>published</a:t>
            </a:r>
            <a:r>
              <a:rPr lang="en-US" dirty="0" smtClean="0"/>
              <a:t> prior to 1923 (soon to be 1924?) are in the public domain under US copyright </a:t>
            </a:r>
            <a:r>
              <a:rPr lang="en-US" dirty="0" smtClean="0"/>
              <a:t>law</a:t>
            </a:r>
            <a:endParaRPr lang="en-US" dirty="0" smtClean="0"/>
          </a:p>
          <a:p>
            <a:r>
              <a:rPr lang="en-US" dirty="0" smtClean="0"/>
              <a:t>Works published between Jan. 1, 1923- Dec. 31, </a:t>
            </a:r>
            <a:r>
              <a:rPr lang="en-US" dirty="0" smtClean="0"/>
              <a:t>1977—it depends</a:t>
            </a:r>
          </a:p>
          <a:p>
            <a:r>
              <a:rPr lang="en-US" dirty="0" smtClean="0"/>
              <a:t>Unpublished works—it depends</a:t>
            </a:r>
            <a:endParaRPr lang="en-US" dirty="0" smtClean="0"/>
          </a:p>
          <a:p>
            <a:endParaRPr lang="en-US" dirty="0"/>
          </a:p>
          <a:p>
            <a:pPr marL="34925" indent="0">
              <a:buNone/>
            </a:pPr>
            <a:r>
              <a:rPr lang="en-US" i="1" dirty="0" smtClean="0"/>
              <a:t>Recommended resource</a:t>
            </a:r>
            <a:r>
              <a:rPr lang="en-US" dirty="0" smtClean="0"/>
              <a:t>: Peter Hirtle’s </a:t>
            </a:r>
            <a:r>
              <a:rPr lang="en-US" dirty="0"/>
              <a:t>Copyright Term and the Public Domain in the United States Charts: </a:t>
            </a:r>
            <a:r>
              <a:rPr lang="en-US" dirty="0">
                <a:hlinkClick r:id="rId2"/>
              </a:rPr>
              <a:t>https://</a:t>
            </a:r>
            <a:r>
              <a:rPr lang="en-US" dirty="0" smtClean="0">
                <a:hlinkClick r:id="rId2"/>
              </a:rPr>
              <a:t>copyright.cornell.edu/publicdomain</a:t>
            </a:r>
            <a:r>
              <a:rPr lang="en-US" dirty="0" smtClean="0"/>
              <a:t> </a:t>
            </a:r>
            <a:endParaRPr lang="en-US" dirty="0"/>
          </a:p>
          <a:p>
            <a:endParaRPr lang="en-US" dirty="0"/>
          </a:p>
        </p:txBody>
      </p:sp>
    </p:spTree>
    <p:extLst>
      <p:ext uri="{BB962C8B-B14F-4D97-AF65-F5344CB8AC3E}">
        <p14:creationId xmlns:p14="http://schemas.microsoft.com/office/powerpoint/2010/main" val="40274578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1(b) No Copyrightable Content</a:t>
            </a:r>
            <a:endParaRPr lang="en-US" dirty="0"/>
          </a:p>
        </p:txBody>
      </p:sp>
      <p:sp>
        <p:nvSpPr>
          <p:cNvPr id="3" name="Content Placeholder 2"/>
          <p:cNvSpPr>
            <a:spLocks noGrp="1"/>
          </p:cNvSpPr>
          <p:nvPr>
            <p:ph idx="1"/>
          </p:nvPr>
        </p:nvSpPr>
        <p:spPr/>
        <p:txBody>
          <a:bodyPr>
            <a:normAutofit fontScale="55000" lnSpcReduction="20000"/>
          </a:bodyPr>
          <a:lstStyle/>
          <a:p>
            <a:pPr marL="34925" indent="0">
              <a:buNone/>
            </a:pPr>
            <a:r>
              <a:rPr lang="en-US" sz="3400" dirty="0" smtClean="0"/>
              <a:t>Works consisting entirely of facts</a:t>
            </a:r>
          </a:p>
          <a:p>
            <a:r>
              <a:rPr lang="en-US" sz="3400" dirty="0" smtClean="0"/>
              <a:t>Multiplication tables</a:t>
            </a:r>
          </a:p>
          <a:p>
            <a:r>
              <a:rPr lang="en-US" sz="3400" dirty="0" smtClean="0"/>
              <a:t>Conversation tables (e.g. teaspoon/tablespoon/cups to ounces)</a:t>
            </a:r>
          </a:p>
          <a:p>
            <a:r>
              <a:rPr lang="en-US" sz="3400" dirty="0" smtClean="0"/>
              <a:t>Basic calendar</a:t>
            </a:r>
          </a:p>
          <a:p>
            <a:r>
              <a:rPr lang="en-US" sz="3400" dirty="0" smtClean="0"/>
              <a:t>White </a:t>
            </a:r>
            <a:r>
              <a:rPr lang="en-US" sz="3400" dirty="0" smtClean="0"/>
              <a:t>pages</a:t>
            </a:r>
          </a:p>
          <a:p>
            <a:endParaRPr lang="en-US" sz="3400" dirty="0"/>
          </a:p>
          <a:p>
            <a:pPr marL="34925" indent="0">
              <a:buNone/>
            </a:pPr>
            <a:r>
              <a:rPr lang="en-US" sz="3400" dirty="0" smtClean="0"/>
              <a:t>Tip:</a:t>
            </a:r>
          </a:p>
          <a:p>
            <a:r>
              <a:rPr lang="en-US" sz="3600" dirty="0"/>
              <a:t>Small amounts of creativity can change things, e.g. </a:t>
            </a:r>
            <a:r>
              <a:rPr lang="en-US" sz="3600" dirty="0" smtClean="0"/>
              <a:t>the selection and arrangement of </a:t>
            </a:r>
            <a:r>
              <a:rPr lang="en-US" sz="3600" dirty="0"/>
              <a:t>facts</a:t>
            </a:r>
          </a:p>
          <a:p>
            <a:r>
              <a:rPr lang="en-US" sz="3600" dirty="0"/>
              <a:t>Copyrightable components added to these works (e.g. pictures or graphics added to a calendar) will be protectable from the </a:t>
            </a:r>
            <a:r>
              <a:rPr lang="en-US" sz="3600" dirty="0" smtClean="0"/>
              <a:t>facts</a:t>
            </a:r>
            <a:endParaRPr lang="en-US" sz="3400" dirty="0" smtClean="0"/>
          </a:p>
          <a:p>
            <a:endParaRPr lang="en-US" sz="3400" dirty="0"/>
          </a:p>
          <a:p>
            <a:pPr marL="34925" indent="0">
              <a:buNone/>
            </a:pPr>
            <a:r>
              <a:rPr lang="en-US" i="1" dirty="0" smtClean="0"/>
              <a:t>Read this</a:t>
            </a:r>
            <a:r>
              <a:rPr lang="en-US" dirty="0" smtClean="0"/>
              <a:t>: Feist v Rural, 499 </a:t>
            </a:r>
            <a:r>
              <a:rPr lang="en-US" dirty="0"/>
              <a:t>U.S. 340 (1991), </a:t>
            </a:r>
            <a:r>
              <a:rPr lang="en-US" dirty="0" smtClean="0">
                <a:hlinkClick r:id="rId3"/>
              </a:rPr>
              <a:t>https</a:t>
            </a:r>
            <a:r>
              <a:rPr lang="en-US" dirty="0">
                <a:hlinkClick r:id="rId3"/>
              </a:rPr>
              <a:t>://</a:t>
            </a:r>
            <a:r>
              <a:rPr lang="en-US" dirty="0" smtClean="0">
                <a:hlinkClick r:id="rId3"/>
              </a:rPr>
              <a:t>www.law.cornell.edu/copyright/cases/499_US_340.htm</a:t>
            </a:r>
            <a:r>
              <a:rPr lang="en-US" dirty="0" smtClean="0"/>
              <a:t> </a:t>
            </a:r>
            <a:endParaRPr lang="en-US" dirty="0"/>
          </a:p>
        </p:txBody>
      </p:sp>
    </p:spTree>
    <p:extLst>
      <p:ext uri="{BB962C8B-B14F-4D97-AF65-F5344CB8AC3E}">
        <p14:creationId xmlns:p14="http://schemas.microsoft.com/office/powerpoint/2010/main" val="11892107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1(c) US Government Works</a:t>
            </a:r>
            <a:endParaRPr lang="en-US" dirty="0"/>
          </a:p>
        </p:txBody>
      </p:sp>
      <p:sp>
        <p:nvSpPr>
          <p:cNvPr id="3" name="Content Placeholder 2"/>
          <p:cNvSpPr>
            <a:spLocks noGrp="1"/>
          </p:cNvSpPr>
          <p:nvPr>
            <p:ph idx="1"/>
          </p:nvPr>
        </p:nvSpPr>
        <p:spPr/>
        <p:txBody>
          <a:bodyPr>
            <a:normAutofit fontScale="92500" lnSpcReduction="20000"/>
          </a:bodyPr>
          <a:lstStyle/>
          <a:p>
            <a:pPr marL="34925" indent="0">
              <a:buNone/>
            </a:pPr>
            <a:r>
              <a:rPr lang="en-US" dirty="0"/>
              <a:t>Copyright protection under this title is not available for any work of the </a:t>
            </a:r>
            <a:r>
              <a:rPr lang="en-US" dirty="0">
                <a:solidFill>
                  <a:srgbClr val="CC9900"/>
                </a:solidFill>
              </a:rPr>
              <a:t>United States Government</a:t>
            </a:r>
            <a:r>
              <a:rPr lang="en-US" dirty="0"/>
              <a:t>, but the United States Government is not precluded from receiving and holding copyrights transferred to it by assignment, bequest, or otherwise</a:t>
            </a:r>
            <a:r>
              <a:rPr lang="en-US" dirty="0" smtClean="0"/>
              <a:t>.</a:t>
            </a:r>
          </a:p>
          <a:p>
            <a:pPr marL="34925" indent="0" algn="r">
              <a:buNone/>
            </a:pPr>
            <a:r>
              <a:rPr lang="en-US" dirty="0" smtClean="0"/>
              <a:t>-17 USC § 201(a</a:t>
            </a:r>
            <a:r>
              <a:rPr lang="en-US" dirty="0" smtClean="0"/>
              <a:t>)</a:t>
            </a:r>
          </a:p>
          <a:p>
            <a:pPr marL="34925" indent="0">
              <a:buNone/>
            </a:pPr>
            <a:r>
              <a:rPr lang="en-US" dirty="0" smtClean="0"/>
              <a:t>Tips:</a:t>
            </a:r>
          </a:p>
          <a:p>
            <a:r>
              <a:rPr lang="en-US" dirty="0" smtClean="0"/>
              <a:t>There </a:t>
            </a:r>
            <a:r>
              <a:rPr lang="en-US" dirty="0"/>
              <a:t>could be a </a:t>
            </a:r>
            <a:r>
              <a:rPr lang="en-US" dirty="0" smtClean="0"/>
              <a:t>combination of public domain and copyrightable works, </a:t>
            </a:r>
            <a:r>
              <a:rPr lang="en-US" dirty="0"/>
              <a:t>so check.</a:t>
            </a:r>
          </a:p>
          <a:p>
            <a:r>
              <a:rPr lang="en-US" dirty="0" smtClean="0"/>
              <a:t>“Open</a:t>
            </a:r>
            <a:r>
              <a:rPr lang="en-US" dirty="0"/>
              <a:t>” governmental works created under grants are not the same as public domain works. </a:t>
            </a:r>
          </a:p>
          <a:p>
            <a:endParaRPr lang="en-US" dirty="0"/>
          </a:p>
        </p:txBody>
      </p:sp>
    </p:spTree>
    <p:extLst>
      <p:ext uri="{BB962C8B-B14F-4D97-AF65-F5344CB8AC3E}">
        <p14:creationId xmlns:p14="http://schemas.microsoft.com/office/powerpoint/2010/main" val="8885528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1(d) Item Placed in the Public Domain</a:t>
            </a:r>
            <a:endParaRPr lang="en-US" dirty="0"/>
          </a:p>
        </p:txBody>
      </p:sp>
      <p:sp>
        <p:nvSpPr>
          <p:cNvPr id="3" name="Content Placeholder 2"/>
          <p:cNvSpPr>
            <a:spLocks noGrp="1"/>
          </p:cNvSpPr>
          <p:nvPr>
            <p:ph idx="1"/>
          </p:nvPr>
        </p:nvSpPr>
        <p:spPr/>
        <p:txBody>
          <a:bodyPr/>
          <a:lstStyle/>
          <a:p>
            <a:r>
              <a:rPr lang="en-US" dirty="0" smtClean="0"/>
              <a:t>People can choose not to enforce their rights</a:t>
            </a:r>
          </a:p>
          <a:p>
            <a:r>
              <a:rPr lang="en-US" dirty="0" smtClean="0"/>
              <a:t>People can attach a license to the work indicating </a:t>
            </a:r>
            <a:r>
              <a:rPr lang="en-US" dirty="0" smtClean="0"/>
              <a:t>its </a:t>
            </a:r>
            <a:r>
              <a:rPr lang="en-US" dirty="0" smtClean="0"/>
              <a:t>“public domain” status, e.g. CC-0 license (more about this option soon). </a:t>
            </a:r>
            <a:endParaRPr lang="en-US" dirty="0"/>
          </a:p>
        </p:txBody>
      </p:sp>
    </p:spTree>
    <p:extLst>
      <p:ext uri="{BB962C8B-B14F-4D97-AF65-F5344CB8AC3E}">
        <p14:creationId xmlns:p14="http://schemas.microsoft.com/office/powerpoint/2010/main" val="18932528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DB123-48DF-47C9-B2C0-AB63F811105B}"/>
              </a:ext>
            </a:extLst>
          </p:cNvPr>
          <p:cNvSpPr>
            <a:spLocks noGrp="1"/>
          </p:cNvSpPr>
          <p:nvPr>
            <p:ph type="title"/>
          </p:nvPr>
        </p:nvSpPr>
        <p:spPr/>
        <p:txBody>
          <a:bodyPr>
            <a:normAutofit fontScale="90000"/>
          </a:bodyPr>
          <a:lstStyle/>
          <a:p>
            <a:r>
              <a:rPr lang="en-US" dirty="0"/>
              <a:t>2</a:t>
            </a:r>
            <a:r>
              <a:rPr lang="en-US" dirty="0" smtClean="0"/>
              <a:t>. The </a:t>
            </a:r>
            <a:r>
              <a:rPr lang="en-US" dirty="0"/>
              <a:t>Work is Licensed for Reuse</a:t>
            </a:r>
          </a:p>
        </p:txBody>
      </p:sp>
      <p:sp>
        <p:nvSpPr>
          <p:cNvPr id="3" name="Content Placeholder 2">
            <a:extLst>
              <a:ext uri="{FF2B5EF4-FFF2-40B4-BE49-F238E27FC236}">
                <a16:creationId xmlns:a16="http://schemas.microsoft.com/office/drawing/2014/main" id="{A005074B-3B0C-4A16-9F88-61D760A934AD}"/>
              </a:ext>
            </a:extLst>
          </p:cNvPr>
          <p:cNvSpPr>
            <a:spLocks noGrp="1"/>
          </p:cNvSpPr>
          <p:nvPr>
            <p:ph idx="1"/>
          </p:nvPr>
        </p:nvSpPr>
        <p:spPr/>
        <p:txBody>
          <a:bodyPr/>
          <a:lstStyle/>
          <a:p>
            <a:pPr marL="0" indent="0">
              <a:buNone/>
            </a:pPr>
            <a:r>
              <a:rPr lang="en-US" dirty="0" smtClean="0"/>
              <a:t>This can include:</a:t>
            </a:r>
          </a:p>
          <a:p>
            <a:pPr marL="514350" indent="-514350">
              <a:buFont typeface="+mj-lt"/>
              <a:buAutoNum type="alphaLcPeriod"/>
            </a:pPr>
            <a:r>
              <a:rPr lang="en-US" dirty="0" smtClean="0"/>
              <a:t>CC </a:t>
            </a:r>
            <a:r>
              <a:rPr lang="en-US" dirty="0"/>
              <a:t>Works</a:t>
            </a:r>
          </a:p>
          <a:p>
            <a:pPr marL="514350" indent="-514350">
              <a:buFont typeface="+mj-lt"/>
              <a:buAutoNum type="alphaLcPeriod"/>
            </a:pPr>
            <a:r>
              <a:rPr lang="en-US" dirty="0"/>
              <a:t>OA Works</a:t>
            </a:r>
          </a:p>
        </p:txBody>
      </p:sp>
    </p:spTree>
    <p:extLst>
      <p:ext uri="{BB962C8B-B14F-4D97-AF65-F5344CB8AC3E}">
        <p14:creationId xmlns:p14="http://schemas.microsoft.com/office/powerpoint/2010/main" val="31926993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 Creative Commons Works</a:t>
            </a:r>
            <a:endParaRPr lang="en-US" dirty="0"/>
          </a:p>
        </p:txBody>
      </p:sp>
      <p:sp>
        <p:nvSpPr>
          <p:cNvPr id="3" name="Content Placeholder 2"/>
          <p:cNvSpPr>
            <a:spLocks noGrp="1"/>
          </p:cNvSpPr>
          <p:nvPr>
            <p:ph idx="1"/>
          </p:nvPr>
        </p:nvSpPr>
        <p:spPr/>
        <p:txBody>
          <a:bodyPr>
            <a:normAutofit lnSpcReduction="10000"/>
          </a:bodyPr>
          <a:lstStyle/>
          <a:p>
            <a:r>
              <a:rPr lang="en-US" dirty="0"/>
              <a:t>Founded in 2001 by Lawrence Lessig, Hal Abelson, and Eric Eldred with the support of Center for the Public Domain. </a:t>
            </a:r>
          </a:p>
          <a:p>
            <a:r>
              <a:rPr lang="en-US" dirty="0"/>
              <a:t>Released their first set of licenses in 2002.</a:t>
            </a:r>
          </a:p>
          <a:p>
            <a:r>
              <a:rPr lang="en-US" dirty="0"/>
              <a:t>Licenses provide rightsholders with a simple, standardized way to grant copyright permissions to their creative work.</a:t>
            </a:r>
          </a:p>
          <a:p>
            <a:r>
              <a:rPr lang="en-US" dirty="0" smtClean="0"/>
              <a:t>If not a forfeiture of rights or a </a:t>
            </a:r>
            <a:r>
              <a:rPr lang="en-US" dirty="0" smtClean="0"/>
              <a:t>transfer of rights to the CC. Rather</a:t>
            </a:r>
            <a:r>
              <a:rPr lang="en-US" dirty="0" smtClean="0"/>
              <a:t>, it is setting “rules” for reuse</a:t>
            </a:r>
            <a:endParaRPr lang="en-US" dirty="0"/>
          </a:p>
          <a:p>
            <a:pPr marL="34925" indent="0" algn="ctr">
              <a:buNone/>
            </a:pPr>
            <a:r>
              <a:rPr lang="en-US" dirty="0">
                <a:hlinkClick r:id="rId2"/>
              </a:rPr>
              <a:t>https://creativecommons.org/</a:t>
            </a:r>
            <a:r>
              <a:rPr lang="en-US" dirty="0"/>
              <a:t>  </a:t>
            </a:r>
          </a:p>
          <a:p>
            <a:pPr marL="34925" indent="0">
              <a:buNone/>
            </a:pPr>
            <a:endParaRPr lang="en-US" dirty="0"/>
          </a:p>
        </p:txBody>
      </p:sp>
    </p:spTree>
    <p:extLst>
      <p:ext uri="{BB962C8B-B14F-4D97-AF65-F5344CB8AC3E}">
        <p14:creationId xmlns:p14="http://schemas.microsoft.com/office/powerpoint/2010/main" val="34674477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My aim in giving this presentation</a:t>
            </a:r>
            <a:endParaRPr lang="en-US" dirty="0"/>
          </a:p>
        </p:txBody>
      </p:sp>
      <p:sp>
        <p:nvSpPr>
          <p:cNvPr id="3" name="Content Placeholder 2"/>
          <p:cNvSpPr>
            <a:spLocks noGrp="1"/>
          </p:cNvSpPr>
          <p:nvPr>
            <p:ph idx="1"/>
          </p:nvPr>
        </p:nvSpPr>
        <p:spPr/>
        <p:txBody>
          <a:bodyPr>
            <a:normAutofit/>
          </a:bodyPr>
          <a:lstStyle/>
          <a:p>
            <a:r>
              <a:rPr lang="en-US" dirty="0" smtClean="0"/>
              <a:t>Introduce you to copyright and licensing considerations associated with the creation and use of OER</a:t>
            </a:r>
          </a:p>
          <a:p>
            <a:r>
              <a:rPr lang="en-US" dirty="0" smtClean="0"/>
              <a:t>Help you feel more confident in addressing these issues at your institution</a:t>
            </a:r>
          </a:p>
          <a:p>
            <a:r>
              <a:rPr lang="en-US" dirty="0" smtClean="0"/>
              <a:t>Point you to resources that can help you find the </a:t>
            </a:r>
            <a:r>
              <a:rPr lang="en-US" dirty="0" smtClean="0"/>
              <a:t>answers </a:t>
            </a:r>
            <a:r>
              <a:rPr lang="en-US" dirty="0" smtClean="0"/>
              <a:t>you need</a:t>
            </a:r>
            <a:endParaRPr lang="en-US" dirty="0"/>
          </a:p>
        </p:txBody>
      </p:sp>
    </p:spTree>
    <p:extLst>
      <p:ext uri="{BB962C8B-B14F-4D97-AF65-F5344CB8AC3E}">
        <p14:creationId xmlns:p14="http://schemas.microsoft.com/office/powerpoint/2010/main" val="22423923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900142028"/>
              </p:ext>
            </p:extLst>
          </p:nvPr>
        </p:nvGraphicFramePr>
        <p:xfrm>
          <a:off x="368135" y="138224"/>
          <a:ext cx="8419606" cy="6565900"/>
        </p:xfrm>
        <a:graphic>
          <a:graphicData uri="http://schemas.openxmlformats.org/drawingml/2006/table">
            <a:tbl>
              <a:tblPr firstRow="1" bandRow="1">
                <a:tableStyleId>{793D81CF-94F2-401A-BA57-92F5A7B2D0C5}</a:tableStyleId>
              </a:tblPr>
              <a:tblGrid>
                <a:gridCol w="1437894">
                  <a:extLst>
                    <a:ext uri="{9D8B030D-6E8A-4147-A177-3AD203B41FA5}">
                      <a16:colId xmlns:a16="http://schemas.microsoft.com/office/drawing/2014/main" val="3825089280"/>
                    </a:ext>
                  </a:extLst>
                </a:gridCol>
                <a:gridCol w="1910948">
                  <a:extLst>
                    <a:ext uri="{9D8B030D-6E8A-4147-A177-3AD203B41FA5}">
                      <a16:colId xmlns:a16="http://schemas.microsoft.com/office/drawing/2014/main" val="1658095411"/>
                    </a:ext>
                  </a:extLst>
                </a:gridCol>
                <a:gridCol w="5070764">
                  <a:extLst>
                    <a:ext uri="{9D8B030D-6E8A-4147-A177-3AD203B41FA5}">
                      <a16:colId xmlns:a16="http://schemas.microsoft.com/office/drawing/2014/main" val="3874976527"/>
                    </a:ext>
                  </a:extLst>
                </a:gridCol>
              </a:tblGrid>
              <a:tr h="370840">
                <a:tc>
                  <a:txBody>
                    <a:bodyPr/>
                    <a:lstStyle/>
                    <a:p>
                      <a:pPr algn="ctr"/>
                      <a:r>
                        <a:rPr lang="en-US" dirty="0" smtClean="0"/>
                        <a:t>Logo</a:t>
                      </a:r>
                      <a:endParaRPr lang="en-US" dirty="0"/>
                    </a:p>
                  </a:txBody>
                  <a:tcPr/>
                </a:tc>
                <a:tc>
                  <a:txBody>
                    <a:bodyPr/>
                    <a:lstStyle/>
                    <a:p>
                      <a:pPr algn="ctr"/>
                      <a:r>
                        <a:rPr lang="en-US" dirty="0" smtClean="0"/>
                        <a:t>License</a:t>
                      </a:r>
                      <a:endParaRPr lang="en-US" dirty="0"/>
                    </a:p>
                  </a:txBody>
                  <a:tcPr/>
                </a:tc>
                <a:tc>
                  <a:txBody>
                    <a:bodyPr/>
                    <a:lstStyle/>
                    <a:p>
                      <a:pPr algn="ctr"/>
                      <a:r>
                        <a:rPr lang="en-US" dirty="0" smtClean="0"/>
                        <a:t>License Info</a:t>
                      </a:r>
                      <a:endParaRPr lang="en-US" dirty="0"/>
                    </a:p>
                  </a:txBody>
                  <a:tcPr/>
                </a:tc>
                <a:extLst>
                  <a:ext uri="{0D108BD9-81ED-4DB2-BD59-A6C34878D82A}">
                    <a16:rowId xmlns:a16="http://schemas.microsoft.com/office/drawing/2014/main" val="2652027423"/>
                  </a:ext>
                </a:extLst>
              </a:tr>
              <a:tr h="370840">
                <a:tc>
                  <a:txBody>
                    <a:bodyPr/>
                    <a:lstStyle/>
                    <a:p>
                      <a:endParaRPr lang="en-US" dirty="0"/>
                    </a:p>
                  </a:txBody>
                  <a:tcPr/>
                </a:tc>
                <a:tc>
                  <a:txBody>
                    <a:bodyPr/>
                    <a:lstStyle/>
                    <a:p>
                      <a:pPr algn="ctr"/>
                      <a:endParaRPr lang="en-US" dirty="0" smtClean="0"/>
                    </a:p>
                    <a:p>
                      <a:pPr algn="ctr"/>
                      <a:r>
                        <a:rPr lang="en-US" dirty="0" smtClean="0"/>
                        <a:t>Attribution (BY)</a:t>
                      </a:r>
                      <a:endParaRPr lang="en-US"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smtClean="0"/>
                        <a:t>This license lets others distribute, remix, tweak, and build upon your work, even commercially, as long as they credit you for the original creation. This is the most accommodating of licenses offered. Recommended for maximum dissemination and use of licensed materials.</a:t>
                      </a:r>
                      <a:endParaRPr lang="en-US" dirty="0"/>
                    </a:p>
                  </a:txBody>
                  <a:tcPr/>
                </a:tc>
                <a:extLst>
                  <a:ext uri="{0D108BD9-81ED-4DB2-BD59-A6C34878D82A}">
                    <a16:rowId xmlns:a16="http://schemas.microsoft.com/office/drawing/2014/main" val="2431168045"/>
                  </a:ext>
                </a:extLst>
              </a:tr>
              <a:tr h="370840">
                <a:tc>
                  <a:txBody>
                    <a:bodyPr/>
                    <a:lstStyle/>
                    <a:p>
                      <a:endParaRPr lang="en-US" dirty="0"/>
                    </a:p>
                  </a:txBody>
                  <a:tcPr/>
                </a:tc>
                <a:tc>
                  <a:txBody>
                    <a:bodyPr/>
                    <a:lstStyle/>
                    <a:p>
                      <a:pPr algn="ctr"/>
                      <a:endParaRPr lang="en-US" dirty="0" smtClean="0"/>
                    </a:p>
                    <a:p>
                      <a:pPr algn="ctr"/>
                      <a:r>
                        <a:rPr lang="en-US" dirty="0" smtClean="0"/>
                        <a:t>Sharealike (SA)</a:t>
                      </a:r>
                      <a:endParaRPr lang="en-US"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smtClean="0"/>
                        <a:t>This license lets others remix, tweak, and build upon your work even for commercial purposes, as long as they credit you and license their new creations under the identical terms.</a:t>
                      </a:r>
                      <a:endParaRPr lang="en-US" dirty="0"/>
                    </a:p>
                  </a:txBody>
                  <a:tcPr/>
                </a:tc>
                <a:extLst>
                  <a:ext uri="{0D108BD9-81ED-4DB2-BD59-A6C34878D82A}">
                    <a16:rowId xmlns:a16="http://schemas.microsoft.com/office/drawing/2014/main" val="3583723421"/>
                  </a:ext>
                </a:extLst>
              </a:tr>
              <a:tr h="370840">
                <a:tc>
                  <a:txBody>
                    <a:bodyPr/>
                    <a:lstStyle/>
                    <a:p>
                      <a:endParaRPr lang="en-US" dirty="0"/>
                    </a:p>
                  </a:txBody>
                  <a:tcPr/>
                </a:tc>
                <a:tc>
                  <a:txBody>
                    <a:bodyPr/>
                    <a:lstStyle/>
                    <a:p>
                      <a:pPr algn="ctr"/>
                      <a:endParaRPr lang="en-US" dirty="0" smtClean="0"/>
                    </a:p>
                    <a:p>
                      <a:pPr algn="ctr"/>
                      <a:r>
                        <a:rPr lang="en-US" dirty="0" smtClean="0"/>
                        <a:t>NoDerivatives (ND)</a:t>
                      </a:r>
                      <a:endParaRPr lang="en-US"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smtClean="0"/>
                        <a:t>This license allows for redistribution, commercial and non-commercial, as long as it is passed along unchanged and in whole, with credit to you.</a:t>
                      </a:r>
                    </a:p>
                  </a:txBody>
                  <a:tcPr/>
                </a:tc>
                <a:extLst>
                  <a:ext uri="{0D108BD9-81ED-4DB2-BD59-A6C34878D82A}">
                    <a16:rowId xmlns:a16="http://schemas.microsoft.com/office/drawing/2014/main" val="1634906078"/>
                  </a:ext>
                </a:extLst>
              </a:tr>
              <a:tr h="370840">
                <a:tc>
                  <a:txBody>
                    <a:bodyPr/>
                    <a:lstStyle/>
                    <a:p>
                      <a:endParaRPr lang="en-US" dirty="0"/>
                    </a:p>
                  </a:txBody>
                  <a:tcPr/>
                </a:tc>
                <a:tc>
                  <a:txBody>
                    <a:bodyPr/>
                    <a:lstStyle/>
                    <a:p>
                      <a:pPr algn="ctr"/>
                      <a:endParaRPr lang="en-US" dirty="0" smtClean="0"/>
                    </a:p>
                    <a:p>
                      <a:pPr algn="ctr"/>
                      <a:r>
                        <a:rPr lang="en-US" dirty="0" smtClean="0"/>
                        <a:t>NonCommercial (NC)</a:t>
                      </a:r>
                      <a:endParaRPr lang="en-US" dirty="0"/>
                    </a:p>
                  </a:txBody>
                  <a:tcPr/>
                </a:tc>
                <a:tc>
                  <a:txBody>
                    <a:bodyPr/>
                    <a:lstStyle/>
                    <a:p>
                      <a:r>
                        <a:rPr lang="en-US" dirty="0" smtClean="0"/>
                        <a:t>This license lets others remix, tweak, and build upon your work non-commercially, and although their new works must also acknowledge you and be non-commercial, they don’t have to license their derivative works on the same terms.</a:t>
                      </a:r>
                      <a:endParaRPr lang="en-US" dirty="0"/>
                    </a:p>
                  </a:txBody>
                  <a:tcPr/>
                </a:tc>
                <a:extLst>
                  <a:ext uri="{0D108BD9-81ED-4DB2-BD59-A6C34878D82A}">
                    <a16:rowId xmlns:a16="http://schemas.microsoft.com/office/drawing/2014/main" val="3212428203"/>
                  </a:ext>
                </a:extLst>
              </a:tr>
              <a:tr h="370840">
                <a:tc>
                  <a:txBody>
                    <a:bodyPr/>
                    <a:lstStyle/>
                    <a:p>
                      <a:endParaRPr lang="en-US"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rPr>
                        <a:t>CC-BY-NC-SA</a:t>
                      </a:r>
                      <a:endParaRPr lang="en-US"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smtClean="0"/>
                        <a:t>This license lets others remix, tweak, and build upon your work non-commercially, as long as they credit you and license their new creations under the identical terms.</a:t>
                      </a:r>
                      <a:endParaRPr lang="en-US" dirty="0"/>
                    </a:p>
                  </a:txBody>
                  <a:tcPr/>
                </a:tc>
                <a:extLst>
                  <a:ext uri="{0D108BD9-81ED-4DB2-BD59-A6C34878D82A}">
                    <a16:rowId xmlns:a16="http://schemas.microsoft.com/office/drawing/2014/main" val="3153707179"/>
                  </a:ext>
                </a:extLst>
              </a:tr>
              <a:tr h="370840">
                <a:tc>
                  <a:txBody>
                    <a:bodyPr/>
                    <a:lstStyle/>
                    <a:p>
                      <a:endParaRPr lang="en-US"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rPr>
                        <a:t>CC-BY-NC-ND</a:t>
                      </a:r>
                    </a:p>
                  </a:txBody>
                  <a:tcPr/>
                </a:tc>
                <a:tc>
                  <a:txBody>
                    <a:bodyPr/>
                    <a:lstStyle/>
                    <a:p>
                      <a:r>
                        <a:rPr lang="en-US" dirty="0" smtClean="0"/>
                        <a:t>This license lets others remix, tweak, and build upon your work non-commercially, as long as they credit you and license their new creations under the identical terms.</a:t>
                      </a:r>
                      <a:endParaRPr lang="en-US" dirty="0"/>
                    </a:p>
                  </a:txBody>
                  <a:tcPr/>
                </a:tc>
                <a:extLst>
                  <a:ext uri="{0D108BD9-81ED-4DB2-BD59-A6C34878D82A}">
                    <a16:rowId xmlns:a16="http://schemas.microsoft.com/office/drawing/2014/main" val="2206116818"/>
                  </a:ext>
                </a:extLst>
              </a:tr>
              <a:tr h="370840">
                <a:tc>
                  <a:txBody>
                    <a:bodyPr/>
                    <a:lstStyle/>
                    <a:p>
                      <a:endParaRPr lang="en-US"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rPr>
                        <a:t>CC0</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smtClean="0"/>
                        <a:t>Enables scientists, educators, artists and other creators and owners of copyright-or database-protected content to waive those interests in their works and thereby place them as completely as possible in the public domain, so that others may freely build upon, enhance and reuse the works for any purposes without restriction under copyright or database law.</a:t>
                      </a:r>
                    </a:p>
                  </a:txBody>
                  <a:tcPr/>
                </a:tc>
                <a:extLst>
                  <a:ext uri="{0D108BD9-81ED-4DB2-BD59-A6C34878D82A}">
                    <a16:rowId xmlns:a16="http://schemas.microsoft.com/office/drawing/2014/main" val="2120570082"/>
                  </a:ext>
                </a:extLst>
              </a:tr>
            </a:tbl>
          </a:graphicData>
        </a:graphic>
      </p:graphicFrame>
      <p:pic>
        <p:nvPicPr>
          <p:cNvPr id="5" name="Picture 2" descr="https://lh4.googleusercontent.com/lklYWqUEk98847feZQgbKPJtJQNUSzgq0iwCE2tbp1vrsNBcJvdGrCoDOXs1x9YQWLA6WPeN-1WApBIj7N5-8mbgRD2TEnQNAI71ArXN0PmeKkFc4v75qZzdIP2MgpopcU4pQAWBs0l8df5DvQ">
            <a:extLst>
              <a:ext uri="{FF2B5EF4-FFF2-40B4-BE49-F238E27FC236}">
                <a16:creationId xmlns:a16="http://schemas.microsoft.com/office/drawing/2014/main" id="{38DC91BD-B726-49F3-9021-1BADFC7767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275" y="782061"/>
            <a:ext cx="1307395" cy="4605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lh5.googleusercontent.com/D-oHOG_o-usfxg5SM0GPvBZWcIjZQPWyE3_-K8FLNL5op4ZW8U5w2De5jSDKoDPMU20mn-0E0YLoCgZF2N01l4DK81jBZwIeeTedsvScgxmeB7opIB3tZFt6tl-pxI7pgl-Km170wXeD8biKYA">
            <a:extLst>
              <a:ext uri="{FF2B5EF4-FFF2-40B4-BE49-F238E27FC236}">
                <a16:creationId xmlns:a16="http://schemas.microsoft.com/office/drawing/2014/main" id="{9DE83FC8-617A-4C2C-B93E-83B622C529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510" y="1782489"/>
            <a:ext cx="1341909" cy="47271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lh6.googleusercontent.com/ZUuTLttDGe-u24kr1A2LiK8a-g5O4SuKB-ZqfYOGhe8pAiLZXqBm_ipazo4VTxxUd3uwx3sG_4VVyv7TKjs_7U0yn62y-KuE_7IznOiIGBz3MbkhEfQqNGD1KovQUfLRPcLHZ5FQzu5r13wq7g">
            <a:extLst>
              <a:ext uri="{FF2B5EF4-FFF2-40B4-BE49-F238E27FC236}">
                <a16:creationId xmlns:a16="http://schemas.microsoft.com/office/drawing/2014/main" id="{0CDA75A4-55E8-4E1A-8D5A-132902587C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385" y="2453057"/>
            <a:ext cx="1341909" cy="47271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s://lh3.googleusercontent.com/zgIkAcbqzzDhjmj29vdBqtTQ65ysGfXZqyHyk7tWcs6Ensa_-UCggPHYevfhQUlFnkuG7ggbjJOmx_256wK1pspmRzR0hz_8jXtJDrfM_ovKFJVOev6l6g4SNE5ODFWYyvTOehVucQPUYFAS_g">
            <a:extLst>
              <a:ext uri="{FF2B5EF4-FFF2-40B4-BE49-F238E27FC236}">
                <a16:creationId xmlns:a16="http://schemas.microsoft.com/office/drawing/2014/main" id="{4B022538-AAB8-4FB6-BACA-8FE77DF69E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9386" y="3255636"/>
            <a:ext cx="1343358" cy="47322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https://lh5.googleusercontent.com/2RBAAPgqbQ2FHbCgW7mK2kJnbt3UOshCa1EvjHiozGbAWpK9qnar5rdp0PAq4xnz2mLtIvSNODDXeQqAcG9-2kPHqEHzv8zXVUgHoS-Dvztti5vaXg54ESyAuqxL32Rot1vuonSoRlUJgM0jGA">
            <a:extLst>
              <a:ext uri="{FF2B5EF4-FFF2-40B4-BE49-F238E27FC236}">
                <a16:creationId xmlns:a16="http://schemas.microsoft.com/office/drawing/2014/main" id="{42C0931B-7A60-4C97-96F4-4092FEE6EE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522" y="4773229"/>
            <a:ext cx="1326754" cy="46737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https://lh4.googleusercontent.com/k2E8fd5dG2d8Ig6J_stQf1zXlAW3wrYGZ_V8oLi4zgwY6zhhKslvldDyHqNFTRX-lRQ9hdSaycWupSWA5BA1hQpp1ti35_quofApM7woTSmwpM7M6x9fwAYyRroBzLkW9OJ3t_576lh_ZqHogg">
            <a:extLst>
              <a:ext uri="{FF2B5EF4-FFF2-40B4-BE49-F238E27FC236}">
                <a16:creationId xmlns:a16="http://schemas.microsoft.com/office/drawing/2014/main" id="{9B6071CC-1C2D-4A19-A6FB-9866001E6E7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9384" y="4077015"/>
            <a:ext cx="1341910" cy="47271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438275" y="5761842"/>
            <a:ext cx="1331144" cy="469228"/>
          </a:xfrm>
          <a:prstGeom prst="rect">
            <a:avLst/>
          </a:prstGeom>
        </p:spPr>
      </p:pic>
    </p:spTree>
    <p:extLst>
      <p:ext uri="{BB962C8B-B14F-4D97-AF65-F5344CB8AC3E}">
        <p14:creationId xmlns:p14="http://schemas.microsoft.com/office/powerpoint/2010/main" val="16703658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D232F-4CF2-4E69-83CC-6D9DEAD22C34}"/>
              </a:ext>
            </a:extLst>
          </p:cNvPr>
          <p:cNvSpPr>
            <a:spLocks noGrp="1"/>
          </p:cNvSpPr>
          <p:nvPr>
            <p:ph type="title"/>
          </p:nvPr>
        </p:nvSpPr>
        <p:spPr/>
        <p:txBody>
          <a:bodyPr/>
          <a:lstStyle/>
          <a:p>
            <a:r>
              <a:rPr lang="en-US" dirty="0"/>
              <a:t>CC Advantages</a:t>
            </a:r>
          </a:p>
        </p:txBody>
      </p:sp>
      <p:sp>
        <p:nvSpPr>
          <p:cNvPr id="3" name="Content Placeholder 2">
            <a:extLst>
              <a:ext uri="{FF2B5EF4-FFF2-40B4-BE49-F238E27FC236}">
                <a16:creationId xmlns:a16="http://schemas.microsoft.com/office/drawing/2014/main" id="{6FDF2354-AF10-4935-A504-19CA55CFFCD3}"/>
              </a:ext>
            </a:extLst>
          </p:cNvPr>
          <p:cNvSpPr>
            <a:spLocks noGrp="1"/>
          </p:cNvSpPr>
          <p:nvPr>
            <p:ph idx="1"/>
          </p:nvPr>
        </p:nvSpPr>
        <p:spPr/>
        <p:txBody>
          <a:bodyPr/>
          <a:lstStyle/>
          <a:p>
            <a:r>
              <a:rPr lang="en-US" dirty="0" smtClean="0"/>
              <a:t>Clear </a:t>
            </a:r>
            <a:r>
              <a:rPr lang="en-US" dirty="0"/>
              <a:t>rights for reuse</a:t>
            </a:r>
          </a:p>
          <a:p>
            <a:pPr lvl="1"/>
            <a:r>
              <a:rPr lang="en-US" dirty="0" smtClean="0"/>
              <a:t>No need to seek </a:t>
            </a:r>
            <a:r>
              <a:rPr lang="en-US" dirty="0" smtClean="0"/>
              <a:t>permission if use falls within the scope of the license</a:t>
            </a:r>
            <a:endParaRPr lang="en-US" dirty="0" smtClean="0"/>
          </a:p>
          <a:p>
            <a:r>
              <a:rPr lang="en-US" dirty="0" smtClean="0"/>
              <a:t>Limited liability if you follow the license terms</a:t>
            </a:r>
          </a:p>
          <a:p>
            <a:r>
              <a:rPr lang="en-US" dirty="0" smtClean="0"/>
              <a:t>Help save time and money in creation of the OER</a:t>
            </a:r>
          </a:p>
          <a:p>
            <a:r>
              <a:rPr lang="en-US" dirty="0" smtClean="0"/>
              <a:t>Help promote other creators</a:t>
            </a:r>
          </a:p>
          <a:p>
            <a:endParaRPr lang="en-US" dirty="0"/>
          </a:p>
        </p:txBody>
      </p:sp>
    </p:spTree>
    <p:extLst>
      <p:ext uri="{BB962C8B-B14F-4D97-AF65-F5344CB8AC3E}">
        <p14:creationId xmlns:p14="http://schemas.microsoft.com/office/powerpoint/2010/main" val="4107921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9E44E-E156-43DF-BE80-3F97CBD404BA}"/>
              </a:ext>
            </a:extLst>
          </p:cNvPr>
          <p:cNvSpPr>
            <a:spLocks noGrp="1"/>
          </p:cNvSpPr>
          <p:nvPr>
            <p:ph type="title"/>
          </p:nvPr>
        </p:nvSpPr>
        <p:spPr>
          <a:xfrm>
            <a:off x="857250" y="414610"/>
            <a:ext cx="7406640" cy="978568"/>
          </a:xfrm>
        </p:spPr>
        <p:txBody>
          <a:bodyPr/>
          <a:lstStyle/>
          <a:p>
            <a:r>
              <a:rPr lang="en-US" dirty="0"/>
              <a:t>CC Disadvantages</a:t>
            </a:r>
          </a:p>
        </p:txBody>
      </p:sp>
      <p:sp>
        <p:nvSpPr>
          <p:cNvPr id="3" name="Content Placeholder 2">
            <a:extLst>
              <a:ext uri="{FF2B5EF4-FFF2-40B4-BE49-F238E27FC236}">
                <a16:creationId xmlns:a16="http://schemas.microsoft.com/office/drawing/2014/main" id="{3442068D-F760-4F01-9EEA-0EDE29A3FB1A}"/>
              </a:ext>
            </a:extLst>
          </p:cNvPr>
          <p:cNvSpPr>
            <a:spLocks noGrp="1"/>
          </p:cNvSpPr>
          <p:nvPr>
            <p:ph idx="1"/>
          </p:nvPr>
        </p:nvSpPr>
        <p:spPr>
          <a:xfrm>
            <a:off x="857251" y="1413352"/>
            <a:ext cx="7404653" cy="5182430"/>
          </a:xfrm>
        </p:spPr>
        <p:txBody>
          <a:bodyPr>
            <a:normAutofit fontScale="70000" lnSpcReduction="20000"/>
          </a:bodyPr>
          <a:lstStyle/>
          <a:p>
            <a:pPr marL="0" indent="0" algn="ctr">
              <a:buNone/>
            </a:pPr>
            <a:r>
              <a:rPr lang="en-US" dirty="0"/>
              <a:t>Works may be posted with a CC license that are not attached by the </a:t>
            </a:r>
            <a:r>
              <a:rPr lang="en-US" dirty="0" smtClean="0"/>
              <a:t>rightsholder</a:t>
            </a:r>
          </a:p>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endParaRPr lang="en-US" dirty="0" smtClean="0"/>
          </a:p>
          <a:p>
            <a:pPr marL="0" indent="0" algn="ctr">
              <a:buNone/>
            </a:pPr>
            <a:endParaRPr lang="en-US" dirty="0" smtClean="0"/>
          </a:p>
          <a:p>
            <a:pPr marL="0" indent="0" algn="ctr">
              <a:buNone/>
            </a:pPr>
            <a:endParaRPr lang="en-US" dirty="0"/>
          </a:p>
          <a:p>
            <a:pPr marL="0" indent="0">
              <a:buNone/>
            </a:pPr>
            <a:r>
              <a:rPr lang="en-US" sz="2100" dirty="0" smtClean="0"/>
              <a:t>Tips:</a:t>
            </a:r>
          </a:p>
          <a:p>
            <a:r>
              <a:rPr lang="en-US" sz="2100" dirty="0"/>
              <a:t>Think of it as an info </a:t>
            </a:r>
            <a:r>
              <a:rPr lang="en-US" sz="2100" dirty="0" smtClean="0"/>
              <a:t>assessment!</a:t>
            </a:r>
          </a:p>
          <a:p>
            <a:r>
              <a:rPr lang="en-US" sz="2100" dirty="0" smtClean="0"/>
              <a:t>Follow </a:t>
            </a:r>
            <a:r>
              <a:rPr lang="en-US" sz="2100" dirty="0"/>
              <a:t>the </a:t>
            </a:r>
            <a:r>
              <a:rPr lang="en-US" sz="2100" dirty="0" smtClean="0"/>
              <a:t>breadcrumbs</a:t>
            </a:r>
          </a:p>
          <a:p>
            <a:r>
              <a:rPr lang="en-US" sz="2100" dirty="0" smtClean="0"/>
              <a:t>Does </a:t>
            </a:r>
            <a:r>
              <a:rPr lang="en-US" sz="2100" dirty="0"/>
              <a:t>this seem </a:t>
            </a:r>
            <a:r>
              <a:rPr lang="en-US" sz="2100" dirty="0" smtClean="0"/>
              <a:t>logical?</a:t>
            </a:r>
          </a:p>
          <a:p>
            <a:r>
              <a:rPr lang="en-US" sz="2100" dirty="0" smtClean="0"/>
              <a:t>What </a:t>
            </a:r>
            <a:r>
              <a:rPr lang="en-US" sz="2100" dirty="0"/>
              <a:t>other work have they </a:t>
            </a:r>
            <a:r>
              <a:rPr lang="en-US" sz="2100" dirty="0" smtClean="0"/>
              <a:t>done?</a:t>
            </a:r>
          </a:p>
          <a:p>
            <a:r>
              <a:rPr lang="en-US" sz="2100" dirty="0" smtClean="0"/>
              <a:t>Print/save </a:t>
            </a:r>
            <a:r>
              <a:rPr lang="en-US" sz="2100" dirty="0"/>
              <a:t>a copy for your </a:t>
            </a:r>
            <a:r>
              <a:rPr lang="en-US" sz="2100" dirty="0" smtClean="0"/>
              <a:t>records</a:t>
            </a:r>
            <a:endParaRPr lang="en-US" dirty="0"/>
          </a:p>
          <a:p>
            <a:endParaRPr lang="en-US" dirty="0"/>
          </a:p>
        </p:txBody>
      </p:sp>
      <p:pic>
        <p:nvPicPr>
          <p:cNvPr id="4" name="Picture 2" descr="https://lh5.googleusercontent.com/bBSg4PuIUPJGGbB8tucAS9bZb6VWbWnkyW25fK8qb6d6aWwPJQv9C4yFgAeeO9kDHhVijRWzOTmoh81wxaPuCphtcMyEUHKKjp6SWUMfJaX9E0fCZsIz-ylYymZOMIzmpov_VwQ9BnU">
            <a:extLst>
              <a:ext uri="{FF2B5EF4-FFF2-40B4-BE49-F238E27FC236}">
                <a16:creationId xmlns:a16="http://schemas.microsoft.com/office/drawing/2014/main" id="{CABDF162-31F1-4CE7-BB87-14AA388FCAD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91537" y="2063814"/>
            <a:ext cx="4056327" cy="25719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1360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2(b) Open Access Works</a:t>
            </a:r>
            <a:endParaRPr lang="en-US" dirty="0"/>
          </a:p>
        </p:txBody>
      </p:sp>
      <p:sp>
        <p:nvSpPr>
          <p:cNvPr id="3" name="Content Placeholder 2"/>
          <p:cNvSpPr>
            <a:spLocks noGrp="1"/>
          </p:cNvSpPr>
          <p:nvPr>
            <p:ph idx="1"/>
          </p:nvPr>
        </p:nvSpPr>
        <p:spPr/>
        <p:txBody>
          <a:bodyPr/>
          <a:lstStyle/>
          <a:p>
            <a:pPr marL="34925" indent="0">
              <a:buNone/>
            </a:pPr>
            <a:r>
              <a:rPr lang="en-US" dirty="0"/>
              <a:t>Open access (OA) literature is digital, online, </a:t>
            </a:r>
            <a:r>
              <a:rPr lang="en-US" dirty="0" smtClean="0"/>
              <a:t>free of </a:t>
            </a:r>
            <a:r>
              <a:rPr lang="en-US" dirty="0"/>
              <a:t>charge, and free of most copyright and </a:t>
            </a:r>
            <a:r>
              <a:rPr lang="en-US" dirty="0" smtClean="0"/>
              <a:t>licensing restrictions.</a:t>
            </a:r>
          </a:p>
          <a:p>
            <a:pPr marL="34925" indent="0" algn="r">
              <a:buNone/>
            </a:pPr>
            <a:r>
              <a:rPr lang="en-US" sz="2400" dirty="0" smtClean="0"/>
              <a:t>-Peter Suber, Open Access, MIT Press, 2012</a:t>
            </a:r>
          </a:p>
          <a:p>
            <a:pPr marL="34925" indent="0">
              <a:buNone/>
            </a:pPr>
            <a:endParaRPr lang="en-US" sz="2400" dirty="0" smtClean="0"/>
          </a:p>
          <a:p>
            <a:pPr marL="34925" indent="0">
              <a:buNone/>
            </a:pPr>
            <a:r>
              <a:rPr lang="en-US" sz="2400" dirty="0" smtClean="0"/>
              <a:t>Frequently articles, books, book chapters, data sets, tools, resources, PowerPoints</a:t>
            </a:r>
          </a:p>
          <a:p>
            <a:r>
              <a:rPr lang="en-US" sz="2400" dirty="0" smtClean="0"/>
              <a:t>Frequently licensed under CC licenses</a:t>
            </a:r>
          </a:p>
          <a:p>
            <a:r>
              <a:rPr lang="en-US" sz="2400" dirty="0" smtClean="0"/>
              <a:t>Sometimes have their own license</a:t>
            </a:r>
          </a:p>
          <a:p>
            <a:r>
              <a:rPr lang="en-US" sz="2400" dirty="0" smtClean="0"/>
              <a:t>Look on work and/or to publisher for more info</a:t>
            </a:r>
            <a:endParaRPr lang="en-US" sz="2400" dirty="0"/>
          </a:p>
          <a:p>
            <a:endParaRPr lang="en-US" sz="2400" dirty="0"/>
          </a:p>
        </p:txBody>
      </p:sp>
    </p:spTree>
    <p:extLst>
      <p:ext uri="{BB962C8B-B14F-4D97-AF65-F5344CB8AC3E}">
        <p14:creationId xmlns:p14="http://schemas.microsoft.com/office/powerpoint/2010/main" val="28058952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D2767-107E-4D29-A48E-FB3AB5E84E85}"/>
              </a:ext>
            </a:extLst>
          </p:cNvPr>
          <p:cNvSpPr>
            <a:spLocks noGrp="1"/>
          </p:cNvSpPr>
          <p:nvPr>
            <p:ph type="title"/>
          </p:nvPr>
        </p:nvSpPr>
        <p:spPr/>
        <p:txBody>
          <a:bodyPr>
            <a:noAutofit/>
          </a:bodyPr>
          <a:lstStyle/>
          <a:p>
            <a:r>
              <a:rPr lang="en-US" sz="3400" dirty="0" smtClean="0"/>
              <a:t>3. The </a:t>
            </a:r>
            <a:r>
              <a:rPr lang="en-US" sz="3400" dirty="0"/>
              <a:t>Use Could be Considered a Fair Use</a:t>
            </a:r>
          </a:p>
        </p:txBody>
      </p:sp>
      <p:sp>
        <p:nvSpPr>
          <p:cNvPr id="3" name="Content Placeholder 2">
            <a:extLst>
              <a:ext uri="{FF2B5EF4-FFF2-40B4-BE49-F238E27FC236}">
                <a16:creationId xmlns:a16="http://schemas.microsoft.com/office/drawing/2014/main" id="{D9E4DC22-3E99-4388-A0BB-72F5241B6E2D}"/>
              </a:ext>
            </a:extLst>
          </p:cNvPr>
          <p:cNvSpPr>
            <a:spLocks noGrp="1"/>
          </p:cNvSpPr>
          <p:nvPr>
            <p:ph idx="1"/>
          </p:nvPr>
        </p:nvSpPr>
        <p:spPr>
          <a:xfrm>
            <a:off x="857251" y="1647543"/>
            <a:ext cx="7404653" cy="4507832"/>
          </a:xfrm>
        </p:spPr>
        <p:txBody>
          <a:bodyPr>
            <a:normAutofit fontScale="62500" lnSpcReduction="20000"/>
          </a:bodyPr>
          <a:lstStyle/>
          <a:p>
            <a:pPr marL="34925" indent="0">
              <a:buNone/>
            </a:pPr>
            <a:r>
              <a:rPr lang="en-US" dirty="0"/>
              <a:t>Notwithstanding the provisions of sections 106 and 106A, the fair use of a copyrighted work, including such use by reproduction in copies or phonorecords or by any other means specified by that section, for purposes such as criticism, comment, news reporting, teaching (including multiple copies for classroom use), scholarship, or research, is not an infringement of copyright. In determining whether the use made of a work in any particular case is a fair use the factors to be considered shall include—</a:t>
            </a:r>
          </a:p>
          <a:p>
            <a:pPr marL="34925" indent="0">
              <a:buNone/>
            </a:pPr>
            <a:r>
              <a:rPr lang="en-US" dirty="0"/>
              <a:t>(1) the purpose and character of the use, including whether such use is of a commercial nature or is for nonprofit educational purposes;</a:t>
            </a:r>
          </a:p>
          <a:p>
            <a:pPr marL="34925" indent="0">
              <a:buNone/>
            </a:pPr>
            <a:r>
              <a:rPr lang="en-US" dirty="0"/>
              <a:t>(2) the nature of the copyrighted work;</a:t>
            </a:r>
          </a:p>
          <a:p>
            <a:pPr marL="34925" indent="0">
              <a:buNone/>
            </a:pPr>
            <a:r>
              <a:rPr lang="en-US" dirty="0"/>
              <a:t>(3) the amount and substantiality of the portion used in relation to the copyrighted work as a whole; and</a:t>
            </a:r>
          </a:p>
          <a:p>
            <a:pPr marL="34925" indent="0">
              <a:buNone/>
            </a:pPr>
            <a:r>
              <a:rPr lang="en-US" dirty="0"/>
              <a:t>(4) the effect of the use upon the potential market for or value of the copyrighted work.</a:t>
            </a:r>
          </a:p>
          <a:p>
            <a:pPr marL="34925" indent="0">
              <a:buNone/>
            </a:pPr>
            <a:r>
              <a:rPr lang="en-US" dirty="0"/>
              <a:t>The fact that a work is unpublished shall not itself bar a finding of fair use if such finding is made upon consideration of all the above factors.</a:t>
            </a:r>
          </a:p>
          <a:p>
            <a:pPr marL="34925" indent="0" algn="r">
              <a:buNone/>
            </a:pPr>
            <a:r>
              <a:rPr lang="en-US" dirty="0"/>
              <a:t>-17 USC § </a:t>
            </a:r>
            <a:r>
              <a:rPr lang="en-US" dirty="0" smtClean="0"/>
              <a:t>107</a:t>
            </a:r>
            <a:endParaRPr lang="en-US" dirty="0"/>
          </a:p>
        </p:txBody>
      </p:sp>
    </p:spTree>
    <p:extLst>
      <p:ext uri="{BB962C8B-B14F-4D97-AF65-F5344CB8AC3E}">
        <p14:creationId xmlns:p14="http://schemas.microsoft.com/office/powerpoint/2010/main" val="35289571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Fair Use Is</a:t>
            </a:r>
            <a:endParaRPr lang="en-US" dirty="0"/>
          </a:p>
        </p:txBody>
      </p:sp>
      <p:sp>
        <p:nvSpPr>
          <p:cNvPr id="3" name="Content Placeholder 2"/>
          <p:cNvSpPr>
            <a:spLocks noGrp="1"/>
          </p:cNvSpPr>
          <p:nvPr>
            <p:ph idx="1"/>
          </p:nvPr>
        </p:nvSpPr>
        <p:spPr/>
        <p:txBody>
          <a:bodyPr/>
          <a:lstStyle/>
          <a:p>
            <a:r>
              <a:rPr lang="en-US" dirty="0" smtClean="0"/>
              <a:t>Exception to the rights outlined in Section 106 of US copyright law</a:t>
            </a:r>
          </a:p>
          <a:p>
            <a:r>
              <a:rPr lang="en-US" dirty="0" smtClean="0"/>
              <a:t>Helps promote teaching, research, scholarship, etc.</a:t>
            </a:r>
          </a:p>
          <a:p>
            <a:r>
              <a:rPr lang="en-US" dirty="0" smtClean="0"/>
              <a:t>Also helps support free speech and expression</a:t>
            </a:r>
            <a:endParaRPr lang="en-US" dirty="0"/>
          </a:p>
        </p:txBody>
      </p:sp>
    </p:spTree>
    <p:extLst>
      <p:ext uri="{BB962C8B-B14F-4D97-AF65-F5344CB8AC3E}">
        <p14:creationId xmlns:p14="http://schemas.microsoft.com/office/powerpoint/2010/main" val="18700608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Fair Use Isn’t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Word or chapter counts</a:t>
            </a:r>
          </a:p>
          <a:p>
            <a:r>
              <a:rPr lang="en-US" dirty="0" smtClean="0"/>
              <a:t>Percentages</a:t>
            </a:r>
          </a:p>
          <a:p>
            <a:r>
              <a:rPr lang="en-US" dirty="0" smtClean="0"/>
              <a:t>A set number of photographs</a:t>
            </a:r>
          </a:p>
          <a:p>
            <a:r>
              <a:rPr lang="en-US" dirty="0" smtClean="0"/>
              <a:t>A certain few seconds from a song</a:t>
            </a:r>
          </a:p>
          <a:p>
            <a:r>
              <a:rPr lang="en-US" dirty="0" smtClean="0"/>
              <a:t>A few minutes from a videorecording</a:t>
            </a:r>
          </a:p>
          <a:p>
            <a:endParaRPr lang="en-US" dirty="0"/>
          </a:p>
          <a:p>
            <a:pPr marL="34925" indent="0">
              <a:buNone/>
            </a:pPr>
            <a:r>
              <a:rPr lang="en-US" i="1" dirty="0" smtClean="0"/>
              <a:t>Recommended resource</a:t>
            </a:r>
            <a:r>
              <a:rPr lang="en-US" dirty="0" smtClean="0"/>
              <a:t>: </a:t>
            </a:r>
            <a:r>
              <a:rPr lang="en-US" dirty="0"/>
              <a:t>Kenneth D. Crews, The Law of Fair Use and the Illusion of Fair-Use Guidelines (October 1, 2001). Ohio State Law Journal, Vol. </a:t>
            </a:r>
            <a:r>
              <a:rPr lang="en-US" dirty="0" smtClean="0"/>
              <a:t>62, </a:t>
            </a:r>
            <a:r>
              <a:rPr lang="en-US" dirty="0" smtClean="0">
                <a:hlinkClick r:id="rId2"/>
              </a:rPr>
              <a:t>www.arl.org/storage/documents/publications/fair-use-code-crews.pdf</a:t>
            </a:r>
            <a:r>
              <a:rPr lang="en-US" dirty="0" smtClean="0"/>
              <a:t>. </a:t>
            </a:r>
            <a:endParaRPr lang="en-US" dirty="0"/>
          </a:p>
          <a:p>
            <a:pPr marL="34925" indent="0">
              <a:buNone/>
            </a:pPr>
            <a:endParaRPr lang="en-US" dirty="0" smtClean="0"/>
          </a:p>
        </p:txBody>
      </p:sp>
    </p:spTree>
    <p:extLst>
      <p:ext uri="{BB962C8B-B14F-4D97-AF65-F5344CB8AC3E}">
        <p14:creationId xmlns:p14="http://schemas.microsoft.com/office/powerpoint/2010/main" val="24864773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 to the Law!</a:t>
            </a:r>
            <a:endParaRPr lang="en-US" dirty="0"/>
          </a:p>
        </p:txBody>
      </p:sp>
      <p:sp>
        <p:nvSpPr>
          <p:cNvPr id="3" name="Content Placeholder 2"/>
          <p:cNvSpPr>
            <a:spLocks noGrp="1"/>
          </p:cNvSpPr>
          <p:nvPr>
            <p:ph idx="1"/>
          </p:nvPr>
        </p:nvSpPr>
        <p:spPr/>
        <p:txBody>
          <a:bodyPr>
            <a:normAutofit fontScale="92500"/>
          </a:bodyPr>
          <a:lstStyle/>
          <a:p>
            <a:r>
              <a:rPr lang="en-US" dirty="0" smtClean="0"/>
              <a:t>Fair use statute</a:t>
            </a:r>
          </a:p>
          <a:p>
            <a:r>
              <a:rPr lang="en-US" dirty="0" smtClean="0"/>
              <a:t>Court cases</a:t>
            </a:r>
          </a:p>
          <a:p>
            <a:pPr marL="34925" indent="0">
              <a:buNone/>
            </a:pPr>
            <a:r>
              <a:rPr lang="en-US" i="1" dirty="0" smtClean="0"/>
              <a:t>Recommended resource</a:t>
            </a:r>
            <a:r>
              <a:rPr lang="en-US" dirty="0" smtClean="0"/>
              <a:t>: USCO Fair </a:t>
            </a:r>
            <a:r>
              <a:rPr lang="en-US" dirty="0"/>
              <a:t>Use Index, </a:t>
            </a:r>
            <a:r>
              <a:rPr lang="en-US" dirty="0">
                <a:hlinkClick r:id="rId2"/>
              </a:rPr>
              <a:t>https://</a:t>
            </a:r>
            <a:r>
              <a:rPr lang="en-US" dirty="0" smtClean="0">
                <a:hlinkClick r:id="rId2"/>
              </a:rPr>
              <a:t>www.copyright.gov/fair-use/index.html</a:t>
            </a:r>
            <a:r>
              <a:rPr lang="en-US" dirty="0"/>
              <a:t>. The goal of the Index is to make the principles and application of fair use more accessible and understandable to the public by presenting a searchable database of court opinions, including by category and type of use (e.g., music, internet/digitization, parody).</a:t>
            </a:r>
          </a:p>
          <a:p>
            <a:pPr marL="34925" indent="0">
              <a:buNone/>
            </a:pPr>
            <a:r>
              <a:rPr lang="en-US" dirty="0" smtClean="0"/>
              <a:t> </a:t>
            </a:r>
            <a:endParaRPr lang="en-US" dirty="0"/>
          </a:p>
        </p:txBody>
      </p:sp>
    </p:spTree>
    <p:extLst>
      <p:ext uri="{BB962C8B-B14F-4D97-AF65-F5344CB8AC3E}">
        <p14:creationId xmlns:p14="http://schemas.microsoft.com/office/powerpoint/2010/main" val="20403507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Code of Best Practices in Fair Use for Open Courseware</a:t>
            </a:r>
            <a:endParaRPr lang="en-US" dirty="0"/>
          </a:p>
        </p:txBody>
      </p:sp>
      <p:sp>
        <p:nvSpPr>
          <p:cNvPr id="3" name="Content Placeholder 2"/>
          <p:cNvSpPr>
            <a:spLocks noGrp="1"/>
          </p:cNvSpPr>
          <p:nvPr>
            <p:ph idx="1"/>
          </p:nvPr>
        </p:nvSpPr>
        <p:spPr>
          <a:xfrm>
            <a:off x="857251" y="1655408"/>
            <a:ext cx="7404653" cy="4507832"/>
          </a:xfrm>
        </p:spPr>
        <p:txBody>
          <a:bodyPr>
            <a:normAutofit fontScale="70000" lnSpcReduction="20000"/>
          </a:bodyPr>
          <a:lstStyle/>
          <a:p>
            <a:pPr marL="34925" indent="0">
              <a:buNone/>
            </a:pPr>
            <a:r>
              <a:rPr lang="en-US" dirty="0"/>
              <a:t>OCW materials often, where possible, integrate third-party materials. Incorporating such material frequently presents significant challenges. Under certain circumstances, those producing OCW will be required to secure permission from copyright owners and “clear the rights” in order to proceed with the intended use. The process of securing permissions or licenses from copyright owners is rarely an easy, inexpensive, certain, or straightforward enterprise. Fortunately, there are instances under U.S. copyright law where rights clearance is not necessary. Fair use is one such instance. Fair use is the right to use copyrighted material without permission or payment under some circumstances—especially when the cultural or social benefits of the use are predominant. It is a general right that may apply even in situations where the law provides no specific authorization for the use in question. This is a guide to current best practices for the use of copyright material in OCW, drawing on the actual activities of educators and educational staff who prepare courses for distribution</a:t>
            </a:r>
            <a:r>
              <a:rPr lang="en-US" dirty="0" smtClean="0"/>
              <a:t>.</a:t>
            </a:r>
          </a:p>
          <a:p>
            <a:pPr marL="34925" indent="0" algn="r">
              <a:buNone/>
            </a:pPr>
            <a:r>
              <a:rPr lang="en-US" sz="2400" dirty="0">
                <a:hlinkClick r:id="rId2"/>
              </a:rPr>
              <a:t>http://cmsimpact.org/code/code-best-practices-fair-use-opencourseware</a:t>
            </a:r>
            <a:r>
              <a:rPr lang="en-US" sz="2400" dirty="0" smtClean="0">
                <a:hlinkClick r:id="rId2"/>
              </a:rPr>
              <a:t>/</a:t>
            </a:r>
            <a:r>
              <a:rPr lang="en-US" sz="2400" dirty="0" smtClean="0"/>
              <a:t> </a:t>
            </a:r>
            <a:endParaRPr lang="en-US" sz="2400" dirty="0"/>
          </a:p>
        </p:txBody>
      </p:sp>
    </p:spTree>
    <p:extLst>
      <p:ext uri="{BB962C8B-B14F-4D97-AF65-F5344CB8AC3E}">
        <p14:creationId xmlns:p14="http://schemas.microsoft.com/office/powerpoint/2010/main" val="4078987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Code</a:t>
            </a:r>
            <a:endParaRPr lang="en-US" dirty="0"/>
          </a:p>
        </p:txBody>
      </p:sp>
      <p:sp>
        <p:nvSpPr>
          <p:cNvPr id="3" name="Content Placeholder 2"/>
          <p:cNvSpPr>
            <a:spLocks noGrp="1"/>
          </p:cNvSpPr>
          <p:nvPr>
            <p:ph idx="1"/>
          </p:nvPr>
        </p:nvSpPr>
        <p:spPr/>
        <p:txBody>
          <a:bodyPr>
            <a:normAutofit lnSpcReduction="10000"/>
          </a:bodyPr>
          <a:lstStyle/>
          <a:p>
            <a:r>
              <a:rPr lang="en-US" dirty="0" smtClean="0"/>
              <a:t>Open Courseware (OCW) is a form of OER</a:t>
            </a:r>
          </a:p>
          <a:p>
            <a:r>
              <a:rPr lang="en-US" dirty="0" smtClean="0"/>
              <a:t>Rooted in community practice</a:t>
            </a:r>
          </a:p>
          <a:p>
            <a:r>
              <a:rPr lang="en-US" dirty="0" smtClean="0"/>
              <a:t>Does not hold the force of law, but a good indicator of how other librarians and educators are applying fair use to these situations</a:t>
            </a:r>
          </a:p>
          <a:p>
            <a:r>
              <a:rPr lang="en-US" dirty="0" smtClean="0"/>
              <a:t>Addresses:</a:t>
            </a:r>
          </a:p>
          <a:p>
            <a:pPr lvl="1"/>
            <a:r>
              <a:rPr lang="en-US" dirty="0" smtClean="0"/>
              <a:t>Incidental uses</a:t>
            </a:r>
          </a:p>
          <a:p>
            <a:pPr lvl="1"/>
            <a:r>
              <a:rPr lang="en-US" dirty="0" smtClean="0"/>
              <a:t>Critique and analysis</a:t>
            </a:r>
          </a:p>
          <a:p>
            <a:pPr lvl="1"/>
            <a:r>
              <a:rPr lang="en-US" dirty="0" smtClean="0"/>
              <a:t>Illustration</a:t>
            </a:r>
          </a:p>
          <a:p>
            <a:pPr lvl="1"/>
            <a:r>
              <a:rPr lang="en-US" dirty="0" smtClean="0"/>
              <a:t>Demonstration or explanation</a:t>
            </a:r>
          </a:p>
          <a:p>
            <a:pPr lvl="1"/>
            <a:r>
              <a:rPr lang="en-US" dirty="0" smtClean="0"/>
              <a:t>Assigned and supplementary works</a:t>
            </a:r>
            <a:endParaRPr lang="en-US" dirty="0"/>
          </a:p>
        </p:txBody>
      </p:sp>
    </p:spTree>
    <p:extLst>
      <p:ext uri="{BB962C8B-B14F-4D97-AF65-F5344CB8AC3E}">
        <p14:creationId xmlns:p14="http://schemas.microsoft.com/office/powerpoint/2010/main" val="1903978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A7A9B-D817-44AF-97F7-BBBC478FD227}"/>
              </a:ext>
            </a:extLst>
          </p:cNvPr>
          <p:cNvSpPr>
            <a:spLocks noGrp="1"/>
          </p:cNvSpPr>
          <p:nvPr>
            <p:ph type="title"/>
          </p:nvPr>
        </p:nvSpPr>
        <p:spPr/>
        <p:txBody>
          <a:bodyPr/>
          <a:lstStyle/>
          <a:p>
            <a:r>
              <a:rPr lang="en-US" dirty="0"/>
              <a:t>Copyright Basics</a:t>
            </a:r>
          </a:p>
        </p:txBody>
      </p:sp>
    </p:spTree>
    <p:extLst>
      <p:ext uri="{BB962C8B-B14F-4D97-AF65-F5344CB8AC3E}">
        <p14:creationId xmlns:p14="http://schemas.microsoft.com/office/powerpoint/2010/main" val="16620972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Codes</a:t>
            </a:r>
            <a:endParaRPr lang="en-US" dirty="0"/>
          </a:p>
        </p:txBody>
      </p:sp>
      <p:sp>
        <p:nvSpPr>
          <p:cNvPr id="3" name="Content Placeholder 2"/>
          <p:cNvSpPr>
            <a:spLocks noGrp="1"/>
          </p:cNvSpPr>
          <p:nvPr>
            <p:ph idx="1"/>
          </p:nvPr>
        </p:nvSpPr>
        <p:spPr/>
        <p:txBody>
          <a:bodyPr/>
          <a:lstStyle/>
          <a:p>
            <a:pPr marL="34925" indent="0" algn="ctr">
              <a:buNone/>
            </a:pPr>
            <a:r>
              <a:rPr lang="en-US" dirty="0">
                <a:hlinkClick r:id="rId2"/>
              </a:rPr>
              <a:t>http://cmsimpact.org/codes-of-best-practices</a:t>
            </a:r>
            <a:r>
              <a:rPr lang="en-US" dirty="0" smtClean="0">
                <a:hlinkClick r:id="rId2"/>
              </a:rPr>
              <a:t>/</a:t>
            </a:r>
            <a:endParaRPr lang="en-US" dirty="0" smtClean="0"/>
          </a:p>
          <a:p>
            <a:r>
              <a:rPr lang="en-US" dirty="0" smtClean="0"/>
              <a:t>For academic and research libraries</a:t>
            </a:r>
          </a:p>
          <a:p>
            <a:r>
              <a:rPr lang="en-US" dirty="0" smtClean="0"/>
              <a:t>Orphan works</a:t>
            </a:r>
          </a:p>
          <a:p>
            <a:r>
              <a:rPr lang="en-US" dirty="0" smtClean="0"/>
              <a:t>Not targeted to OER creation, but relevant and helpful</a:t>
            </a:r>
          </a:p>
          <a:p>
            <a:endParaRPr lang="en-US" dirty="0"/>
          </a:p>
        </p:txBody>
      </p:sp>
    </p:spTree>
    <p:extLst>
      <p:ext uri="{BB962C8B-B14F-4D97-AF65-F5344CB8AC3E}">
        <p14:creationId xmlns:p14="http://schemas.microsoft.com/office/powerpoint/2010/main" val="12051354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BAA4B-D4EE-49BD-8B53-AC904889FE8C}"/>
              </a:ext>
            </a:extLst>
          </p:cNvPr>
          <p:cNvSpPr>
            <a:spLocks noGrp="1"/>
          </p:cNvSpPr>
          <p:nvPr>
            <p:ph type="title"/>
          </p:nvPr>
        </p:nvSpPr>
        <p:spPr/>
        <p:txBody>
          <a:bodyPr>
            <a:normAutofit fontScale="90000"/>
          </a:bodyPr>
          <a:lstStyle/>
          <a:p>
            <a:r>
              <a:rPr lang="en-US" dirty="0" smtClean="0"/>
              <a:t>4.  Permission </a:t>
            </a:r>
            <a:r>
              <a:rPr lang="en-US" dirty="0"/>
              <a:t>is Obtained to Include the Work in the OER</a:t>
            </a:r>
          </a:p>
        </p:txBody>
      </p:sp>
      <p:sp>
        <p:nvSpPr>
          <p:cNvPr id="3" name="Content Placeholder 2">
            <a:extLst>
              <a:ext uri="{FF2B5EF4-FFF2-40B4-BE49-F238E27FC236}">
                <a16:creationId xmlns:a16="http://schemas.microsoft.com/office/drawing/2014/main" id="{5337F702-17E7-48D2-AB30-AD7689C1BF95}"/>
              </a:ext>
            </a:extLst>
          </p:cNvPr>
          <p:cNvSpPr>
            <a:spLocks noGrp="1"/>
          </p:cNvSpPr>
          <p:nvPr>
            <p:ph idx="1"/>
          </p:nvPr>
        </p:nvSpPr>
        <p:spPr>
          <a:xfrm>
            <a:off x="857251" y="1668856"/>
            <a:ext cx="7404653" cy="4507832"/>
          </a:xfrm>
        </p:spPr>
        <p:txBody>
          <a:bodyPr>
            <a:normAutofit fontScale="77500" lnSpcReduction="20000"/>
          </a:bodyPr>
          <a:lstStyle/>
          <a:p>
            <a:r>
              <a:rPr lang="en-US" dirty="0" smtClean="0"/>
              <a:t>Ask! </a:t>
            </a:r>
            <a:r>
              <a:rPr lang="en-US" dirty="0"/>
              <a:t>T</a:t>
            </a:r>
            <a:r>
              <a:rPr lang="en-US" dirty="0" smtClean="0"/>
              <a:t>he </a:t>
            </a:r>
            <a:r>
              <a:rPr lang="en-US" dirty="0" smtClean="0"/>
              <a:t>worse thing they can say is “no”</a:t>
            </a:r>
          </a:p>
          <a:p>
            <a:r>
              <a:rPr lang="en-US" dirty="0" smtClean="0"/>
              <a:t>You’ll be surprised how many say yes!</a:t>
            </a:r>
          </a:p>
          <a:p>
            <a:r>
              <a:rPr lang="en-US" dirty="0" smtClean="0"/>
              <a:t>Permissions process</a:t>
            </a:r>
          </a:p>
          <a:p>
            <a:pPr lvl="1"/>
            <a:r>
              <a:rPr lang="en-US" sz="2800" dirty="0" smtClean="0"/>
              <a:t>Identify the rightsholder</a:t>
            </a:r>
          </a:p>
          <a:p>
            <a:pPr lvl="1"/>
            <a:r>
              <a:rPr lang="en-US" sz="2800" dirty="0" smtClean="0"/>
              <a:t>Outline the who, what, where, when, and how’s of the request in email or a letter</a:t>
            </a:r>
          </a:p>
          <a:p>
            <a:pPr lvl="1"/>
            <a:r>
              <a:rPr lang="en-US" sz="2800" dirty="0" smtClean="0"/>
              <a:t>Send and wait</a:t>
            </a:r>
          </a:p>
          <a:p>
            <a:pPr marL="0" indent="0">
              <a:buNone/>
            </a:pPr>
            <a:endParaRPr lang="en-US" i="1" dirty="0" smtClean="0"/>
          </a:p>
          <a:p>
            <a:pPr marL="0" indent="0">
              <a:buNone/>
            </a:pPr>
            <a:r>
              <a:rPr lang="en-US" i="1" dirty="0" smtClean="0"/>
              <a:t>Recommended resource: </a:t>
            </a:r>
            <a:r>
              <a:rPr lang="en-US" dirty="0" smtClean="0"/>
              <a:t>Columbia Copyright Advisory Services, Asking </a:t>
            </a:r>
            <a:r>
              <a:rPr lang="en-US" dirty="0"/>
              <a:t>for Permission, </a:t>
            </a:r>
            <a:r>
              <a:rPr lang="en-US" dirty="0">
                <a:hlinkClick r:id="rId2"/>
              </a:rPr>
              <a:t>https://</a:t>
            </a:r>
            <a:r>
              <a:rPr lang="en-US" dirty="0" smtClean="0">
                <a:hlinkClick r:id="rId2"/>
              </a:rPr>
              <a:t>copyright.columbia.edu/basics/permissions-and-licensing.html</a:t>
            </a:r>
            <a:r>
              <a:rPr lang="en-US" i="1" dirty="0" smtClean="0"/>
              <a:t>. </a:t>
            </a:r>
          </a:p>
          <a:p>
            <a:pPr marL="0" indent="0">
              <a:buNone/>
            </a:pPr>
            <a:r>
              <a:rPr lang="en-US" i="1" dirty="0" smtClean="0"/>
              <a:t>Recommended </a:t>
            </a:r>
            <a:r>
              <a:rPr lang="en-US" i="1" dirty="0"/>
              <a:t>resource: </a:t>
            </a:r>
            <a:r>
              <a:rPr lang="en-US" dirty="0"/>
              <a:t>USCO Circular </a:t>
            </a:r>
            <a:r>
              <a:rPr lang="en-US" dirty="0" smtClean="0"/>
              <a:t>16A, How to Obtain Permission, </a:t>
            </a:r>
            <a:r>
              <a:rPr lang="en-US" dirty="0">
                <a:hlinkClick r:id="rId3"/>
              </a:rPr>
              <a:t>https://www.copyright.gov/circs</a:t>
            </a:r>
            <a:r>
              <a:rPr lang="en-US" dirty="0" smtClean="0">
                <a:hlinkClick r:id="rId3"/>
              </a:rPr>
              <a:t>/</a:t>
            </a:r>
            <a:r>
              <a:rPr lang="en-US" dirty="0" smtClean="0"/>
              <a:t>.</a:t>
            </a:r>
            <a:endParaRPr lang="en-US" dirty="0"/>
          </a:p>
        </p:txBody>
      </p:sp>
    </p:spTree>
    <p:extLst>
      <p:ext uri="{BB962C8B-B14F-4D97-AF65-F5344CB8AC3E}">
        <p14:creationId xmlns:p14="http://schemas.microsoft.com/office/powerpoint/2010/main" val="18057464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F3BB5-6A68-4D4C-8D83-1EE977C2F761}"/>
              </a:ext>
            </a:extLst>
          </p:cNvPr>
          <p:cNvSpPr>
            <a:spLocks noGrp="1"/>
          </p:cNvSpPr>
          <p:nvPr>
            <p:ph type="title"/>
          </p:nvPr>
        </p:nvSpPr>
        <p:spPr/>
        <p:txBody>
          <a:bodyPr>
            <a:normAutofit fontScale="90000"/>
          </a:bodyPr>
          <a:lstStyle/>
          <a:p>
            <a:r>
              <a:rPr lang="en-US" dirty="0" smtClean="0"/>
              <a:t>5.  A </a:t>
            </a:r>
            <a:r>
              <a:rPr lang="en-US" dirty="0"/>
              <a:t>License is Obtained to Include the Work in the OER</a:t>
            </a:r>
          </a:p>
        </p:txBody>
      </p:sp>
      <p:sp>
        <p:nvSpPr>
          <p:cNvPr id="3" name="Content Placeholder 2">
            <a:extLst>
              <a:ext uri="{FF2B5EF4-FFF2-40B4-BE49-F238E27FC236}">
                <a16:creationId xmlns:a16="http://schemas.microsoft.com/office/drawing/2014/main" id="{EE158C45-47EA-4E9A-BFC4-62F1B96F748C}"/>
              </a:ext>
            </a:extLst>
          </p:cNvPr>
          <p:cNvSpPr>
            <a:spLocks noGrp="1"/>
          </p:cNvSpPr>
          <p:nvPr>
            <p:ph idx="1"/>
          </p:nvPr>
        </p:nvSpPr>
        <p:spPr>
          <a:xfrm>
            <a:off x="857251" y="1655408"/>
            <a:ext cx="7404653" cy="4507832"/>
          </a:xfrm>
        </p:spPr>
        <p:txBody>
          <a:bodyPr>
            <a:normAutofit fontScale="92500" lnSpcReduction="10000"/>
          </a:bodyPr>
          <a:lstStyle/>
          <a:p>
            <a:pPr marL="34925" indent="0">
              <a:buNone/>
            </a:pPr>
            <a:r>
              <a:rPr lang="en-US" dirty="0"/>
              <a:t>A license is “permission [granted] to commit some act that would otherwise be </a:t>
            </a:r>
            <a:r>
              <a:rPr lang="en-US" dirty="0" smtClean="0"/>
              <a:t>unlawful”</a:t>
            </a:r>
            <a:endParaRPr lang="en-US" dirty="0"/>
          </a:p>
          <a:p>
            <a:pPr marL="34925" indent="0" algn="r">
              <a:buNone/>
            </a:pPr>
            <a:r>
              <a:rPr lang="en-US" dirty="0" smtClean="0"/>
              <a:t>–Black’s Law Dictionary, 2009</a:t>
            </a:r>
            <a:r>
              <a:rPr lang="en-US" dirty="0"/>
              <a:t>, </a:t>
            </a:r>
            <a:r>
              <a:rPr lang="en-US" dirty="0" smtClean="0"/>
              <a:t>p. 1002</a:t>
            </a:r>
          </a:p>
          <a:p>
            <a:pPr marL="34925" indent="0">
              <a:buNone/>
            </a:pPr>
            <a:endParaRPr lang="en-US" dirty="0"/>
          </a:p>
          <a:p>
            <a:pPr marL="34925" indent="0">
              <a:buNone/>
            </a:pPr>
            <a:r>
              <a:rPr lang="en-US" dirty="0" smtClean="0"/>
              <a:t>Generally,</a:t>
            </a:r>
          </a:p>
          <a:p>
            <a:r>
              <a:rPr lang="en-US" dirty="0" smtClean="0"/>
              <a:t>Rights to reuse a certain work, in a certain way, for a certain period of time.</a:t>
            </a:r>
          </a:p>
          <a:p>
            <a:r>
              <a:rPr lang="en-US" dirty="0" smtClean="0"/>
              <a:t>Usually involves the payment of a fee for the use</a:t>
            </a:r>
          </a:p>
          <a:p>
            <a:r>
              <a:rPr lang="en-US" dirty="0" smtClean="0"/>
              <a:t>Obtained from the rightsholder and/or their representative, e.g. the publisher</a:t>
            </a:r>
            <a:endParaRPr lang="en-US" dirty="0"/>
          </a:p>
        </p:txBody>
      </p:sp>
    </p:spTree>
    <p:extLst>
      <p:ext uri="{BB962C8B-B14F-4D97-AF65-F5344CB8AC3E}">
        <p14:creationId xmlns:p14="http://schemas.microsoft.com/office/powerpoint/2010/main" val="31768268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t>
            </a:r>
            <a:r>
              <a:rPr lang="en-US" sz="3800" dirty="0" smtClean="0"/>
              <a:t>pecial Consideration-Orphan Works</a:t>
            </a:r>
            <a:endParaRPr lang="en-US" sz="3800" dirty="0"/>
          </a:p>
        </p:txBody>
      </p:sp>
      <p:sp>
        <p:nvSpPr>
          <p:cNvPr id="3" name="Content Placeholder 2"/>
          <p:cNvSpPr>
            <a:spLocks noGrp="1"/>
          </p:cNvSpPr>
          <p:nvPr>
            <p:ph idx="1"/>
          </p:nvPr>
        </p:nvSpPr>
        <p:spPr/>
        <p:txBody>
          <a:bodyPr>
            <a:normAutofit fontScale="92500" lnSpcReduction="10000"/>
          </a:bodyPr>
          <a:lstStyle/>
          <a:p>
            <a:r>
              <a:rPr lang="en-US" dirty="0" smtClean="0"/>
              <a:t>Works where the rightsholder cannot be identified or reached</a:t>
            </a:r>
          </a:p>
          <a:p>
            <a:r>
              <a:rPr lang="en-US" dirty="0" smtClean="0"/>
              <a:t>Will likely have to rely on fair use</a:t>
            </a:r>
          </a:p>
          <a:p>
            <a:r>
              <a:rPr lang="en-US" dirty="0" smtClean="0"/>
              <a:t>Consideration: how does the orphan work status support applications of fair use?</a:t>
            </a:r>
            <a:endParaRPr lang="en-US" dirty="0"/>
          </a:p>
          <a:p>
            <a:endParaRPr lang="en-US" dirty="0" smtClean="0"/>
          </a:p>
          <a:p>
            <a:pPr marL="34925" indent="0">
              <a:buNone/>
            </a:pPr>
            <a:r>
              <a:rPr lang="en-US" i="1" dirty="0" smtClean="0"/>
              <a:t>Recommended Resource</a:t>
            </a:r>
            <a:r>
              <a:rPr lang="en-US" dirty="0" smtClean="0"/>
              <a:t>: </a:t>
            </a:r>
            <a:r>
              <a:rPr lang="en-US" dirty="0"/>
              <a:t>Digitizing Orphan Works: Legal Strategies to Reduce Risks for Open Access to Copyrighted Orphan </a:t>
            </a:r>
            <a:r>
              <a:rPr lang="en-US" dirty="0" smtClean="0"/>
              <a:t>Works, </a:t>
            </a:r>
            <a:r>
              <a:rPr lang="en-US" dirty="0"/>
              <a:t>by Dave </a:t>
            </a:r>
            <a:r>
              <a:rPr lang="en-US" dirty="0" smtClean="0"/>
              <a:t>Hansen, </a:t>
            </a:r>
            <a:r>
              <a:rPr lang="en-US" dirty="0" smtClean="0">
                <a:hlinkClick r:id="rId2"/>
              </a:rPr>
              <a:t>https</a:t>
            </a:r>
            <a:r>
              <a:rPr lang="en-US" dirty="0">
                <a:hlinkClick r:id="rId2"/>
              </a:rPr>
              <a:t>://</a:t>
            </a:r>
            <a:r>
              <a:rPr lang="en-US" dirty="0" smtClean="0">
                <a:hlinkClick r:id="rId2"/>
              </a:rPr>
              <a:t>dash.harvard.edu/handle/1/27840430</a:t>
            </a:r>
            <a:r>
              <a:rPr lang="en-US" dirty="0" smtClean="0"/>
              <a:t>. </a:t>
            </a:r>
            <a:endParaRPr lang="en-US" b="1" dirty="0"/>
          </a:p>
        </p:txBody>
      </p:sp>
    </p:spTree>
    <p:extLst>
      <p:ext uri="{BB962C8B-B14F-4D97-AF65-F5344CB8AC3E}">
        <p14:creationId xmlns:p14="http://schemas.microsoft.com/office/powerpoint/2010/main" val="34050490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Copyright &amp; OER Creation, in Summary</a:t>
            </a:r>
            <a:endParaRPr lang="en-US" dirty="0"/>
          </a:p>
        </p:txBody>
      </p:sp>
      <p:sp>
        <p:nvSpPr>
          <p:cNvPr id="3" name="Content Placeholder 2"/>
          <p:cNvSpPr>
            <a:spLocks noGrp="1"/>
          </p:cNvSpPr>
          <p:nvPr>
            <p:ph idx="1"/>
          </p:nvPr>
        </p:nvSpPr>
        <p:spPr>
          <a:xfrm>
            <a:off x="857251" y="1655408"/>
            <a:ext cx="7404653" cy="4507832"/>
          </a:xfrm>
        </p:spPr>
        <p:txBody>
          <a:bodyPr>
            <a:normAutofit lnSpcReduction="10000"/>
          </a:bodyPr>
          <a:lstStyle/>
          <a:p>
            <a:r>
              <a:rPr lang="en-US" dirty="0" smtClean="0"/>
              <a:t>Will be made-up of many copyrighted works</a:t>
            </a:r>
          </a:p>
          <a:p>
            <a:r>
              <a:rPr lang="en-US" dirty="0" smtClean="0"/>
              <a:t>Internal decision to create them all or include works (copyrighted or not) created by others</a:t>
            </a:r>
          </a:p>
          <a:p>
            <a:r>
              <a:rPr lang="en-US" dirty="0" smtClean="0"/>
              <a:t>Reuse options include:</a:t>
            </a:r>
          </a:p>
          <a:p>
            <a:pPr marL="971550" lvl="1" indent="-514350">
              <a:buFont typeface="+mj-lt"/>
              <a:buAutoNum type="arabicPeriod"/>
            </a:pPr>
            <a:r>
              <a:rPr lang="en-US" dirty="0"/>
              <a:t>The work is a public domain work</a:t>
            </a:r>
          </a:p>
          <a:p>
            <a:pPr marL="971550" lvl="1" indent="-514350">
              <a:buFont typeface="+mj-lt"/>
              <a:buAutoNum type="arabicPeriod"/>
            </a:pPr>
            <a:r>
              <a:rPr lang="en-US" dirty="0"/>
              <a:t>The work is licensed for reuse</a:t>
            </a:r>
          </a:p>
          <a:p>
            <a:pPr marL="971550" lvl="1" indent="-514350">
              <a:buFont typeface="+mj-lt"/>
              <a:buAutoNum type="arabicPeriod"/>
            </a:pPr>
            <a:r>
              <a:rPr lang="en-US" dirty="0"/>
              <a:t>The use could be considered a fair use</a:t>
            </a:r>
          </a:p>
          <a:p>
            <a:pPr marL="971550" lvl="1" indent="-514350">
              <a:buFont typeface="+mj-lt"/>
              <a:buAutoNum type="arabicPeriod"/>
            </a:pPr>
            <a:r>
              <a:rPr lang="en-US" dirty="0"/>
              <a:t>Permission is obtained to include the work in the OER</a:t>
            </a:r>
          </a:p>
          <a:p>
            <a:pPr marL="971550" lvl="1" indent="-514350">
              <a:buFont typeface="+mj-lt"/>
              <a:buAutoNum type="arabicPeriod"/>
            </a:pPr>
            <a:r>
              <a:rPr lang="en-US" dirty="0"/>
              <a:t>A license is obtained to include the work in the OER</a:t>
            </a:r>
          </a:p>
          <a:p>
            <a:endParaRPr lang="en-US" dirty="0"/>
          </a:p>
        </p:txBody>
      </p:sp>
    </p:spTree>
    <p:extLst>
      <p:ext uri="{BB962C8B-B14F-4D97-AF65-F5344CB8AC3E}">
        <p14:creationId xmlns:p14="http://schemas.microsoft.com/office/powerpoint/2010/main" val="23956728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AAB18-0439-4B31-8F4C-6A55E5E94EBA}"/>
              </a:ext>
            </a:extLst>
          </p:cNvPr>
          <p:cNvSpPr>
            <a:spLocks noGrp="1"/>
          </p:cNvSpPr>
          <p:nvPr>
            <p:ph type="title"/>
          </p:nvPr>
        </p:nvSpPr>
        <p:spPr/>
        <p:txBody>
          <a:bodyPr/>
          <a:lstStyle/>
          <a:p>
            <a:r>
              <a:rPr lang="en-US" sz="5000" dirty="0" smtClean="0"/>
              <a:t>OER Licensing Considerations - PREPUBLICATION</a:t>
            </a:r>
            <a:endParaRPr lang="en-US" sz="5000" dirty="0"/>
          </a:p>
        </p:txBody>
      </p:sp>
    </p:spTree>
    <p:extLst>
      <p:ext uri="{BB962C8B-B14F-4D97-AF65-F5344CB8AC3E}">
        <p14:creationId xmlns:p14="http://schemas.microsoft.com/office/powerpoint/2010/main" val="26683042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8705D-74A0-4731-9D9A-8C3AAFB74CA6}"/>
              </a:ext>
            </a:extLst>
          </p:cNvPr>
          <p:cNvSpPr>
            <a:spLocks noGrp="1"/>
          </p:cNvSpPr>
          <p:nvPr>
            <p:ph type="title"/>
          </p:nvPr>
        </p:nvSpPr>
        <p:spPr/>
        <p:txBody>
          <a:bodyPr/>
          <a:lstStyle/>
          <a:p>
            <a:r>
              <a:rPr lang="en-US" dirty="0"/>
              <a:t>The Big License!</a:t>
            </a:r>
          </a:p>
        </p:txBody>
      </p:sp>
      <p:sp>
        <p:nvSpPr>
          <p:cNvPr id="3" name="Content Placeholder 2">
            <a:extLst>
              <a:ext uri="{FF2B5EF4-FFF2-40B4-BE49-F238E27FC236}">
                <a16:creationId xmlns:a16="http://schemas.microsoft.com/office/drawing/2014/main" id="{E9935984-252D-46F4-A440-004E51F9AE7A}"/>
              </a:ext>
            </a:extLst>
          </p:cNvPr>
          <p:cNvSpPr>
            <a:spLocks noGrp="1"/>
          </p:cNvSpPr>
          <p:nvPr>
            <p:ph idx="1"/>
          </p:nvPr>
        </p:nvSpPr>
        <p:spPr/>
        <p:txBody>
          <a:bodyPr>
            <a:normAutofit fontScale="70000" lnSpcReduction="20000"/>
          </a:bodyPr>
          <a:lstStyle/>
          <a:p>
            <a:pPr marL="0" indent="0">
              <a:buNone/>
            </a:pPr>
            <a:r>
              <a:rPr lang="en-US" dirty="0"/>
              <a:t>“5 R’s” of Open Access, as identified by David Wiley </a:t>
            </a:r>
          </a:p>
          <a:p>
            <a:pPr marL="514350" indent="-514350">
              <a:buFont typeface="+mj-lt"/>
              <a:buAutoNum type="arabicPeriod"/>
            </a:pPr>
            <a:r>
              <a:rPr lang="en-US" dirty="0"/>
              <a:t>Retain - the right to make, own, and control copies of the content (e.g., download, duplicate, store, and manage)</a:t>
            </a:r>
          </a:p>
          <a:p>
            <a:pPr marL="514350" indent="-514350">
              <a:buFont typeface="+mj-lt"/>
              <a:buAutoNum type="arabicPeriod"/>
            </a:pPr>
            <a:r>
              <a:rPr lang="en-US" dirty="0"/>
              <a:t>Reuse - the right to use the content in a wide range of ways (e.g., in a class, in a study group, on a website, in a video)</a:t>
            </a:r>
          </a:p>
          <a:p>
            <a:pPr marL="514350" indent="-514350">
              <a:buFont typeface="+mj-lt"/>
              <a:buAutoNum type="arabicPeriod"/>
            </a:pPr>
            <a:r>
              <a:rPr lang="en-US" dirty="0"/>
              <a:t>Revise - the right to adapt, adjust, modify, or alter the content itself (e.g., translate the content into another language)</a:t>
            </a:r>
          </a:p>
          <a:p>
            <a:pPr marL="514350" indent="-514350">
              <a:buFont typeface="+mj-lt"/>
              <a:buAutoNum type="arabicPeriod"/>
            </a:pPr>
            <a:r>
              <a:rPr lang="en-US" dirty="0"/>
              <a:t>Remix - the right to combine the original or revised content with other material to create something new (e.g., incorporate the content into a mashup)</a:t>
            </a:r>
          </a:p>
          <a:p>
            <a:pPr marL="514350" indent="-514350">
              <a:buFont typeface="+mj-lt"/>
              <a:buAutoNum type="arabicPeriod"/>
            </a:pPr>
            <a:r>
              <a:rPr lang="en-US" dirty="0"/>
              <a:t>Redistribute - the right to share copies of the original content, your revisions, or your remixes with others (e.g., give a copy of the content to a friend)</a:t>
            </a:r>
          </a:p>
          <a:p>
            <a:pPr marL="0" indent="0" algn="r">
              <a:buNone/>
            </a:pPr>
            <a:r>
              <a:rPr lang="en-US" dirty="0">
                <a:hlinkClick r:id="rId2"/>
              </a:rPr>
              <a:t>http://opencontent.org/definition/</a:t>
            </a:r>
            <a:r>
              <a:rPr lang="en-US" dirty="0"/>
              <a:t> </a:t>
            </a:r>
          </a:p>
        </p:txBody>
      </p:sp>
    </p:spTree>
    <p:extLst>
      <p:ext uri="{BB962C8B-B14F-4D97-AF65-F5344CB8AC3E}">
        <p14:creationId xmlns:p14="http://schemas.microsoft.com/office/powerpoint/2010/main" val="8999486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54DE4-19E1-4E82-BE4D-8231C1140A92}"/>
              </a:ext>
            </a:extLst>
          </p:cNvPr>
          <p:cNvSpPr>
            <a:spLocks noGrp="1"/>
          </p:cNvSpPr>
          <p:nvPr>
            <p:ph type="title"/>
          </p:nvPr>
        </p:nvSpPr>
        <p:spPr/>
        <p:txBody>
          <a:bodyPr/>
          <a:lstStyle/>
          <a:p>
            <a:r>
              <a:rPr lang="en-US" dirty="0"/>
              <a:t>CC Licenses and the 5R’s</a:t>
            </a:r>
          </a:p>
        </p:txBody>
      </p:sp>
      <p:graphicFrame>
        <p:nvGraphicFramePr>
          <p:cNvPr id="7" name="Table 6"/>
          <p:cNvGraphicFramePr>
            <a:graphicFrameLocks noGrp="1"/>
          </p:cNvGraphicFramePr>
          <p:nvPr>
            <p:extLst>
              <p:ext uri="{D42A27DB-BD31-4B8C-83A1-F6EECF244321}">
                <p14:modId xmlns:p14="http://schemas.microsoft.com/office/powerpoint/2010/main" val="1800203829"/>
              </p:ext>
            </p:extLst>
          </p:nvPr>
        </p:nvGraphicFramePr>
        <p:xfrm>
          <a:off x="334515" y="1781298"/>
          <a:ext cx="8455229" cy="3221539"/>
        </p:xfrm>
        <a:graphic>
          <a:graphicData uri="http://schemas.openxmlformats.org/drawingml/2006/table">
            <a:tbl>
              <a:tblPr firstRow="1" bandRow="1">
                <a:tableStyleId>{073A0DAA-6AF3-43AB-8588-CEC1D06C72B9}</a:tableStyleId>
              </a:tblPr>
              <a:tblGrid>
                <a:gridCol w="1927945">
                  <a:extLst>
                    <a:ext uri="{9D8B030D-6E8A-4147-A177-3AD203B41FA5}">
                      <a16:colId xmlns:a16="http://schemas.microsoft.com/office/drawing/2014/main" val="2953360607"/>
                    </a:ext>
                  </a:extLst>
                </a:gridCol>
                <a:gridCol w="1219154">
                  <a:extLst>
                    <a:ext uri="{9D8B030D-6E8A-4147-A177-3AD203B41FA5}">
                      <a16:colId xmlns:a16="http://schemas.microsoft.com/office/drawing/2014/main" val="3161867203"/>
                    </a:ext>
                  </a:extLst>
                </a:gridCol>
                <a:gridCol w="1329898">
                  <a:extLst>
                    <a:ext uri="{9D8B030D-6E8A-4147-A177-3AD203B41FA5}">
                      <a16:colId xmlns:a16="http://schemas.microsoft.com/office/drawing/2014/main" val="3169826499"/>
                    </a:ext>
                  </a:extLst>
                </a:gridCol>
                <a:gridCol w="1108410">
                  <a:extLst>
                    <a:ext uri="{9D8B030D-6E8A-4147-A177-3AD203B41FA5}">
                      <a16:colId xmlns:a16="http://schemas.microsoft.com/office/drawing/2014/main" val="3681949652"/>
                    </a:ext>
                  </a:extLst>
                </a:gridCol>
                <a:gridCol w="1219154">
                  <a:extLst>
                    <a:ext uri="{9D8B030D-6E8A-4147-A177-3AD203B41FA5}">
                      <a16:colId xmlns:a16="http://schemas.microsoft.com/office/drawing/2014/main" val="2397386077"/>
                    </a:ext>
                  </a:extLst>
                </a:gridCol>
                <a:gridCol w="1650668">
                  <a:extLst>
                    <a:ext uri="{9D8B030D-6E8A-4147-A177-3AD203B41FA5}">
                      <a16:colId xmlns:a16="http://schemas.microsoft.com/office/drawing/2014/main" val="3808387178"/>
                    </a:ext>
                  </a:extLst>
                </a:gridCol>
              </a:tblGrid>
              <a:tr h="402336">
                <a:tc>
                  <a:txBody>
                    <a:bodyPr/>
                    <a:lstStyle/>
                    <a:p>
                      <a:pPr algn="ctr"/>
                      <a:r>
                        <a:rPr lang="en-US" sz="1800" dirty="0" smtClean="0"/>
                        <a:t>License</a:t>
                      </a:r>
                      <a:endParaRPr lang="en-US" sz="1800" dirty="0"/>
                    </a:p>
                  </a:txBody>
                  <a:tcPr/>
                </a:tc>
                <a:tc>
                  <a:txBody>
                    <a:bodyPr/>
                    <a:lstStyle/>
                    <a:p>
                      <a:pPr algn="ctr"/>
                      <a:r>
                        <a:rPr lang="en-US" sz="1800" dirty="0" smtClean="0"/>
                        <a:t>Retain</a:t>
                      </a:r>
                      <a:endParaRPr lang="en-US" sz="1800" dirty="0"/>
                    </a:p>
                  </a:txBody>
                  <a:tcPr/>
                </a:tc>
                <a:tc>
                  <a:txBody>
                    <a:bodyPr/>
                    <a:lstStyle/>
                    <a:p>
                      <a:pPr algn="ctr"/>
                      <a:r>
                        <a:rPr lang="en-US" sz="1800" dirty="0" smtClean="0"/>
                        <a:t>Reuse</a:t>
                      </a:r>
                      <a:endParaRPr lang="en-US" sz="1800" dirty="0"/>
                    </a:p>
                  </a:txBody>
                  <a:tcPr/>
                </a:tc>
                <a:tc>
                  <a:txBody>
                    <a:bodyPr/>
                    <a:lstStyle/>
                    <a:p>
                      <a:pPr algn="ctr"/>
                      <a:r>
                        <a:rPr lang="en-US" sz="1800" dirty="0" smtClean="0"/>
                        <a:t>Revise</a:t>
                      </a:r>
                      <a:endParaRPr lang="en-US" sz="1800" dirty="0"/>
                    </a:p>
                  </a:txBody>
                  <a:tcPr/>
                </a:tc>
                <a:tc>
                  <a:txBody>
                    <a:bodyPr/>
                    <a:lstStyle/>
                    <a:p>
                      <a:pPr algn="ctr"/>
                      <a:r>
                        <a:rPr lang="en-US" sz="1800" dirty="0" smtClean="0"/>
                        <a:t>Remix</a:t>
                      </a:r>
                      <a:endParaRPr lang="en-US" sz="1800" dirty="0"/>
                    </a:p>
                  </a:txBody>
                  <a:tcPr/>
                </a:tc>
                <a:tc>
                  <a:txBody>
                    <a:bodyPr/>
                    <a:lstStyle/>
                    <a:p>
                      <a:pPr algn="ctr"/>
                      <a:r>
                        <a:rPr lang="en-US" sz="1800" dirty="0" smtClean="0"/>
                        <a:t>Redistribute</a:t>
                      </a:r>
                      <a:endParaRPr lang="en-US" sz="1800" dirty="0"/>
                    </a:p>
                  </a:txBody>
                  <a:tcPr/>
                </a:tc>
                <a:extLst>
                  <a:ext uri="{0D108BD9-81ED-4DB2-BD59-A6C34878D82A}">
                    <a16:rowId xmlns:a16="http://schemas.microsoft.com/office/drawing/2014/main" val="1876025325"/>
                  </a:ext>
                </a:extLst>
              </a:tr>
              <a:tr h="402336">
                <a:tc>
                  <a:txBody>
                    <a:bodyPr/>
                    <a:lstStyle/>
                    <a:p>
                      <a:pPr algn="ctr"/>
                      <a:r>
                        <a:rPr lang="en-US" sz="1800" dirty="0" smtClean="0"/>
                        <a:t>CC-BY</a:t>
                      </a:r>
                      <a:endParaRPr lang="en-US" sz="18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extLst>
                  <a:ext uri="{0D108BD9-81ED-4DB2-BD59-A6C34878D82A}">
                    <a16:rowId xmlns:a16="http://schemas.microsoft.com/office/drawing/2014/main" val="828147326"/>
                  </a:ext>
                </a:extLst>
              </a:tr>
              <a:tr h="402336">
                <a:tc>
                  <a:txBody>
                    <a:bodyPr/>
                    <a:lstStyle/>
                    <a:p>
                      <a:pPr algn="ctr"/>
                      <a:r>
                        <a:rPr lang="en-US" sz="1800" dirty="0" smtClean="0"/>
                        <a:t>CC-SA</a:t>
                      </a:r>
                      <a:endParaRPr lang="en-US" sz="18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extLst>
                  <a:ext uri="{0D108BD9-81ED-4DB2-BD59-A6C34878D82A}">
                    <a16:rowId xmlns:a16="http://schemas.microsoft.com/office/drawing/2014/main" val="2552530083"/>
                  </a:ext>
                </a:extLst>
              </a:tr>
              <a:tr h="402336">
                <a:tc>
                  <a:txBody>
                    <a:bodyPr/>
                    <a:lstStyle/>
                    <a:p>
                      <a:pPr algn="ctr"/>
                      <a:r>
                        <a:rPr lang="en-US" sz="1800" dirty="0" smtClean="0"/>
                        <a:t>CC-ND</a:t>
                      </a:r>
                      <a:endParaRPr lang="en-US" sz="18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extLst>
                  <a:ext uri="{0D108BD9-81ED-4DB2-BD59-A6C34878D82A}">
                    <a16:rowId xmlns:a16="http://schemas.microsoft.com/office/drawing/2014/main" val="2357754205"/>
                  </a:ext>
                </a:extLst>
              </a:tr>
              <a:tr h="402336">
                <a:tc>
                  <a:txBody>
                    <a:bodyPr/>
                    <a:lstStyle/>
                    <a:p>
                      <a:pPr algn="ctr"/>
                      <a:r>
                        <a:rPr lang="en-US" sz="1800" dirty="0" smtClean="0"/>
                        <a:t>CC-NC</a:t>
                      </a:r>
                      <a:endParaRPr lang="en-US" sz="18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It Depends</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It Depends</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extLst>
                  <a:ext uri="{0D108BD9-81ED-4DB2-BD59-A6C34878D82A}">
                    <a16:rowId xmlns:a16="http://schemas.microsoft.com/office/drawing/2014/main" val="938950041"/>
                  </a:ext>
                </a:extLst>
              </a:tr>
              <a:tr h="403761">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800" dirty="0" smtClean="0"/>
                        <a:t>CC-BY-NC-SA</a:t>
                      </a:r>
                      <a:endParaRPr lang="en-US" sz="18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It Depends</a:t>
                      </a:r>
                      <a:endParaRPr kumimoji="0" lang="en-US" sz="18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It Depends</a:t>
                      </a:r>
                      <a:endParaRPr kumimoji="0" lang="en-US" sz="18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1742103849"/>
                  </a:ext>
                </a:extLst>
              </a:tr>
              <a:tr h="40376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800" dirty="0" smtClean="0"/>
                        <a:t>CC-BY-NC-ND</a:t>
                      </a:r>
                      <a:endParaRPr lang="en-US" sz="1800" b="0" dirty="0" smtClean="0">
                        <a:solidFill>
                          <a:schemeClr val="tx1"/>
                        </a:solidFill>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It Depends</a:t>
                      </a:r>
                      <a:endParaRPr kumimoji="0" lang="en-US" sz="18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It Depends</a:t>
                      </a:r>
                      <a:endParaRPr kumimoji="0" lang="en-US" sz="18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684695912"/>
                  </a:ext>
                </a:extLst>
              </a:tr>
              <a:tr h="40233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800" dirty="0" smtClean="0"/>
                        <a:t>CC0</a:t>
                      </a:r>
                      <a:endParaRPr lang="en-US" sz="1800" b="0" dirty="0" smtClean="0">
                        <a:solidFill>
                          <a:schemeClr val="tx1"/>
                        </a:solidFill>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sym typeface="Wingdings" panose="05000000000000000000" pitchFamily="2" charset="2"/>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txBody>
                  <a:tcPr/>
                </a:tc>
                <a:extLst>
                  <a:ext uri="{0D108BD9-81ED-4DB2-BD59-A6C34878D82A}">
                    <a16:rowId xmlns:a16="http://schemas.microsoft.com/office/drawing/2014/main" val="3094708084"/>
                  </a:ext>
                </a:extLst>
              </a:tr>
            </a:tbl>
          </a:graphicData>
        </a:graphic>
      </p:graphicFrame>
    </p:spTree>
    <p:extLst>
      <p:ext uri="{BB962C8B-B14F-4D97-AF65-F5344CB8AC3E}">
        <p14:creationId xmlns:p14="http://schemas.microsoft.com/office/powerpoint/2010/main" val="11218151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5B294-4BAE-4541-8AF8-0E26A9874BC1}"/>
              </a:ext>
            </a:extLst>
          </p:cNvPr>
          <p:cNvSpPr>
            <a:spLocks noGrp="1"/>
          </p:cNvSpPr>
          <p:nvPr>
            <p:ph type="title"/>
          </p:nvPr>
        </p:nvSpPr>
        <p:spPr/>
        <p:txBody>
          <a:bodyPr/>
          <a:lstStyle/>
          <a:p>
            <a:r>
              <a:rPr lang="en-US" dirty="0"/>
              <a:t>Choosing a License</a:t>
            </a:r>
          </a:p>
        </p:txBody>
      </p:sp>
      <p:sp>
        <p:nvSpPr>
          <p:cNvPr id="3" name="Content Placeholder 2">
            <a:extLst>
              <a:ext uri="{FF2B5EF4-FFF2-40B4-BE49-F238E27FC236}">
                <a16:creationId xmlns:a16="http://schemas.microsoft.com/office/drawing/2014/main" id="{7C259E93-F49E-4EA6-9DDD-3B1E82E41B21}"/>
              </a:ext>
            </a:extLst>
          </p:cNvPr>
          <p:cNvSpPr>
            <a:spLocks noGrp="1"/>
          </p:cNvSpPr>
          <p:nvPr>
            <p:ph idx="1"/>
          </p:nvPr>
        </p:nvSpPr>
        <p:spPr/>
        <p:txBody>
          <a:bodyPr>
            <a:normAutofit fontScale="62500" lnSpcReduction="20000"/>
          </a:bodyPr>
          <a:lstStyle/>
          <a:p>
            <a:r>
              <a:rPr lang="en-US" dirty="0"/>
              <a:t>5R’s are important</a:t>
            </a:r>
          </a:p>
          <a:p>
            <a:pPr>
              <a:spcAft>
                <a:spcPts val="300"/>
              </a:spcAft>
            </a:pPr>
            <a:r>
              <a:rPr lang="en-US" dirty="0"/>
              <a:t>Rightsholder’s wishes are important </a:t>
            </a:r>
            <a:r>
              <a:rPr lang="en-US" dirty="0" smtClean="0"/>
              <a:t>too</a:t>
            </a:r>
          </a:p>
          <a:p>
            <a:pPr>
              <a:spcAft>
                <a:spcPts val="300"/>
              </a:spcAft>
            </a:pPr>
            <a:r>
              <a:rPr lang="en-US" b="1" u="sng" dirty="0" smtClean="0"/>
              <a:t>Have this discussion and agree on terms before work even begins!</a:t>
            </a:r>
          </a:p>
          <a:p>
            <a:pPr lvl="1">
              <a:spcBef>
                <a:spcPts val="1000"/>
              </a:spcBef>
            </a:pPr>
            <a:r>
              <a:rPr lang="en-US" sz="2800" dirty="0" smtClean="0"/>
              <a:t>Individual author considerations</a:t>
            </a:r>
          </a:p>
          <a:p>
            <a:pPr lvl="1">
              <a:spcBef>
                <a:spcPts val="1000"/>
              </a:spcBef>
            </a:pPr>
            <a:r>
              <a:rPr lang="en-US" sz="2800" dirty="0" smtClean="0"/>
              <a:t>Joint work agreement</a:t>
            </a:r>
          </a:p>
          <a:p>
            <a:pPr lvl="1">
              <a:spcBef>
                <a:spcPts val="1000"/>
              </a:spcBef>
            </a:pPr>
            <a:r>
              <a:rPr lang="en-US" sz="2800" dirty="0" smtClean="0"/>
              <a:t>Compilation and work made for hire contracts</a:t>
            </a:r>
          </a:p>
          <a:p>
            <a:r>
              <a:rPr lang="en-US" dirty="0" smtClean="0"/>
              <a:t>Funder, institutional, or publishing service “open” requirements</a:t>
            </a:r>
          </a:p>
          <a:p>
            <a:pPr lvl="1">
              <a:spcBef>
                <a:spcPts val="1000"/>
              </a:spcBef>
            </a:pPr>
            <a:r>
              <a:rPr lang="en-US" sz="2800" dirty="0" smtClean="0"/>
              <a:t>Get grant funding? Check to see if it requires you use a certain license.</a:t>
            </a:r>
          </a:p>
          <a:p>
            <a:pPr lvl="1">
              <a:spcBef>
                <a:spcPts val="1000"/>
              </a:spcBef>
            </a:pPr>
            <a:r>
              <a:rPr lang="en-US" sz="2800" dirty="0" smtClean="0"/>
              <a:t>Have an institutional OA policy? See if it comes into play here.</a:t>
            </a:r>
          </a:p>
          <a:p>
            <a:pPr lvl="1">
              <a:spcBef>
                <a:spcPts val="1000"/>
              </a:spcBef>
            </a:pPr>
            <a:r>
              <a:rPr lang="en-US" sz="2800" dirty="0" smtClean="0"/>
              <a:t>Library/institutional publishing </a:t>
            </a:r>
            <a:r>
              <a:rPr lang="en-US" sz="2800" dirty="0"/>
              <a:t>service? Check to see if it requires you use a certain </a:t>
            </a:r>
            <a:r>
              <a:rPr lang="en-US" sz="2800" dirty="0" smtClean="0"/>
              <a:t>license.</a:t>
            </a:r>
            <a:endParaRPr lang="en-US" sz="2800" dirty="0"/>
          </a:p>
          <a:p>
            <a:pPr lvl="1"/>
            <a:endParaRPr lang="en-US" dirty="0"/>
          </a:p>
        </p:txBody>
      </p:sp>
    </p:spTree>
    <p:extLst>
      <p:ext uri="{BB962C8B-B14F-4D97-AF65-F5344CB8AC3E}">
        <p14:creationId xmlns:p14="http://schemas.microsoft.com/office/powerpoint/2010/main" val="3998921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A1EBD-1223-4D11-821C-5D13F886B376}"/>
              </a:ext>
            </a:extLst>
          </p:cNvPr>
          <p:cNvSpPr>
            <a:spLocks noGrp="1"/>
          </p:cNvSpPr>
          <p:nvPr>
            <p:ph type="title"/>
          </p:nvPr>
        </p:nvSpPr>
        <p:spPr/>
        <p:txBody>
          <a:bodyPr/>
          <a:lstStyle/>
          <a:p>
            <a:r>
              <a:rPr lang="en-US" dirty="0"/>
              <a:t>Little Licenses</a:t>
            </a:r>
          </a:p>
        </p:txBody>
      </p:sp>
      <p:sp>
        <p:nvSpPr>
          <p:cNvPr id="3" name="Content Placeholder 2">
            <a:extLst>
              <a:ext uri="{FF2B5EF4-FFF2-40B4-BE49-F238E27FC236}">
                <a16:creationId xmlns:a16="http://schemas.microsoft.com/office/drawing/2014/main" id="{3A8C473A-3709-424B-974D-4820D2D1B35F}"/>
              </a:ext>
            </a:extLst>
          </p:cNvPr>
          <p:cNvSpPr>
            <a:spLocks noGrp="1"/>
          </p:cNvSpPr>
          <p:nvPr>
            <p:ph idx="1"/>
          </p:nvPr>
        </p:nvSpPr>
        <p:spPr/>
        <p:txBody>
          <a:bodyPr>
            <a:normAutofit lnSpcReduction="10000"/>
          </a:bodyPr>
          <a:lstStyle/>
          <a:p>
            <a:pPr marL="34925" indent="0">
              <a:buNone/>
            </a:pPr>
            <a:r>
              <a:rPr lang="en-US" dirty="0"/>
              <a:t>Licenses attached to </a:t>
            </a:r>
            <a:r>
              <a:rPr lang="en-US" dirty="0" smtClean="0"/>
              <a:t>photos, graphs, charts, CC works, OA works, etc. included </a:t>
            </a:r>
            <a:r>
              <a:rPr lang="en-US" dirty="0"/>
              <a:t>in the OER</a:t>
            </a:r>
          </a:p>
          <a:p>
            <a:r>
              <a:rPr lang="en-US" dirty="0" smtClean="0"/>
              <a:t>When working directly with others</a:t>
            </a:r>
          </a:p>
          <a:p>
            <a:pPr lvl="1"/>
            <a:r>
              <a:rPr lang="en-US" dirty="0" smtClean="0"/>
              <a:t>Having </a:t>
            </a:r>
            <a:r>
              <a:rPr lang="en-US" dirty="0"/>
              <a:t>this discussion with each person who many have contributed to the </a:t>
            </a:r>
            <a:r>
              <a:rPr lang="en-US" dirty="0" smtClean="0"/>
              <a:t>work, e.g. taken a photograph, created a chart or graph, written a case study to include in a book</a:t>
            </a:r>
            <a:endParaRPr lang="en-US" dirty="0"/>
          </a:p>
          <a:p>
            <a:pPr lvl="1"/>
            <a:r>
              <a:rPr lang="en-US" dirty="0"/>
              <a:t>Not required for nonexclusive licenses, but best to get something in writing.</a:t>
            </a:r>
          </a:p>
          <a:p>
            <a:r>
              <a:rPr lang="en-US" dirty="0"/>
              <a:t>Ensuring licenses are attached to individual </a:t>
            </a:r>
            <a:r>
              <a:rPr lang="en-US" dirty="0" smtClean="0"/>
              <a:t>works in the OER, including CC licenses</a:t>
            </a:r>
          </a:p>
        </p:txBody>
      </p:sp>
    </p:spTree>
    <p:extLst>
      <p:ext uri="{BB962C8B-B14F-4D97-AF65-F5344CB8AC3E}">
        <p14:creationId xmlns:p14="http://schemas.microsoft.com/office/powerpoint/2010/main" val="984166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C7A7F-04D5-4D38-B09D-12600A230E0D}"/>
              </a:ext>
            </a:extLst>
          </p:cNvPr>
          <p:cNvSpPr>
            <a:spLocks noGrp="1"/>
          </p:cNvSpPr>
          <p:nvPr>
            <p:ph type="title"/>
          </p:nvPr>
        </p:nvSpPr>
        <p:spPr/>
        <p:txBody>
          <a:bodyPr/>
          <a:lstStyle/>
          <a:p>
            <a:r>
              <a:rPr lang="en-US" dirty="0"/>
              <a:t>Securing Copyright</a:t>
            </a:r>
          </a:p>
        </p:txBody>
      </p:sp>
      <p:sp>
        <p:nvSpPr>
          <p:cNvPr id="3" name="Content Placeholder 2">
            <a:extLst>
              <a:ext uri="{FF2B5EF4-FFF2-40B4-BE49-F238E27FC236}">
                <a16:creationId xmlns:a16="http://schemas.microsoft.com/office/drawing/2014/main" id="{C5DF0E41-FBB4-4DC2-9E8F-A97E5A1FF0B0}"/>
              </a:ext>
            </a:extLst>
          </p:cNvPr>
          <p:cNvSpPr>
            <a:spLocks noGrp="1"/>
          </p:cNvSpPr>
          <p:nvPr>
            <p:ph idx="1"/>
          </p:nvPr>
        </p:nvSpPr>
        <p:spPr/>
        <p:txBody>
          <a:bodyPr/>
          <a:lstStyle/>
          <a:p>
            <a:pPr marL="0" indent="0">
              <a:buNone/>
            </a:pPr>
            <a:r>
              <a:rPr lang="en-US" dirty="0" smtClean="0"/>
              <a:t>Copyright </a:t>
            </a:r>
            <a:r>
              <a:rPr lang="en-US" dirty="0"/>
              <a:t>protection subsists, in accordance with this title, </a:t>
            </a:r>
            <a:r>
              <a:rPr lang="en-US" dirty="0">
                <a:solidFill>
                  <a:srgbClr val="996633"/>
                </a:solidFill>
              </a:rPr>
              <a:t>in original works of authorship fixed in any tangible medium of expression</a:t>
            </a:r>
            <a:r>
              <a:rPr lang="en-US" dirty="0"/>
              <a:t>, now known or later developed, </a:t>
            </a:r>
            <a:r>
              <a:rPr lang="en-US" dirty="0">
                <a:solidFill>
                  <a:srgbClr val="996633"/>
                </a:solidFill>
              </a:rPr>
              <a:t>from which they can be perceived, reproduced, or otherwise communicated, either directly or with the aid of a machine or device</a:t>
            </a:r>
            <a:r>
              <a:rPr lang="en-US" dirty="0" smtClean="0"/>
              <a:t>.</a:t>
            </a:r>
          </a:p>
          <a:p>
            <a:pPr marL="0" indent="0" algn="r">
              <a:buNone/>
            </a:pPr>
            <a:r>
              <a:rPr lang="en-US" dirty="0" smtClean="0"/>
              <a:t>-17 United States Code (USC) § 102(a) </a:t>
            </a:r>
            <a:endParaRPr lang="en-US" dirty="0"/>
          </a:p>
        </p:txBody>
      </p:sp>
    </p:spTree>
    <p:extLst>
      <p:ext uri="{BB962C8B-B14F-4D97-AF65-F5344CB8AC3E}">
        <p14:creationId xmlns:p14="http://schemas.microsoft.com/office/powerpoint/2010/main" val="21759605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9641F-BA39-433A-A9D3-7B5EBD2811FF}"/>
              </a:ext>
            </a:extLst>
          </p:cNvPr>
          <p:cNvSpPr>
            <a:spLocks noGrp="1"/>
          </p:cNvSpPr>
          <p:nvPr>
            <p:ph type="title"/>
          </p:nvPr>
        </p:nvSpPr>
        <p:spPr/>
        <p:txBody>
          <a:bodyPr>
            <a:normAutofit fontScale="90000"/>
          </a:bodyPr>
          <a:lstStyle/>
          <a:p>
            <a:r>
              <a:rPr lang="en-US" dirty="0"/>
              <a:t>License </a:t>
            </a:r>
            <a:r>
              <a:rPr lang="en-US" dirty="0" smtClean="0"/>
              <a:t>Placement for Individual Works</a:t>
            </a:r>
            <a:endParaRPr lang="en-US" dirty="0"/>
          </a:p>
        </p:txBody>
      </p:sp>
      <p:sp>
        <p:nvSpPr>
          <p:cNvPr id="3" name="Content Placeholder 2">
            <a:extLst>
              <a:ext uri="{FF2B5EF4-FFF2-40B4-BE49-F238E27FC236}">
                <a16:creationId xmlns:a16="http://schemas.microsoft.com/office/drawing/2014/main" id="{E38CA1C9-D4C1-4047-85A1-866B6C45A8EC}"/>
              </a:ext>
            </a:extLst>
          </p:cNvPr>
          <p:cNvSpPr>
            <a:spLocks noGrp="1"/>
          </p:cNvSpPr>
          <p:nvPr>
            <p:ph idx="1"/>
          </p:nvPr>
        </p:nvSpPr>
        <p:spPr/>
        <p:txBody>
          <a:bodyPr>
            <a:normAutofit/>
          </a:bodyPr>
          <a:lstStyle/>
          <a:p>
            <a:r>
              <a:rPr lang="en-US" dirty="0"/>
              <a:t>On each work (e.g. individually licensed works</a:t>
            </a:r>
            <a:r>
              <a:rPr lang="en-US" dirty="0" smtClean="0"/>
              <a:t>)</a:t>
            </a:r>
          </a:p>
          <a:p>
            <a:r>
              <a:rPr lang="en-US" dirty="0" smtClean="0"/>
              <a:t>Only on the third-party works? e.g.</a:t>
            </a:r>
          </a:p>
          <a:p>
            <a:pPr marL="351790" lvl="2" indent="0">
              <a:buNone/>
            </a:pPr>
            <a:r>
              <a:rPr lang="en-US" dirty="0" smtClean="0"/>
              <a:t>NASA </a:t>
            </a:r>
            <a:r>
              <a:rPr lang="en-US" dirty="0"/>
              <a:t>occasionally uses copyrighted material by permission on its website. Those images will be marked copyright with the name of the copyright holder. NASA's use does not convey any rights to others to use the same material. Those wishing to use copyrighted material must contact the copyright holder directly</a:t>
            </a:r>
            <a:r>
              <a:rPr lang="en-US" dirty="0" smtClean="0"/>
              <a:t>.</a:t>
            </a:r>
            <a:endParaRPr lang="en-US" dirty="0"/>
          </a:p>
          <a:p>
            <a:pPr marL="146050" lvl="1" indent="0" algn="r">
              <a:buNone/>
            </a:pPr>
            <a:r>
              <a:rPr lang="en-US" dirty="0" smtClean="0"/>
              <a:t>NASA Media Usage Guidelines</a:t>
            </a:r>
          </a:p>
          <a:p>
            <a:pPr marL="146050" lvl="1" indent="0" algn="r">
              <a:buNone/>
            </a:pPr>
            <a:r>
              <a:rPr lang="en-US" dirty="0">
                <a:hlinkClick r:id="rId2"/>
              </a:rPr>
              <a:t>https://</a:t>
            </a:r>
            <a:r>
              <a:rPr lang="en-US" dirty="0" smtClean="0">
                <a:hlinkClick r:id="rId2"/>
              </a:rPr>
              <a:t>www.nasa.gov/multimedia/guidelines/index.html</a:t>
            </a:r>
            <a:r>
              <a:rPr lang="en-US" dirty="0" smtClean="0"/>
              <a:t> </a:t>
            </a:r>
            <a:endParaRPr lang="en-US" dirty="0"/>
          </a:p>
        </p:txBody>
      </p:sp>
    </p:spTree>
    <p:extLst>
      <p:ext uri="{BB962C8B-B14F-4D97-AF65-F5344CB8AC3E}">
        <p14:creationId xmlns:p14="http://schemas.microsoft.com/office/powerpoint/2010/main" val="5294001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9641F-BA39-433A-A9D3-7B5EBD2811FF}"/>
              </a:ext>
            </a:extLst>
          </p:cNvPr>
          <p:cNvSpPr>
            <a:spLocks noGrp="1"/>
          </p:cNvSpPr>
          <p:nvPr>
            <p:ph type="title"/>
          </p:nvPr>
        </p:nvSpPr>
        <p:spPr/>
        <p:txBody>
          <a:bodyPr>
            <a:normAutofit fontScale="90000"/>
          </a:bodyPr>
          <a:lstStyle/>
          <a:p>
            <a:r>
              <a:rPr lang="en-US" dirty="0"/>
              <a:t>License </a:t>
            </a:r>
            <a:r>
              <a:rPr lang="en-US" dirty="0" smtClean="0"/>
              <a:t>Placement the OER Itself</a:t>
            </a:r>
            <a:endParaRPr lang="en-US" dirty="0"/>
          </a:p>
        </p:txBody>
      </p:sp>
      <p:sp>
        <p:nvSpPr>
          <p:cNvPr id="3" name="Content Placeholder 2">
            <a:extLst>
              <a:ext uri="{FF2B5EF4-FFF2-40B4-BE49-F238E27FC236}">
                <a16:creationId xmlns:a16="http://schemas.microsoft.com/office/drawing/2014/main" id="{E38CA1C9-D4C1-4047-85A1-866B6C45A8EC}"/>
              </a:ext>
            </a:extLst>
          </p:cNvPr>
          <p:cNvSpPr>
            <a:spLocks noGrp="1"/>
          </p:cNvSpPr>
          <p:nvPr>
            <p:ph idx="1"/>
          </p:nvPr>
        </p:nvSpPr>
        <p:spPr/>
        <p:txBody>
          <a:bodyPr/>
          <a:lstStyle/>
          <a:p>
            <a:r>
              <a:rPr lang="en-US" dirty="0" smtClean="0"/>
              <a:t>On </a:t>
            </a:r>
            <a:r>
              <a:rPr lang="en-US" dirty="0"/>
              <a:t>the </a:t>
            </a:r>
            <a:r>
              <a:rPr lang="en-US" dirty="0" smtClean="0"/>
              <a:t>OER itself</a:t>
            </a:r>
          </a:p>
          <a:p>
            <a:pPr lvl="1"/>
            <a:r>
              <a:rPr lang="en-US" dirty="0"/>
              <a:t>On the webpage/website it’s posted to</a:t>
            </a:r>
          </a:p>
          <a:p>
            <a:pPr lvl="1"/>
            <a:r>
              <a:rPr lang="en-US" dirty="0" smtClean="0"/>
              <a:t>On the title page</a:t>
            </a:r>
          </a:p>
          <a:p>
            <a:pPr lvl="1"/>
            <a:r>
              <a:rPr lang="en-US" dirty="0" smtClean="0"/>
              <a:t>On each chapter</a:t>
            </a:r>
          </a:p>
          <a:p>
            <a:pPr lvl="1"/>
            <a:r>
              <a:rPr lang="en-US" dirty="0" smtClean="0"/>
              <a:t>On every page?</a:t>
            </a:r>
          </a:p>
          <a:p>
            <a:r>
              <a:rPr lang="en-US" dirty="0" smtClean="0"/>
              <a:t>Avoiding confusion with other licenses on each page</a:t>
            </a:r>
            <a:endParaRPr lang="en-US" dirty="0"/>
          </a:p>
        </p:txBody>
      </p:sp>
    </p:spTree>
    <p:extLst>
      <p:ext uri="{BB962C8B-B14F-4D97-AF65-F5344CB8AC3E}">
        <p14:creationId xmlns:p14="http://schemas.microsoft.com/office/powerpoint/2010/main" val="5460748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OER Copyright Info Page?</a:t>
            </a:r>
            <a:endParaRPr lang="en-US" dirty="0"/>
          </a:p>
        </p:txBody>
      </p:sp>
      <p:sp>
        <p:nvSpPr>
          <p:cNvPr id="3" name="Content Placeholder 2"/>
          <p:cNvSpPr>
            <a:spLocks noGrp="1"/>
          </p:cNvSpPr>
          <p:nvPr>
            <p:ph idx="1"/>
          </p:nvPr>
        </p:nvSpPr>
        <p:spPr/>
        <p:txBody>
          <a:bodyPr/>
          <a:lstStyle/>
          <a:p>
            <a:r>
              <a:rPr lang="en-US" dirty="0" smtClean="0"/>
              <a:t>Webpage or page-page</a:t>
            </a:r>
          </a:p>
          <a:p>
            <a:r>
              <a:rPr lang="en-US" dirty="0" smtClean="0"/>
              <a:t>Copyright notice</a:t>
            </a:r>
          </a:p>
          <a:p>
            <a:r>
              <a:rPr lang="en-US" dirty="0" smtClean="0"/>
              <a:t>Licenses you will meet</a:t>
            </a:r>
            <a:endParaRPr lang="en-US" dirty="0"/>
          </a:p>
        </p:txBody>
      </p:sp>
      <p:pic>
        <p:nvPicPr>
          <p:cNvPr id="6" name="Picture 5"/>
          <p:cNvPicPr>
            <a:picLocks noChangeAspect="1"/>
          </p:cNvPicPr>
          <p:nvPr/>
        </p:nvPicPr>
        <p:blipFill>
          <a:blip r:embed="rId2"/>
          <a:stretch>
            <a:fillRect/>
          </a:stretch>
        </p:blipFill>
        <p:spPr>
          <a:xfrm>
            <a:off x="2297109" y="3346168"/>
            <a:ext cx="4165473" cy="2449508"/>
          </a:xfrm>
          <a:prstGeom prst="rect">
            <a:avLst/>
          </a:prstGeom>
        </p:spPr>
      </p:pic>
      <p:sp>
        <p:nvSpPr>
          <p:cNvPr id="7" name="TextBox 6"/>
          <p:cNvSpPr txBox="1"/>
          <p:nvPr/>
        </p:nvSpPr>
        <p:spPr>
          <a:xfrm>
            <a:off x="985651" y="5918587"/>
            <a:ext cx="7160821" cy="369332"/>
          </a:xfrm>
          <a:prstGeom prst="rect">
            <a:avLst/>
          </a:prstGeom>
          <a:noFill/>
        </p:spPr>
        <p:txBody>
          <a:bodyPr wrap="square" rtlCol="0">
            <a:spAutoFit/>
          </a:bodyPr>
          <a:lstStyle/>
          <a:p>
            <a:pPr algn="ctr"/>
            <a:r>
              <a:rPr lang="en-US" dirty="0" smtClean="0"/>
              <a:t>Photo credit: Great Illustrated Classics, Little Women, © 1989 </a:t>
            </a:r>
            <a:endParaRPr lang="en-US" dirty="0"/>
          </a:p>
        </p:txBody>
      </p:sp>
    </p:spTree>
    <p:extLst>
      <p:ext uri="{BB962C8B-B14F-4D97-AF65-F5344CB8AC3E}">
        <p14:creationId xmlns:p14="http://schemas.microsoft.com/office/powerpoint/2010/main" val="16103859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OER Licensing Summary</a:t>
            </a:r>
            <a:endParaRPr lang="en-US" dirty="0"/>
          </a:p>
        </p:txBody>
      </p:sp>
      <p:sp>
        <p:nvSpPr>
          <p:cNvPr id="3" name="Content Placeholder 2"/>
          <p:cNvSpPr>
            <a:spLocks noGrp="1"/>
          </p:cNvSpPr>
          <p:nvPr>
            <p:ph idx="1"/>
          </p:nvPr>
        </p:nvSpPr>
        <p:spPr/>
        <p:txBody>
          <a:bodyPr/>
          <a:lstStyle/>
          <a:p>
            <a:r>
              <a:rPr lang="en-US" dirty="0" smtClean="0"/>
              <a:t>Decide early what the “big” license will be, keeping an eye open for influencing factors</a:t>
            </a:r>
          </a:p>
          <a:p>
            <a:r>
              <a:rPr lang="en-US" dirty="0" smtClean="0"/>
              <a:t>Keep good track of the “little” licenses, and make sure all works in the OER are tagged accordingly</a:t>
            </a:r>
          </a:p>
          <a:p>
            <a:r>
              <a:rPr lang="en-US" dirty="0" smtClean="0"/>
              <a:t>Decide how best to communicate the “big” license to users</a:t>
            </a:r>
            <a:endParaRPr lang="en-US" dirty="0"/>
          </a:p>
        </p:txBody>
      </p:sp>
    </p:spTree>
    <p:extLst>
      <p:ext uri="{BB962C8B-B14F-4D97-AF65-F5344CB8AC3E}">
        <p14:creationId xmlns:p14="http://schemas.microsoft.com/office/powerpoint/2010/main" val="25727016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3888A-3C17-42EE-B9F4-08B5715022A6}"/>
              </a:ext>
            </a:extLst>
          </p:cNvPr>
          <p:cNvSpPr>
            <a:spLocks noGrp="1"/>
          </p:cNvSpPr>
          <p:nvPr>
            <p:ph type="title"/>
          </p:nvPr>
        </p:nvSpPr>
        <p:spPr/>
        <p:txBody>
          <a:bodyPr/>
          <a:lstStyle/>
          <a:p>
            <a:r>
              <a:rPr lang="en-US" dirty="0"/>
              <a:t>Using OER</a:t>
            </a:r>
          </a:p>
        </p:txBody>
      </p:sp>
    </p:spTree>
    <p:extLst>
      <p:ext uri="{BB962C8B-B14F-4D97-AF65-F5344CB8AC3E}">
        <p14:creationId xmlns:p14="http://schemas.microsoft.com/office/powerpoint/2010/main" val="8825494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E96CB-DE73-486F-8123-3EBCF3A9C25C}"/>
              </a:ext>
            </a:extLst>
          </p:cNvPr>
          <p:cNvSpPr>
            <a:spLocks noGrp="1"/>
          </p:cNvSpPr>
          <p:nvPr>
            <p:ph type="title"/>
          </p:nvPr>
        </p:nvSpPr>
        <p:spPr/>
        <p:txBody>
          <a:bodyPr/>
          <a:lstStyle/>
          <a:p>
            <a:r>
              <a:rPr lang="en-US" dirty="0"/>
              <a:t>OER Challenges</a:t>
            </a:r>
          </a:p>
        </p:txBody>
      </p:sp>
      <p:sp>
        <p:nvSpPr>
          <p:cNvPr id="3" name="Content Placeholder 2">
            <a:extLst>
              <a:ext uri="{FF2B5EF4-FFF2-40B4-BE49-F238E27FC236}">
                <a16:creationId xmlns:a16="http://schemas.microsoft.com/office/drawing/2014/main" id="{E61D603F-601E-4D80-9289-77E00FED86C1}"/>
              </a:ext>
            </a:extLst>
          </p:cNvPr>
          <p:cNvSpPr>
            <a:spLocks noGrp="1"/>
          </p:cNvSpPr>
          <p:nvPr>
            <p:ph idx="1"/>
          </p:nvPr>
        </p:nvSpPr>
        <p:spPr/>
        <p:txBody>
          <a:bodyPr/>
          <a:lstStyle/>
          <a:p>
            <a:r>
              <a:rPr lang="en-US" dirty="0" smtClean="0"/>
              <a:t>Acceptance</a:t>
            </a:r>
          </a:p>
          <a:p>
            <a:r>
              <a:rPr lang="en-US" dirty="0" smtClean="0"/>
              <a:t>Finding</a:t>
            </a:r>
            <a:endParaRPr lang="en-US" dirty="0"/>
          </a:p>
          <a:p>
            <a:r>
              <a:rPr lang="en-US" dirty="0" smtClean="0"/>
              <a:t>Updating</a:t>
            </a:r>
            <a:endParaRPr lang="en-US" dirty="0"/>
          </a:p>
        </p:txBody>
      </p:sp>
    </p:spTree>
    <p:extLst>
      <p:ext uri="{BB962C8B-B14F-4D97-AF65-F5344CB8AC3E}">
        <p14:creationId xmlns:p14="http://schemas.microsoft.com/office/powerpoint/2010/main" val="236112470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2E959-F6D3-47DE-9977-381F1348800D}"/>
              </a:ext>
            </a:extLst>
          </p:cNvPr>
          <p:cNvSpPr>
            <a:spLocks noGrp="1"/>
          </p:cNvSpPr>
          <p:nvPr>
            <p:ph type="title"/>
          </p:nvPr>
        </p:nvSpPr>
        <p:spPr/>
        <p:txBody>
          <a:bodyPr>
            <a:normAutofit fontScale="90000"/>
          </a:bodyPr>
          <a:lstStyle/>
          <a:p>
            <a:r>
              <a:rPr lang="en-US" dirty="0" smtClean="0"/>
              <a:t>Copyright &amp; Licensing Issues are Tricky Too!</a:t>
            </a:r>
            <a:endParaRPr lang="en-US" dirty="0"/>
          </a:p>
        </p:txBody>
      </p:sp>
      <p:sp>
        <p:nvSpPr>
          <p:cNvPr id="3" name="Content Placeholder 2">
            <a:extLst>
              <a:ext uri="{FF2B5EF4-FFF2-40B4-BE49-F238E27FC236}">
                <a16:creationId xmlns:a16="http://schemas.microsoft.com/office/drawing/2014/main" id="{8A1EBEE9-6C1B-4961-AC2B-605181BCF55B}"/>
              </a:ext>
            </a:extLst>
          </p:cNvPr>
          <p:cNvSpPr>
            <a:spLocks noGrp="1"/>
          </p:cNvSpPr>
          <p:nvPr>
            <p:ph idx="1"/>
          </p:nvPr>
        </p:nvSpPr>
        <p:spPr>
          <a:xfrm>
            <a:off x="857251" y="1621788"/>
            <a:ext cx="7404653" cy="4507832"/>
          </a:xfrm>
        </p:spPr>
        <p:txBody>
          <a:bodyPr/>
          <a:lstStyle/>
          <a:p>
            <a:r>
              <a:rPr lang="en-US" dirty="0" smtClean="0"/>
              <a:t>Equating “open” with no copyright</a:t>
            </a:r>
          </a:p>
          <a:p>
            <a:r>
              <a:rPr lang="en-US" dirty="0" smtClean="0"/>
              <a:t>Licensed works (CC licensing and others)</a:t>
            </a:r>
          </a:p>
          <a:p>
            <a:r>
              <a:rPr lang="en-US" dirty="0" smtClean="0"/>
              <a:t>Reuse </a:t>
            </a:r>
            <a:r>
              <a:rPr lang="en-US" dirty="0"/>
              <a:t>under fair </a:t>
            </a:r>
            <a:r>
              <a:rPr lang="en-US" dirty="0" smtClean="0"/>
              <a:t>use</a:t>
            </a:r>
          </a:p>
        </p:txBody>
      </p:sp>
    </p:spTree>
    <p:extLst>
      <p:ext uri="{BB962C8B-B14F-4D97-AF65-F5344CB8AC3E}">
        <p14:creationId xmlns:p14="http://schemas.microsoft.com/office/powerpoint/2010/main" val="39406495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1ACD4-0101-4036-AEAF-1B33F157E609}"/>
              </a:ext>
            </a:extLst>
          </p:cNvPr>
          <p:cNvSpPr>
            <a:spLocks noGrp="1"/>
          </p:cNvSpPr>
          <p:nvPr>
            <p:ph type="title"/>
          </p:nvPr>
        </p:nvSpPr>
        <p:spPr/>
        <p:txBody>
          <a:bodyPr/>
          <a:lstStyle/>
          <a:p>
            <a:r>
              <a:rPr lang="en-US" dirty="0"/>
              <a:t>CC Licenses</a:t>
            </a:r>
          </a:p>
        </p:txBody>
      </p:sp>
      <p:sp>
        <p:nvSpPr>
          <p:cNvPr id="3" name="Content Placeholder 2">
            <a:extLst>
              <a:ext uri="{FF2B5EF4-FFF2-40B4-BE49-F238E27FC236}">
                <a16:creationId xmlns:a16="http://schemas.microsoft.com/office/drawing/2014/main" id="{6B9FFEE1-D78F-4C11-B313-F76244AE8B04}"/>
              </a:ext>
            </a:extLst>
          </p:cNvPr>
          <p:cNvSpPr>
            <a:spLocks noGrp="1"/>
          </p:cNvSpPr>
          <p:nvPr>
            <p:ph idx="1"/>
          </p:nvPr>
        </p:nvSpPr>
        <p:spPr/>
        <p:txBody>
          <a:bodyPr/>
          <a:lstStyle/>
          <a:p>
            <a:r>
              <a:rPr lang="en-US" dirty="0"/>
              <a:t>What each </a:t>
            </a:r>
            <a:r>
              <a:rPr lang="en-US" dirty="0" smtClean="0"/>
              <a:t>means</a:t>
            </a:r>
          </a:p>
          <a:p>
            <a:pPr lvl="1"/>
            <a:r>
              <a:rPr lang="en-US" sz="2400" dirty="0" smtClean="0"/>
              <a:t>Some are clear, some are not</a:t>
            </a:r>
          </a:p>
          <a:p>
            <a:pPr lvl="1"/>
            <a:r>
              <a:rPr lang="en-US" sz="2400" dirty="0" smtClean="0"/>
              <a:t>May </a:t>
            </a:r>
            <a:r>
              <a:rPr lang="en-US" sz="2400" dirty="0" smtClean="0"/>
              <a:t>only be clear </a:t>
            </a:r>
            <a:r>
              <a:rPr lang="en-US" sz="2400" dirty="0" smtClean="0"/>
              <a:t>if user is familiar with them</a:t>
            </a:r>
          </a:p>
          <a:p>
            <a:r>
              <a:rPr lang="en-US" dirty="0" smtClean="0"/>
              <a:t>Understanding </a:t>
            </a:r>
            <a:r>
              <a:rPr lang="en-US" dirty="0"/>
              <a:t>that exceptions and limitations can still be considered if the use falls outside the scope of </a:t>
            </a:r>
            <a:r>
              <a:rPr lang="en-US" dirty="0" smtClean="0"/>
              <a:t>a CC </a:t>
            </a:r>
            <a:r>
              <a:rPr lang="en-US" dirty="0"/>
              <a:t>license</a:t>
            </a:r>
          </a:p>
        </p:txBody>
      </p:sp>
    </p:spTree>
    <p:extLst>
      <p:ext uri="{BB962C8B-B14F-4D97-AF65-F5344CB8AC3E}">
        <p14:creationId xmlns:p14="http://schemas.microsoft.com/office/powerpoint/2010/main" val="200343095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CEFA0-DBD4-45C8-8BBC-40F27CDD58FC}"/>
              </a:ext>
            </a:extLst>
          </p:cNvPr>
          <p:cNvSpPr>
            <a:spLocks noGrp="1"/>
          </p:cNvSpPr>
          <p:nvPr>
            <p:ph type="title"/>
          </p:nvPr>
        </p:nvSpPr>
        <p:spPr/>
        <p:txBody>
          <a:bodyPr/>
          <a:lstStyle/>
          <a:p>
            <a:r>
              <a:rPr lang="en-US" dirty="0"/>
              <a:t>License-Licenses</a:t>
            </a:r>
          </a:p>
        </p:txBody>
      </p:sp>
      <p:sp>
        <p:nvSpPr>
          <p:cNvPr id="3" name="Content Placeholder 2">
            <a:extLst>
              <a:ext uri="{FF2B5EF4-FFF2-40B4-BE49-F238E27FC236}">
                <a16:creationId xmlns:a16="http://schemas.microsoft.com/office/drawing/2014/main" id="{E595B668-B83D-471F-A333-4CA5B8508A6E}"/>
              </a:ext>
            </a:extLst>
          </p:cNvPr>
          <p:cNvSpPr>
            <a:spLocks noGrp="1"/>
          </p:cNvSpPr>
          <p:nvPr>
            <p:ph idx="1"/>
          </p:nvPr>
        </p:nvSpPr>
        <p:spPr/>
        <p:txBody>
          <a:bodyPr/>
          <a:lstStyle/>
          <a:p>
            <a:r>
              <a:rPr lang="en-US" dirty="0"/>
              <a:t>Used with permission</a:t>
            </a:r>
          </a:p>
          <a:p>
            <a:r>
              <a:rPr lang="en-US" dirty="0"/>
              <a:t>Helping users understand their options under the terms of the license</a:t>
            </a:r>
          </a:p>
        </p:txBody>
      </p:sp>
    </p:spTree>
    <p:extLst>
      <p:ext uri="{BB962C8B-B14F-4D97-AF65-F5344CB8AC3E}">
        <p14:creationId xmlns:p14="http://schemas.microsoft.com/office/powerpoint/2010/main" val="319574442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B4150-5B4A-446C-9953-C50640CC6689}"/>
              </a:ext>
            </a:extLst>
          </p:cNvPr>
          <p:cNvSpPr>
            <a:spLocks noGrp="1"/>
          </p:cNvSpPr>
          <p:nvPr>
            <p:ph type="title"/>
          </p:nvPr>
        </p:nvSpPr>
        <p:spPr/>
        <p:txBody>
          <a:bodyPr/>
          <a:lstStyle/>
          <a:p>
            <a:r>
              <a:rPr lang="en-US" dirty="0"/>
              <a:t>Reused Under Fair Use</a:t>
            </a:r>
          </a:p>
        </p:txBody>
      </p:sp>
      <p:sp>
        <p:nvSpPr>
          <p:cNvPr id="3" name="Content Placeholder 2">
            <a:extLst>
              <a:ext uri="{FF2B5EF4-FFF2-40B4-BE49-F238E27FC236}">
                <a16:creationId xmlns:a16="http://schemas.microsoft.com/office/drawing/2014/main" id="{F0416B8C-CCF5-4AF1-9CC4-31E049410E57}"/>
              </a:ext>
            </a:extLst>
          </p:cNvPr>
          <p:cNvSpPr>
            <a:spLocks noGrp="1"/>
          </p:cNvSpPr>
          <p:nvPr>
            <p:ph idx="1"/>
          </p:nvPr>
        </p:nvSpPr>
        <p:spPr/>
        <p:txBody>
          <a:bodyPr/>
          <a:lstStyle/>
          <a:p>
            <a:r>
              <a:rPr lang="en-US" dirty="0"/>
              <a:t>My fair use is not your fair use</a:t>
            </a:r>
          </a:p>
          <a:p>
            <a:pPr lvl="1"/>
            <a:r>
              <a:rPr lang="en-US" dirty="0" smtClean="0"/>
              <a:t>A </a:t>
            </a:r>
            <a:r>
              <a:rPr lang="en-US" dirty="0"/>
              <a:t>fair use decision was made regarding </a:t>
            </a:r>
            <a:r>
              <a:rPr lang="en-US" dirty="0" smtClean="0"/>
              <a:t>its </a:t>
            </a:r>
            <a:r>
              <a:rPr lang="en-US" dirty="0"/>
              <a:t>inclusion in the OER</a:t>
            </a:r>
          </a:p>
          <a:p>
            <a:pPr lvl="1"/>
            <a:r>
              <a:rPr lang="en-US" dirty="0"/>
              <a:t>Another fair use decision </a:t>
            </a:r>
            <a:r>
              <a:rPr lang="en-US" dirty="0" smtClean="0"/>
              <a:t>will need to be made regarding your use</a:t>
            </a:r>
            <a:endParaRPr lang="en-US" dirty="0"/>
          </a:p>
          <a:p>
            <a:endParaRPr lang="en-US" dirty="0"/>
          </a:p>
        </p:txBody>
      </p:sp>
    </p:spTree>
    <p:extLst>
      <p:ext uri="{BB962C8B-B14F-4D97-AF65-F5344CB8AC3E}">
        <p14:creationId xmlns:p14="http://schemas.microsoft.com/office/powerpoint/2010/main" val="480058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1CB5C-B09D-473E-A73F-838EEF679B82}"/>
              </a:ext>
            </a:extLst>
          </p:cNvPr>
          <p:cNvSpPr>
            <a:spLocks noGrp="1"/>
          </p:cNvSpPr>
          <p:nvPr>
            <p:ph type="title"/>
          </p:nvPr>
        </p:nvSpPr>
        <p:spPr/>
        <p:txBody>
          <a:bodyPr>
            <a:normAutofit fontScale="90000"/>
          </a:bodyPr>
          <a:lstStyle/>
          <a:p>
            <a:r>
              <a:rPr lang="en-US" dirty="0"/>
              <a:t>Works Eligible for Copyright Protection</a:t>
            </a:r>
          </a:p>
        </p:txBody>
      </p:sp>
      <p:sp>
        <p:nvSpPr>
          <p:cNvPr id="3" name="Content Placeholder 2">
            <a:extLst>
              <a:ext uri="{FF2B5EF4-FFF2-40B4-BE49-F238E27FC236}">
                <a16:creationId xmlns:a16="http://schemas.microsoft.com/office/drawing/2014/main" id="{456F71FC-8ECC-47C2-AE40-5E824C787896}"/>
              </a:ext>
            </a:extLst>
          </p:cNvPr>
          <p:cNvSpPr>
            <a:spLocks noGrp="1"/>
          </p:cNvSpPr>
          <p:nvPr>
            <p:ph idx="1"/>
          </p:nvPr>
        </p:nvSpPr>
        <p:spPr>
          <a:xfrm>
            <a:off x="857251" y="1695043"/>
            <a:ext cx="7404653" cy="4507832"/>
          </a:xfrm>
        </p:spPr>
        <p:txBody>
          <a:bodyPr>
            <a:normAutofit fontScale="92500" lnSpcReduction="20000"/>
          </a:bodyPr>
          <a:lstStyle/>
          <a:p>
            <a:pPr marL="514350" indent="-514350">
              <a:buFont typeface="+mj-lt"/>
              <a:buAutoNum type="arabicPeriod"/>
            </a:pPr>
            <a:r>
              <a:rPr lang="en-US" dirty="0"/>
              <a:t>L</a:t>
            </a:r>
            <a:r>
              <a:rPr lang="en-US" dirty="0" smtClean="0"/>
              <a:t>iterary </a:t>
            </a:r>
            <a:r>
              <a:rPr lang="en-US" dirty="0"/>
              <a:t>works;</a:t>
            </a:r>
          </a:p>
          <a:p>
            <a:pPr marL="514350" indent="-514350">
              <a:buFont typeface="+mj-lt"/>
              <a:buAutoNum type="arabicPeriod"/>
            </a:pPr>
            <a:r>
              <a:rPr lang="en-US" dirty="0"/>
              <a:t>M</a:t>
            </a:r>
            <a:r>
              <a:rPr lang="en-US" dirty="0" smtClean="0"/>
              <a:t>usical </a:t>
            </a:r>
            <a:r>
              <a:rPr lang="en-US" dirty="0"/>
              <a:t>works, including any accompanying words;</a:t>
            </a:r>
          </a:p>
          <a:p>
            <a:pPr marL="514350" indent="-514350">
              <a:buFont typeface="+mj-lt"/>
              <a:buAutoNum type="arabicPeriod"/>
            </a:pPr>
            <a:r>
              <a:rPr lang="en-US" dirty="0"/>
              <a:t>D</a:t>
            </a:r>
            <a:r>
              <a:rPr lang="en-US" dirty="0" smtClean="0"/>
              <a:t>ramatic </a:t>
            </a:r>
            <a:r>
              <a:rPr lang="en-US" dirty="0"/>
              <a:t>works, including any accompanying music;</a:t>
            </a:r>
          </a:p>
          <a:p>
            <a:pPr marL="514350" indent="-514350">
              <a:buFont typeface="+mj-lt"/>
              <a:buAutoNum type="arabicPeriod"/>
            </a:pPr>
            <a:r>
              <a:rPr lang="en-US" dirty="0"/>
              <a:t>P</a:t>
            </a:r>
            <a:r>
              <a:rPr lang="en-US" dirty="0" smtClean="0"/>
              <a:t>antomimes </a:t>
            </a:r>
            <a:r>
              <a:rPr lang="en-US" dirty="0"/>
              <a:t>and choreographic works;</a:t>
            </a:r>
          </a:p>
          <a:p>
            <a:pPr marL="514350" indent="-514350">
              <a:buFont typeface="+mj-lt"/>
              <a:buAutoNum type="arabicPeriod"/>
            </a:pPr>
            <a:r>
              <a:rPr lang="en-US" dirty="0"/>
              <a:t>P</a:t>
            </a:r>
            <a:r>
              <a:rPr lang="en-US" dirty="0" smtClean="0"/>
              <a:t>ictorial</a:t>
            </a:r>
            <a:r>
              <a:rPr lang="en-US" dirty="0"/>
              <a:t>, graphic, and sculptural works;</a:t>
            </a:r>
          </a:p>
          <a:p>
            <a:pPr marL="514350" indent="-514350">
              <a:buFont typeface="+mj-lt"/>
              <a:buAutoNum type="arabicPeriod"/>
            </a:pPr>
            <a:r>
              <a:rPr lang="en-US" dirty="0"/>
              <a:t>M</a:t>
            </a:r>
            <a:r>
              <a:rPr lang="en-US" dirty="0" smtClean="0"/>
              <a:t>otion </a:t>
            </a:r>
            <a:r>
              <a:rPr lang="en-US" dirty="0"/>
              <a:t>pictures and other audiovisual works;</a:t>
            </a:r>
          </a:p>
          <a:p>
            <a:pPr marL="514350" indent="-514350">
              <a:buFont typeface="+mj-lt"/>
              <a:buAutoNum type="arabicPeriod"/>
            </a:pPr>
            <a:r>
              <a:rPr lang="en-US" dirty="0"/>
              <a:t>S</a:t>
            </a:r>
            <a:r>
              <a:rPr lang="en-US" dirty="0" smtClean="0"/>
              <a:t>ound </a:t>
            </a:r>
            <a:r>
              <a:rPr lang="en-US" dirty="0"/>
              <a:t>recordings; and</a:t>
            </a:r>
          </a:p>
          <a:p>
            <a:pPr marL="514350" indent="-514350">
              <a:buFont typeface="+mj-lt"/>
              <a:buAutoNum type="arabicPeriod"/>
            </a:pPr>
            <a:r>
              <a:rPr lang="en-US" dirty="0"/>
              <a:t>A</a:t>
            </a:r>
            <a:r>
              <a:rPr lang="en-US" dirty="0" smtClean="0"/>
              <a:t>rchitectural </a:t>
            </a:r>
            <a:r>
              <a:rPr lang="en-US" dirty="0"/>
              <a:t>works</a:t>
            </a:r>
            <a:r>
              <a:rPr lang="en-US" dirty="0" smtClean="0"/>
              <a:t>.</a:t>
            </a:r>
          </a:p>
          <a:p>
            <a:pPr marL="0" indent="0" algn="r">
              <a:buNone/>
            </a:pPr>
            <a:r>
              <a:rPr lang="en-US" dirty="0"/>
              <a:t>-17 </a:t>
            </a:r>
            <a:r>
              <a:rPr lang="en-US" dirty="0" smtClean="0"/>
              <a:t>USC </a:t>
            </a:r>
            <a:r>
              <a:rPr lang="en-US" dirty="0"/>
              <a:t>§ 102(a) </a:t>
            </a:r>
          </a:p>
          <a:p>
            <a:pPr marL="0" indent="0" algn="r">
              <a:buNone/>
            </a:pPr>
            <a:endParaRPr lang="en-US" dirty="0"/>
          </a:p>
          <a:p>
            <a:pPr marL="0" indent="0">
              <a:buNone/>
            </a:pPr>
            <a:endParaRPr lang="en-US" dirty="0"/>
          </a:p>
        </p:txBody>
      </p:sp>
    </p:spTree>
    <p:extLst>
      <p:ext uri="{BB962C8B-B14F-4D97-AF65-F5344CB8AC3E}">
        <p14:creationId xmlns:p14="http://schemas.microsoft.com/office/powerpoint/2010/main" val="183765063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500" dirty="0" smtClean="0"/>
              <a:t>Answering Copyright Questions Related to OER Creation &amp; Use</a:t>
            </a:r>
            <a:endParaRPr lang="en-US" sz="4500" dirty="0"/>
          </a:p>
        </p:txBody>
      </p:sp>
    </p:spTree>
    <p:extLst>
      <p:ext uri="{BB962C8B-B14F-4D97-AF65-F5344CB8AC3E}">
        <p14:creationId xmlns:p14="http://schemas.microsoft.com/office/powerpoint/2010/main" val="21445523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a Librarian to do?</a:t>
            </a:r>
            <a:endParaRPr lang="en-US" dirty="0"/>
          </a:p>
        </p:txBody>
      </p:sp>
      <p:sp>
        <p:nvSpPr>
          <p:cNvPr id="3" name="Content Placeholder 2"/>
          <p:cNvSpPr>
            <a:spLocks noGrp="1"/>
          </p:cNvSpPr>
          <p:nvPr>
            <p:ph idx="1"/>
          </p:nvPr>
        </p:nvSpPr>
        <p:spPr/>
        <p:txBody>
          <a:bodyPr/>
          <a:lstStyle/>
          <a:p>
            <a:r>
              <a:rPr lang="en-US" dirty="0" smtClean="0"/>
              <a:t>Run and hide</a:t>
            </a:r>
          </a:p>
          <a:p>
            <a:pPr lvl="1"/>
            <a:r>
              <a:rPr lang="en-US" dirty="0" smtClean="0"/>
              <a:t>Appealing but, ethically, not an option</a:t>
            </a:r>
          </a:p>
          <a:p>
            <a:r>
              <a:rPr lang="en-US" dirty="0" smtClean="0"/>
              <a:t>Think of it as any other tricky/difficult reference interaction</a:t>
            </a:r>
          </a:p>
          <a:p>
            <a:pPr lvl="1"/>
            <a:r>
              <a:rPr lang="en-US" dirty="0" smtClean="0"/>
              <a:t>Pause</a:t>
            </a:r>
          </a:p>
          <a:p>
            <a:pPr lvl="1"/>
            <a:r>
              <a:rPr lang="en-US" dirty="0" smtClean="0"/>
              <a:t>Take a deep breath</a:t>
            </a:r>
          </a:p>
          <a:p>
            <a:pPr lvl="1"/>
            <a:r>
              <a:rPr lang="en-US" dirty="0" smtClean="0"/>
              <a:t>Look for info</a:t>
            </a:r>
          </a:p>
          <a:p>
            <a:pPr lvl="1"/>
            <a:r>
              <a:rPr lang="en-US" dirty="0" smtClean="0"/>
              <a:t>Sometimes the answer is “I’ll have to get back to you”</a:t>
            </a:r>
          </a:p>
          <a:p>
            <a:pPr lvl="1"/>
            <a:r>
              <a:rPr lang="en-US" dirty="0" smtClean="0"/>
              <a:t>Sometimes the answer is “will an alternate resource work?”</a:t>
            </a:r>
            <a:endParaRPr lang="en-US" dirty="0"/>
          </a:p>
        </p:txBody>
      </p:sp>
    </p:spTree>
    <p:extLst>
      <p:ext uri="{BB962C8B-B14F-4D97-AF65-F5344CB8AC3E}">
        <p14:creationId xmlns:p14="http://schemas.microsoft.com/office/powerpoint/2010/main" val="26380551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services will you offer?</a:t>
            </a:r>
            <a:endParaRPr lang="en-US" dirty="0"/>
          </a:p>
        </p:txBody>
      </p:sp>
      <p:sp>
        <p:nvSpPr>
          <p:cNvPr id="3" name="Content Placeholder 2"/>
          <p:cNvSpPr>
            <a:spLocks noGrp="1"/>
          </p:cNvSpPr>
          <p:nvPr>
            <p:ph idx="1"/>
          </p:nvPr>
        </p:nvSpPr>
        <p:spPr/>
        <p:txBody>
          <a:bodyPr/>
          <a:lstStyle/>
          <a:p>
            <a:r>
              <a:rPr lang="en-US" dirty="0" smtClean="0"/>
              <a:t>Decision among library staff and administrators when it comes to copyright and OER creation</a:t>
            </a:r>
          </a:p>
          <a:p>
            <a:pPr lvl="1"/>
            <a:r>
              <a:rPr lang="en-US" dirty="0" smtClean="0"/>
              <a:t>Full service, including permissions assistance and helping to direct the author license phase?</a:t>
            </a:r>
          </a:p>
          <a:p>
            <a:pPr lvl="1"/>
            <a:r>
              <a:rPr lang="en-US" dirty="0" smtClean="0"/>
              <a:t>Consultants on tricky issues?</a:t>
            </a:r>
          </a:p>
          <a:p>
            <a:pPr lvl="1"/>
            <a:r>
              <a:rPr lang="en-US" dirty="0"/>
              <a:t>Providing </a:t>
            </a:r>
            <a:r>
              <a:rPr lang="en-US" dirty="0" smtClean="0"/>
              <a:t>information</a:t>
            </a:r>
          </a:p>
          <a:p>
            <a:r>
              <a:rPr lang="en-US" dirty="0" smtClean="0"/>
              <a:t>OER Use</a:t>
            </a:r>
          </a:p>
          <a:p>
            <a:pPr lvl="1"/>
            <a:r>
              <a:rPr lang="en-US" dirty="0" smtClean="0"/>
              <a:t>Info on the way about copyright and licenses</a:t>
            </a:r>
          </a:p>
          <a:p>
            <a:pPr lvl="1"/>
            <a:r>
              <a:rPr lang="en-US" dirty="0" smtClean="0"/>
              <a:t>Answer reference-type questions</a:t>
            </a:r>
          </a:p>
          <a:p>
            <a:pPr lvl="1"/>
            <a:r>
              <a:rPr lang="en-US" dirty="0" smtClean="0"/>
              <a:t>Full service consultations</a:t>
            </a:r>
            <a:endParaRPr lang="en-US" dirty="0"/>
          </a:p>
          <a:p>
            <a:pPr lvl="1"/>
            <a:endParaRPr lang="en-US" dirty="0"/>
          </a:p>
        </p:txBody>
      </p:sp>
    </p:spTree>
    <p:extLst>
      <p:ext uri="{BB962C8B-B14F-4D97-AF65-F5344CB8AC3E}">
        <p14:creationId xmlns:p14="http://schemas.microsoft.com/office/powerpoint/2010/main" val="34284807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Pause</a:t>
            </a:r>
            <a:endParaRPr lang="en-US" dirty="0"/>
          </a:p>
        </p:txBody>
      </p:sp>
      <p:sp>
        <p:nvSpPr>
          <p:cNvPr id="3" name="Content Placeholder 2"/>
          <p:cNvSpPr>
            <a:spLocks noGrp="1"/>
          </p:cNvSpPr>
          <p:nvPr>
            <p:ph idx="1"/>
          </p:nvPr>
        </p:nvSpPr>
        <p:spPr/>
        <p:txBody>
          <a:bodyPr/>
          <a:lstStyle/>
          <a:p>
            <a:pPr marL="34925" indent="0">
              <a:buNone/>
            </a:pPr>
            <a:r>
              <a:rPr lang="en-US" dirty="0" smtClean="0"/>
              <a:t>What options are available here?</a:t>
            </a:r>
          </a:p>
          <a:p>
            <a:pPr marL="971550" lvl="1" indent="-514350">
              <a:buFont typeface="+mj-lt"/>
              <a:buAutoNum type="arabicPeriod"/>
            </a:pPr>
            <a:r>
              <a:rPr lang="en-US" dirty="0"/>
              <a:t>The work is a public domain work</a:t>
            </a:r>
          </a:p>
          <a:p>
            <a:pPr marL="971550" lvl="1" indent="-514350">
              <a:buFont typeface="+mj-lt"/>
              <a:buAutoNum type="arabicPeriod"/>
            </a:pPr>
            <a:r>
              <a:rPr lang="en-US" dirty="0"/>
              <a:t>The work is licensed for reuse</a:t>
            </a:r>
          </a:p>
          <a:p>
            <a:pPr marL="971550" lvl="1" indent="-514350">
              <a:buFont typeface="+mj-lt"/>
              <a:buAutoNum type="arabicPeriod"/>
            </a:pPr>
            <a:r>
              <a:rPr lang="en-US" dirty="0"/>
              <a:t>The use could be considered a fair use</a:t>
            </a:r>
          </a:p>
          <a:p>
            <a:pPr marL="971550" lvl="1" indent="-514350">
              <a:buFont typeface="+mj-lt"/>
              <a:buAutoNum type="arabicPeriod"/>
            </a:pPr>
            <a:r>
              <a:rPr lang="en-US" dirty="0"/>
              <a:t>Permission is obtained to include the work in the OER</a:t>
            </a:r>
          </a:p>
          <a:p>
            <a:pPr marL="971550" lvl="1" indent="-514350">
              <a:buFont typeface="+mj-lt"/>
              <a:buAutoNum type="arabicPeriod"/>
            </a:pPr>
            <a:r>
              <a:rPr lang="en-US" dirty="0"/>
              <a:t>A license is obtained to include the work in the </a:t>
            </a:r>
            <a:r>
              <a:rPr lang="en-US" dirty="0" smtClean="0"/>
              <a:t>OER</a:t>
            </a:r>
          </a:p>
          <a:p>
            <a:pPr marL="0" lvl="1" indent="0">
              <a:buNone/>
            </a:pPr>
            <a:endParaRPr lang="en-US" dirty="0"/>
          </a:p>
          <a:p>
            <a:pPr marL="0" lvl="1" indent="0">
              <a:buNone/>
            </a:pPr>
            <a:r>
              <a:rPr lang="en-US" dirty="0"/>
              <a:t>Recommended resource: A Framework for Analyzing any U.S. Copyright </a:t>
            </a:r>
            <a:r>
              <a:rPr lang="en-US" dirty="0" smtClean="0"/>
              <a:t>Problem, by Kevin Smith and </a:t>
            </a:r>
            <a:r>
              <a:rPr lang="en-US" dirty="0"/>
              <a:t>Lisa Macklin, </a:t>
            </a:r>
            <a:r>
              <a:rPr lang="en-US" dirty="0">
                <a:hlinkClick r:id="rId2"/>
              </a:rPr>
              <a:t>https://</a:t>
            </a:r>
            <a:r>
              <a:rPr lang="en-US" dirty="0" smtClean="0">
                <a:hlinkClick r:id="rId2"/>
              </a:rPr>
              <a:t>www.k-state.edu/copyright/docs/CopyrightFramework.pdf</a:t>
            </a:r>
            <a:r>
              <a:rPr lang="en-US" dirty="0" smtClean="0"/>
              <a:t>. </a:t>
            </a:r>
            <a:endParaRPr lang="en-US" dirty="0"/>
          </a:p>
        </p:txBody>
      </p:sp>
    </p:spTree>
    <p:extLst>
      <p:ext uri="{BB962C8B-B14F-4D97-AF65-F5344CB8AC3E}">
        <p14:creationId xmlns:p14="http://schemas.microsoft.com/office/powerpoint/2010/main" val="425084276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a Deep Breath</a:t>
            </a:r>
            <a:endParaRPr lang="en-US" dirty="0"/>
          </a:p>
        </p:txBody>
      </p:sp>
      <p:sp>
        <p:nvSpPr>
          <p:cNvPr id="3" name="Content Placeholder 2"/>
          <p:cNvSpPr>
            <a:spLocks noGrp="1"/>
          </p:cNvSpPr>
          <p:nvPr>
            <p:ph idx="1"/>
          </p:nvPr>
        </p:nvSpPr>
        <p:spPr/>
        <p:txBody>
          <a:bodyPr/>
          <a:lstStyle/>
          <a:p>
            <a:r>
              <a:rPr lang="en-US" dirty="0" smtClean="0"/>
              <a:t>Organize your thoughts</a:t>
            </a:r>
          </a:p>
          <a:p>
            <a:r>
              <a:rPr lang="en-US" dirty="0" smtClean="0"/>
              <a:t>Things may be a bit technical! What is the best way to convey this information to the patron based off their familiarity with these issues? What tools and resources may you and the patron find helpful?</a:t>
            </a:r>
            <a:endParaRPr lang="en-US" dirty="0"/>
          </a:p>
        </p:txBody>
      </p:sp>
    </p:spTree>
    <p:extLst>
      <p:ext uri="{BB962C8B-B14F-4D97-AF65-F5344CB8AC3E}">
        <p14:creationId xmlns:p14="http://schemas.microsoft.com/office/powerpoint/2010/main" val="300934326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609600"/>
            <a:ext cx="7406640" cy="943535"/>
          </a:xfrm>
        </p:spPr>
        <p:txBody>
          <a:bodyPr>
            <a:normAutofit fontScale="90000"/>
          </a:bodyPr>
          <a:lstStyle/>
          <a:p>
            <a:r>
              <a:rPr lang="en-US" dirty="0" smtClean="0"/>
              <a:t>Where can I find info to answer this </a:t>
            </a:r>
            <a:r>
              <a:rPr lang="en-US" dirty="0" smtClean="0"/>
              <a:t>question?</a:t>
            </a:r>
            <a:endParaRPr lang="en-US" dirty="0"/>
          </a:p>
        </p:txBody>
      </p:sp>
      <p:sp>
        <p:nvSpPr>
          <p:cNvPr id="3" name="Content Placeholder 2"/>
          <p:cNvSpPr>
            <a:spLocks noGrp="1"/>
          </p:cNvSpPr>
          <p:nvPr>
            <p:ph idx="1"/>
          </p:nvPr>
        </p:nvSpPr>
        <p:spPr>
          <a:xfrm>
            <a:off x="857251" y="1655408"/>
            <a:ext cx="7404653" cy="4507832"/>
          </a:xfrm>
        </p:spPr>
        <p:txBody>
          <a:bodyPr/>
          <a:lstStyle/>
          <a:p>
            <a:r>
              <a:rPr lang="en-US" dirty="0" smtClean="0"/>
              <a:t>Creation</a:t>
            </a:r>
          </a:p>
          <a:p>
            <a:pPr lvl="1"/>
            <a:r>
              <a:rPr lang="en-US" dirty="0" smtClean="0"/>
              <a:t>Can you talk to the person who created the item?</a:t>
            </a:r>
          </a:p>
          <a:p>
            <a:pPr lvl="1"/>
            <a:r>
              <a:rPr lang="en-US" dirty="0" smtClean="0"/>
              <a:t>Can you find a license attached to the work?</a:t>
            </a:r>
          </a:p>
          <a:p>
            <a:pPr lvl="1"/>
            <a:r>
              <a:rPr lang="en-US" dirty="0" smtClean="0"/>
              <a:t>Fair use tools and resources</a:t>
            </a:r>
          </a:p>
          <a:p>
            <a:pPr lvl="1"/>
            <a:r>
              <a:rPr lang="en-US" dirty="0" smtClean="0"/>
              <a:t>How do we get the permissions ball rolling</a:t>
            </a:r>
          </a:p>
          <a:p>
            <a:pPr lvl="1"/>
            <a:r>
              <a:rPr lang="en-US" dirty="0" smtClean="0"/>
              <a:t>We may need a license here….</a:t>
            </a:r>
          </a:p>
          <a:p>
            <a:r>
              <a:rPr lang="en-US" dirty="0" smtClean="0"/>
              <a:t>Use</a:t>
            </a:r>
          </a:p>
          <a:p>
            <a:pPr lvl="1"/>
            <a:r>
              <a:rPr lang="en-US" dirty="0" smtClean="0"/>
              <a:t>What do you know about the license</a:t>
            </a:r>
          </a:p>
          <a:p>
            <a:pPr lvl="1"/>
            <a:r>
              <a:rPr lang="en-US" dirty="0" smtClean="0"/>
              <a:t>Where can you send them for more info?</a:t>
            </a:r>
          </a:p>
          <a:p>
            <a:pPr lvl="1"/>
            <a:r>
              <a:rPr lang="en-US" dirty="0" smtClean="0"/>
              <a:t>Communicating info about fair use, permissions, etc.</a:t>
            </a:r>
            <a:endParaRPr lang="en-US" dirty="0"/>
          </a:p>
        </p:txBody>
      </p:sp>
    </p:spTree>
    <p:extLst>
      <p:ext uri="{BB962C8B-B14F-4D97-AF65-F5344CB8AC3E}">
        <p14:creationId xmlns:p14="http://schemas.microsoft.com/office/powerpoint/2010/main" val="360649634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will have to get back to you”</a:t>
            </a:r>
            <a:endParaRPr lang="en-US" dirty="0"/>
          </a:p>
        </p:txBody>
      </p:sp>
      <p:sp>
        <p:nvSpPr>
          <p:cNvPr id="3" name="Content Placeholder 2"/>
          <p:cNvSpPr>
            <a:spLocks noGrp="1"/>
          </p:cNvSpPr>
          <p:nvPr>
            <p:ph idx="1"/>
          </p:nvPr>
        </p:nvSpPr>
        <p:spPr/>
        <p:txBody>
          <a:bodyPr/>
          <a:lstStyle/>
          <a:p>
            <a:r>
              <a:rPr lang="en-US" dirty="0" smtClean="0"/>
              <a:t>Don’t be hesitant to say this!</a:t>
            </a:r>
          </a:p>
          <a:p>
            <a:r>
              <a:rPr lang="en-US" dirty="0" smtClean="0"/>
              <a:t>Get contact info, follow-up, offer additional information and resources</a:t>
            </a:r>
          </a:p>
          <a:p>
            <a:r>
              <a:rPr lang="en-US" dirty="0" smtClean="0"/>
              <a:t>Options!</a:t>
            </a:r>
            <a:endParaRPr lang="en-US" dirty="0"/>
          </a:p>
        </p:txBody>
      </p:sp>
    </p:spTree>
    <p:extLst>
      <p:ext uri="{BB962C8B-B14F-4D97-AF65-F5344CB8AC3E}">
        <p14:creationId xmlns:p14="http://schemas.microsoft.com/office/powerpoint/2010/main" val="185358018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Would an alternate resource work?</a:t>
            </a:r>
            <a:endParaRPr lang="en-US" dirty="0"/>
          </a:p>
        </p:txBody>
      </p:sp>
      <p:sp>
        <p:nvSpPr>
          <p:cNvPr id="3" name="Content Placeholder 2"/>
          <p:cNvSpPr>
            <a:spLocks noGrp="1"/>
          </p:cNvSpPr>
          <p:nvPr>
            <p:ph idx="1"/>
          </p:nvPr>
        </p:nvSpPr>
        <p:spPr/>
        <p:txBody>
          <a:bodyPr/>
          <a:lstStyle/>
          <a:p>
            <a:r>
              <a:rPr lang="en-US" dirty="0" smtClean="0"/>
              <a:t>Another option</a:t>
            </a:r>
          </a:p>
          <a:p>
            <a:r>
              <a:rPr lang="en-US" dirty="0" smtClean="0"/>
              <a:t>Look to CC, OA, and public domain works works</a:t>
            </a:r>
            <a:endParaRPr lang="en-US" dirty="0"/>
          </a:p>
        </p:txBody>
      </p:sp>
    </p:spTree>
    <p:extLst>
      <p:ext uri="{BB962C8B-B14F-4D97-AF65-F5344CB8AC3E}">
        <p14:creationId xmlns:p14="http://schemas.microsoft.com/office/powerpoint/2010/main" val="382154347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Common Misconceptions That Often Pose Challenges</a:t>
            </a:r>
          </a:p>
        </p:txBody>
      </p:sp>
      <p:sp>
        <p:nvSpPr>
          <p:cNvPr id="4" name="Content Placeholder 3"/>
          <p:cNvSpPr>
            <a:spLocks noGrp="1"/>
          </p:cNvSpPr>
          <p:nvPr>
            <p:ph idx="1"/>
          </p:nvPr>
        </p:nvSpPr>
        <p:spPr>
          <a:xfrm>
            <a:off x="857251" y="1756260"/>
            <a:ext cx="7404653" cy="4507832"/>
          </a:xfrm>
        </p:spPr>
        <p:txBody>
          <a:bodyPr>
            <a:normAutofit/>
          </a:bodyPr>
          <a:lstStyle/>
          <a:p>
            <a:r>
              <a:rPr lang="en-US" dirty="0"/>
              <a:t>If it’s on the internet, I can use it however I want.</a:t>
            </a:r>
          </a:p>
          <a:p>
            <a:r>
              <a:rPr lang="en-US" dirty="0"/>
              <a:t>If it’s an educational use I can use anything I want, however I want, right</a:t>
            </a:r>
            <a:r>
              <a:rPr lang="en-US" dirty="0" smtClean="0"/>
              <a:t>?</a:t>
            </a:r>
          </a:p>
          <a:p>
            <a:r>
              <a:rPr lang="en-US" dirty="0" smtClean="0"/>
              <a:t>I provided a citation to the original work, so it’s not copyright infringement.</a:t>
            </a:r>
            <a:endParaRPr lang="en-US" dirty="0"/>
          </a:p>
        </p:txBody>
      </p:sp>
    </p:spTree>
    <p:extLst>
      <p:ext uri="{BB962C8B-B14F-4D97-AF65-F5344CB8AC3E}">
        <p14:creationId xmlns:p14="http://schemas.microsoft.com/office/powerpoint/2010/main" val="290791517"/>
      </p:ext>
    </p:extLst>
  </p:cSld>
  <p:clrMapOvr>
    <a:masterClrMapping/>
  </p:clrMapOvr>
  <mc:AlternateContent xmlns:mc="http://schemas.openxmlformats.org/markup-compatibility/2006" xmlns:p14="http://schemas.microsoft.com/office/powerpoint/2010/main">
    <mc:Choice Requires="p14">
      <p:transition spd="slow" p14:dur="2000" advTm="89895"/>
    </mc:Choice>
    <mc:Fallback xmlns="">
      <p:transition spd="slow" advTm="89895"/>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Answering Questions, </a:t>
            </a:r>
            <a:r>
              <a:rPr lang="en-US" dirty="0"/>
              <a:t>I</a:t>
            </a:r>
            <a:r>
              <a:rPr lang="en-US" dirty="0" smtClean="0"/>
              <a:t>n Summary</a:t>
            </a:r>
            <a:endParaRPr lang="en-US" dirty="0"/>
          </a:p>
        </p:txBody>
      </p:sp>
      <p:sp>
        <p:nvSpPr>
          <p:cNvPr id="3" name="Content Placeholder 2"/>
          <p:cNvSpPr>
            <a:spLocks noGrp="1"/>
          </p:cNvSpPr>
          <p:nvPr>
            <p:ph idx="1"/>
          </p:nvPr>
        </p:nvSpPr>
        <p:spPr/>
        <p:txBody>
          <a:bodyPr/>
          <a:lstStyle/>
          <a:p>
            <a:r>
              <a:rPr lang="en-US" dirty="0" smtClean="0"/>
              <a:t>It’s always scary at first</a:t>
            </a:r>
          </a:p>
          <a:p>
            <a:r>
              <a:rPr lang="en-US" dirty="0" smtClean="0"/>
              <a:t>Bad info can be scarier!</a:t>
            </a:r>
          </a:p>
          <a:p>
            <a:r>
              <a:rPr lang="en-US" dirty="0" smtClean="0"/>
              <a:t>Use basic reference/service procedures as a guide</a:t>
            </a:r>
          </a:p>
          <a:p>
            <a:r>
              <a:rPr lang="en-US" dirty="0" smtClean="0"/>
              <a:t>Offer options</a:t>
            </a:r>
          </a:p>
          <a:p>
            <a:r>
              <a:rPr lang="en-US" dirty="0" smtClean="0"/>
              <a:t>Don’t take it personally if they don’t like your options</a:t>
            </a:r>
          </a:p>
        </p:txBody>
      </p:sp>
    </p:spTree>
    <p:extLst>
      <p:ext uri="{BB962C8B-B14F-4D97-AF65-F5344CB8AC3E}">
        <p14:creationId xmlns:p14="http://schemas.microsoft.com/office/powerpoint/2010/main" val="3986032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04833" y="6334963"/>
            <a:ext cx="8236324" cy="276999"/>
          </a:xfrm>
          <a:prstGeom prst="rect">
            <a:avLst/>
          </a:prstGeom>
        </p:spPr>
        <p:txBody>
          <a:bodyPr wrap="square">
            <a:spAutoFit/>
          </a:bodyPr>
          <a:lstStyle/>
          <a:p>
            <a:pPr algn="r"/>
            <a:r>
              <a:rPr lang="en-US" sz="1200" dirty="0" smtClean="0"/>
              <a:t>-U.S</a:t>
            </a:r>
            <a:r>
              <a:rPr lang="en-US" sz="1200" dirty="0"/>
              <a:t>. </a:t>
            </a:r>
            <a:r>
              <a:rPr lang="en-US" sz="1200" dirty="0" smtClean="0"/>
              <a:t>Copyright Office, Compendium of U.S. Copyright Office Practices § 503.1(B) </a:t>
            </a:r>
            <a:r>
              <a:rPr lang="en-US" sz="1200" dirty="0"/>
              <a:t>(3d ed. 2017). </a:t>
            </a:r>
          </a:p>
        </p:txBody>
      </p:sp>
      <p:pic>
        <p:nvPicPr>
          <p:cNvPr id="2" name="Picture 1"/>
          <p:cNvPicPr>
            <a:picLocks noChangeAspect="1"/>
          </p:cNvPicPr>
          <p:nvPr/>
        </p:nvPicPr>
        <p:blipFill>
          <a:blip r:embed="rId2"/>
          <a:stretch>
            <a:fillRect/>
          </a:stretch>
        </p:blipFill>
        <p:spPr>
          <a:xfrm>
            <a:off x="584387" y="463642"/>
            <a:ext cx="8051142" cy="5701834"/>
          </a:xfrm>
          <a:prstGeom prst="rect">
            <a:avLst/>
          </a:prstGeom>
        </p:spPr>
      </p:pic>
    </p:spTree>
    <p:extLst>
      <p:ext uri="{BB962C8B-B14F-4D97-AF65-F5344CB8AC3E}">
        <p14:creationId xmlns:p14="http://schemas.microsoft.com/office/powerpoint/2010/main" val="251758491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smtClean="0"/>
              <a:t>Presentation Takeaways</a:t>
            </a:r>
            <a:endParaRPr lang="en-US" sz="5000" dirty="0"/>
          </a:p>
        </p:txBody>
      </p:sp>
    </p:spTree>
    <p:extLst>
      <p:ext uri="{BB962C8B-B14F-4D97-AF65-F5344CB8AC3E}">
        <p14:creationId xmlns:p14="http://schemas.microsoft.com/office/powerpoint/2010/main" val="82968464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Copyright &amp; OER Creation and Use</a:t>
            </a:r>
            <a:endParaRPr lang="en-US" dirty="0"/>
          </a:p>
        </p:txBody>
      </p:sp>
      <p:sp>
        <p:nvSpPr>
          <p:cNvPr id="3" name="Content Placeholder 2"/>
          <p:cNvSpPr>
            <a:spLocks noGrp="1"/>
          </p:cNvSpPr>
          <p:nvPr>
            <p:ph idx="1"/>
          </p:nvPr>
        </p:nvSpPr>
        <p:spPr/>
        <p:txBody>
          <a:bodyPr/>
          <a:lstStyle/>
          <a:p>
            <a:r>
              <a:rPr lang="en-US" dirty="0" smtClean="0"/>
              <a:t>Goes together like cheese and crackers</a:t>
            </a:r>
          </a:p>
          <a:p>
            <a:r>
              <a:rPr lang="en-US" dirty="0" smtClean="0"/>
              <a:t>Those creating and using OER should be cognizant of these issues</a:t>
            </a:r>
          </a:p>
          <a:p>
            <a:r>
              <a:rPr lang="en-US" dirty="0" smtClean="0"/>
              <a:t>Don’t have to be attorneys or copyright experts as a little understanding of the basics of both can go a long way</a:t>
            </a:r>
          </a:p>
          <a:p>
            <a:r>
              <a:rPr lang="en-US" dirty="0" smtClean="0"/>
              <a:t>Seek out that quality info, and don’t be afraid to ask questions</a:t>
            </a:r>
            <a:endParaRPr lang="en-US" dirty="0"/>
          </a:p>
        </p:txBody>
      </p:sp>
    </p:spTree>
    <p:extLst>
      <p:ext uri="{BB962C8B-B14F-4D97-AF65-F5344CB8AC3E}">
        <p14:creationId xmlns:p14="http://schemas.microsoft.com/office/powerpoint/2010/main" val="325074367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46B4E-6D02-48BC-8507-6AE74B1E354B}"/>
              </a:ext>
            </a:extLst>
          </p:cNvPr>
          <p:cNvSpPr>
            <a:spLocks noGrp="1"/>
          </p:cNvSpPr>
          <p:nvPr>
            <p:ph type="title"/>
          </p:nvPr>
        </p:nvSpPr>
        <p:spPr/>
        <p:txBody>
          <a:bodyPr>
            <a:normAutofit fontScale="90000"/>
          </a:bodyPr>
          <a:lstStyle/>
          <a:p>
            <a:r>
              <a:rPr lang="en-US" sz="4000" dirty="0" smtClean="0"/>
              <a:t>Because we are all in this together…</a:t>
            </a:r>
            <a:endParaRPr lang="en-US" sz="4000" dirty="0"/>
          </a:p>
        </p:txBody>
      </p:sp>
      <p:sp>
        <p:nvSpPr>
          <p:cNvPr id="3" name="Content Placeholder 2">
            <a:extLst>
              <a:ext uri="{FF2B5EF4-FFF2-40B4-BE49-F238E27FC236}">
                <a16:creationId xmlns:a16="http://schemas.microsoft.com/office/drawing/2014/main" id="{198450BD-E30F-4A7C-ADD8-377DAF3BED6A}"/>
              </a:ext>
            </a:extLst>
          </p:cNvPr>
          <p:cNvSpPr>
            <a:spLocks noGrp="1"/>
          </p:cNvSpPr>
          <p:nvPr>
            <p:ph idx="1"/>
          </p:nvPr>
        </p:nvSpPr>
        <p:spPr/>
        <p:txBody>
          <a:bodyPr/>
          <a:lstStyle/>
          <a:p>
            <a:pPr marL="0" indent="0" algn="ctr">
              <a:buNone/>
            </a:pPr>
            <a:r>
              <a:rPr lang="en-US" dirty="0"/>
              <a:t>​Carla Myers</a:t>
            </a:r>
          </a:p>
          <a:p>
            <a:pPr marL="0" indent="0" algn="ctr">
              <a:buNone/>
            </a:pPr>
            <a:r>
              <a:rPr lang="en-US" dirty="0"/>
              <a:t>Assistant Librarian &amp; Coordinator of Scholarly Communications</a:t>
            </a:r>
          </a:p>
          <a:p>
            <a:pPr marL="0" indent="0" algn="ctr">
              <a:buNone/>
            </a:pPr>
            <a:r>
              <a:rPr lang="en-US" dirty="0"/>
              <a:t>Miami University Libraries</a:t>
            </a:r>
          </a:p>
        </p:txBody>
      </p:sp>
      <p:grpSp>
        <p:nvGrpSpPr>
          <p:cNvPr id="4" name="Group 3"/>
          <p:cNvGrpSpPr/>
          <p:nvPr/>
        </p:nvGrpSpPr>
        <p:grpSpPr>
          <a:xfrm>
            <a:off x="642097" y="5390029"/>
            <a:ext cx="8837153" cy="646331"/>
            <a:chOff x="306847" y="1535797"/>
            <a:chExt cx="8837153" cy="646331"/>
          </a:xfrm>
        </p:grpSpPr>
        <p:sp>
          <p:nvSpPr>
            <p:cNvPr id="5" name="Rectangle 4">
              <a:extLst>
                <a:ext uri="{FF2B5EF4-FFF2-40B4-BE49-F238E27FC236}">
                  <a16:creationId xmlns:a16="http://schemas.microsoft.com/office/drawing/2014/main" id="{709E66F4-64DE-4F8C-8AB8-F00E19B89375}"/>
                </a:ext>
              </a:extLst>
            </p:cNvPr>
            <p:cNvSpPr/>
            <p:nvPr/>
          </p:nvSpPr>
          <p:spPr>
            <a:xfrm>
              <a:off x="1676400" y="1535797"/>
              <a:ext cx="7467600" cy="646331"/>
            </a:xfrm>
            <a:prstGeom prst="rect">
              <a:avLst/>
            </a:prstGeom>
          </p:spPr>
          <p:txBody>
            <a:bodyPr wrap="square">
              <a:spAutoFit/>
            </a:bodyPr>
            <a:lstStyle/>
            <a:p>
              <a:r>
                <a:rPr lang="en-US" dirty="0"/>
                <a:t>This work is licensed under a </a:t>
              </a:r>
              <a:r>
                <a:rPr lang="en-US" dirty="0">
                  <a:hlinkClick r:id="rId2"/>
                </a:rPr>
                <a:t>Creative Commons Attribution-NonCommercial 4.0 International License</a:t>
              </a:r>
              <a:r>
                <a:rPr lang="en-US" dirty="0"/>
                <a:t>.</a:t>
              </a:r>
            </a:p>
          </p:txBody>
        </p:sp>
        <p:pic>
          <p:nvPicPr>
            <p:cNvPr id="6" name="Picture 5">
              <a:extLst>
                <a:ext uri="{FF2B5EF4-FFF2-40B4-BE49-F238E27FC236}">
                  <a16:creationId xmlns:a16="http://schemas.microsoft.com/office/drawing/2014/main" id="{2ED0BD2E-0F8E-40A3-8098-A8A4250AE6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847" y="1677987"/>
              <a:ext cx="1293353" cy="455613"/>
            </a:xfrm>
            <a:prstGeom prst="rect">
              <a:avLst/>
            </a:prstGeom>
          </p:spPr>
        </p:pic>
      </p:grpSp>
    </p:spTree>
    <p:extLst>
      <p:ext uri="{BB962C8B-B14F-4D97-AF65-F5344CB8AC3E}">
        <p14:creationId xmlns:p14="http://schemas.microsoft.com/office/powerpoint/2010/main" val="144290279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&amp; Resources</a:t>
            </a:r>
            <a:endParaRPr lang="en-US" dirty="0"/>
          </a:p>
        </p:txBody>
      </p:sp>
    </p:spTree>
    <p:extLst>
      <p:ext uri="{BB962C8B-B14F-4D97-AF65-F5344CB8AC3E}">
        <p14:creationId xmlns:p14="http://schemas.microsoft.com/office/powerpoint/2010/main" val="334045796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8650" y="1439863"/>
            <a:ext cx="7886700" cy="5041898"/>
          </a:xfrm>
        </p:spPr>
        <p:txBody>
          <a:bodyPr>
            <a:normAutofit fontScale="92500" lnSpcReduction="20000"/>
          </a:bodyPr>
          <a:lstStyle/>
          <a:p>
            <a:pPr marL="0" indent="0" algn="ctr">
              <a:buNone/>
            </a:pPr>
            <a:r>
              <a:rPr lang="en-US" b="1" dirty="0"/>
              <a:t>CopyrightX</a:t>
            </a:r>
          </a:p>
          <a:p>
            <a:pPr marL="0" indent="0" algn="ctr">
              <a:buNone/>
            </a:pPr>
            <a:r>
              <a:rPr lang="en-US" dirty="0">
                <a:hlinkClick r:id="rId2"/>
              </a:rPr>
              <a:t>http://copyx.org/</a:t>
            </a:r>
            <a:r>
              <a:rPr lang="en-US" dirty="0"/>
              <a:t> </a:t>
            </a:r>
          </a:p>
          <a:p>
            <a:pPr marL="0" indent="0" algn="ctr">
              <a:buNone/>
            </a:pPr>
            <a:r>
              <a:rPr lang="en-US" b="1" dirty="0"/>
              <a:t>Copyright for Educators and Librarians</a:t>
            </a:r>
          </a:p>
          <a:p>
            <a:pPr marL="0" indent="0" algn="ctr">
              <a:buNone/>
            </a:pPr>
            <a:r>
              <a:rPr lang="en-US" dirty="0">
                <a:hlinkClick r:id="rId3"/>
              </a:rPr>
              <a:t>https://www.coursera.org/learn/copyright-for-education</a:t>
            </a:r>
            <a:endParaRPr lang="en-US" dirty="0"/>
          </a:p>
          <a:p>
            <a:pPr marL="0" indent="0" algn="ctr">
              <a:buNone/>
            </a:pPr>
            <a:r>
              <a:rPr lang="en-US" b="1" dirty="0"/>
              <a:t>Copyright for Multimedia</a:t>
            </a:r>
          </a:p>
          <a:p>
            <a:pPr marL="0" indent="0" algn="ctr">
              <a:buNone/>
            </a:pPr>
            <a:r>
              <a:rPr lang="en-US" dirty="0">
                <a:hlinkClick r:id="rId4"/>
              </a:rPr>
              <a:t>https://www.coursera.org/learn/copyright-for-multimedia</a:t>
            </a:r>
            <a:endParaRPr lang="en-US" dirty="0"/>
          </a:p>
          <a:p>
            <a:pPr marL="0" indent="0" algn="ctr">
              <a:buNone/>
            </a:pPr>
            <a:r>
              <a:rPr lang="en-US" b="1" dirty="0"/>
              <a:t>Copyright Law for Librarians and Educators: Creative Strategies and Practical Solutions</a:t>
            </a:r>
          </a:p>
          <a:p>
            <a:pPr marL="0" indent="0" algn="ctr">
              <a:buNone/>
            </a:pPr>
            <a:r>
              <a:rPr lang="en-US" dirty="0">
                <a:hlinkClick r:id="rId5"/>
              </a:rPr>
              <a:t>https://www.alastore.ala.org/content/copyright-law-librarians-and-educators-creative-strategies-and-practical-solutions-fourth</a:t>
            </a:r>
            <a:r>
              <a:rPr lang="en-US" dirty="0"/>
              <a:t> </a:t>
            </a:r>
          </a:p>
          <a:p>
            <a:pPr marL="0" indent="0">
              <a:buNone/>
            </a:pPr>
            <a:endParaRPr lang="en-US" dirty="0"/>
          </a:p>
          <a:p>
            <a:pPr marL="0" indent="0">
              <a:buNone/>
            </a:pPr>
            <a:endParaRPr lang="en-US" dirty="0"/>
          </a:p>
        </p:txBody>
      </p:sp>
      <p:sp>
        <p:nvSpPr>
          <p:cNvPr id="3" name="Title 2"/>
          <p:cNvSpPr>
            <a:spLocks noGrp="1"/>
          </p:cNvSpPr>
          <p:nvPr>
            <p:ph type="title"/>
          </p:nvPr>
        </p:nvSpPr>
        <p:spPr/>
        <p:txBody>
          <a:bodyPr/>
          <a:lstStyle/>
          <a:p>
            <a:pPr algn="ctr"/>
            <a:r>
              <a:rPr lang="en-US" dirty="0"/>
              <a:t>Learn </a:t>
            </a:r>
            <a:r>
              <a:rPr lang="en-US" dirty="0" smtClean="0"/>
              <a:t>More About Copyright</a:t>
            </a:r>
            <a:endParaRPr lang="en-US" dirty="0"/>
          </a:p>
        </p:txBody>
      </p:sp>
    </p:spTree>
    <p:extLst>
      <p:ext uri="{BB962C8B-B14F-4D97-AF65-F5344CB8AC3E}">
        <p14:creationId xmlns:p14="http://schemas.microsoft.com/office/powerpoint/2010/main" val="399872893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0" indent="0" algn="ctr">
              <a:buNone/>
            </a:pPr>
            <a:r>
              <a:rPr lang="en-US" b="1" dirty="0"/>
              <a:t>A Framework for Analyzing any U.S. Copyright Problem, developed by Smith, Kevin L. Smith and Lisa Macklin</a:t>
            </a:r>
          </a:p>
          <a:p>
            <a:pPr marL="0" indent="0" algn="ctr">
              <a:buNone/>
            </a:pPr>
            <a:r>
              <a:rPr lang="en-US" dirty="0"/>
              <a:t>A great tool for working through copyright questions and issues.</a:t>
            </a:r>
          </a:p>
          <a:p>
            <a:pPr marL="0" indent="0" algn="ctr">
              <a:buNone/>
            </a:pPr>
            <a:r>
              <a:rPr lang="en-US" dirty="0">
                <a:hlinkClick r:id="rId2"/>
              </a:rPr>
              <a:t>http://hdl.handle.net/1808/22723</a:t>
            </a:r>
            <a:endParaRPr lang="en-US" dirty="0"/>
          </a:p>
          <a:p>
            <a:pPr marL="0" indent="0" algn="ctr">
              <a:buNone/>
            </a:pPr>
            <a:endParaRPr lang="en-US" b="1" dirty="0" smtClean="0"/>
          </a:p>
          <a:p>
            <a:pPr marL="0" indent="0" algn="ctr">
              <a:buNone/>
            </a:pPr>
            <a:r>
              <a:rPr lang="en-US" b="1" dirty="0" smtClean="0"/>
              <a:t>The </a:t>
            </a:r>
            <a:r>
              <a:rPr lang="en-US" b="1" dirty="0"/>
              <a:t>Copyright Advisory Network (CAN)</a:t>
            </a:r>
          </a:p>
          <a:p>
            <a:pPr marL="0" indent="0" algn="ctr">
              <a:buNone/>
            </a:pPr>
            <a:r>
              <a:rPr lang="en-US" dirty="0"/>
              <a:t>Provides copyright tools and resources and includes a forum where you can ask questions that will be answered by members of ALA’s Copyright Education Committee.</a:t>
            </a:r>
          </a:p>
          <a:p>
            <a:pPr marL="0" indent="0" algn="ctr">
              <a:buNone/>
            </a:pPr>
            <a:r>
              <a:rPr lang="en-US" dirty="0" smtClean="0">
                <a:hlinkClick r:id="rId3"/>
              </a:rPr>
              <a:t>http</a:t>
            </a:r>
            <a:r>
              <a:rPr lang="en-US" dirty="0">
                <a:hlinkClick r:id="rId3"/>
              </a:rPr>
              <a:t>://librarycopyright.net/</a:t>
            </a:r>
            <a:r>
              <a:rPr lang="en-US" dirty="0"/>
              <a:t> </a:t>
            </a:r>
          </a:p>
          <a:p>
            <a:pPr marL="0" indent="0">
              <a:lnSpc>
                <a:spcPct val="100000"/>
              </a:lnSpc>
              <a:spcBef>
                <a:spcPts val="0"/>
              </a:spcBef>
              <a:buNone/>
            </a:pPr>
            <a:endParaRPr lang="en-US" b="1" dirty="0"/>
          </a:p>
          <a:p>
            <a:pPr marL="0" indent="0">
              <a:buNone/>
            </a:pPr>
            <a:endParaRPr lang="en-US" dirty="0"/>
          </a:p>
        </p:txBody>
      </p:sp>
      <p:sp>
        <p:nvSpPr>
          <p:cNvPr id="3" name="Title 2"/>
          <p:cNvSpPr>
            <a:spLocks noGrp="1"/>
          </p:cNvSpPr>
          <p:nvPr>
            <p:ph type="title"/>
          </p:nvPr>
        </p:nvSpPr>
        <p:spPr/>
        <p:txBody>
          <a:bodyPr/>
          <a:lstStyle/>
          <a:p>
            <a:pPr algn="ctr"/>
            <a:r>
              <a:rPr lang="en-US" dirty="0" smtClean="0"/>
              <a:t>Tools and Resources</a:t>
            </a:r>
            <a:endParaRPr lang="en-US" dirty="0"/>
          </a:p>
        </p:txBody>
      </p:sp>
    </p:spTree>
    <p:extLst>
      <p:ext uri="{BB962C8B-B14F-4D97-AF65-F5344CB8AC3E}">
        <p14:creationId xmlns:p14="http://schemas.microsoft.com/office/powerpoint/2010/main" val="6410898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0" indent="0" algn="ctr">
              <a:buNone/>
            </a:pPr>
            <a:r>
              <a:rPr lang="en-US" sz="1400" b="1" dirty="0"/>
              <a:t>CopyTalk Webinars</a:t>
            </a:r>
          </a:p>
          <a:p>
            <a:pPr marL="0" indent="0" algn="ctr">
              <a:buNone/>
            </a:pPr>
            <a:r>
              <a:rPr lang="en-US" sz="1400" dirty="0">
                <a:hlinkClick r:id="rId2"/>
              </a:rPr>
              <a:t>http://www.ala.org/advocacy/pp/pub/copytalk</a:t>
            </a:r>
            <a:r>
              <a:rPr lang="en-US" sz="1400" dirty="0"/>
              <a:t> </a:t>
            </a:r>
          </a:p>
          <a:p>
            <a:pPr marL="0" indent="0" algn="ctr">
              <a:buNone/>
            </a:pPr>
            <a:r>
              <a:rPr lang="en-US" sz="1400" dirty="0"/>
              <a:t>Monthly webinars on various copyright topics</a:t>
            </a:r>
          </a:p>
          <a:p>
            <a:pPr marL="0" indent="0" algn="ctr">
              <a:buNone/>
            </a:pPr>
            <a:r>
              <a:rPr lang="en-US" sz="1400" b="1" dirty="0"/>
              <a:t>Copyright Chat Podcast</a:t>
            </a:r>
          </a:p>
          <a:p>
            <a:pPr marL="0" indent="0" algn="ctr">
              <a:buNone/>
            </a:pPr>
            <a:r>
              <a:rPr lang="en-US" sz="1400" dirty="0">
                <a:hlinkClick r:id="rId3"/>
              </a:rPr>
              <a:t>https://www.library.illinois.edu/scp/copyright-overview/chat-podcast/</a:t>
            </a:r>
            <a:endParaRPr lang="en-US" sz="1400" dirty="0"/>
          </a:p>
          <a:p>
            <a:pPr marL="0" indent="0" algn="ctr">
              <a:buNone/>
            </a:pPr>
            <a:r>
              <a:rPr lang="en-US" sz="1400" dirty="0"/>
              <a:t>A podcast dedicated to discussing important copyright matters. </a:t>
            </a:r>
          </a:p>
          <a:p>
            <a:pPr marL="0" indent="0" algn="ctr">
              <a:buNone/>
            </a:pPr>
            <a:r>
              <a:rPr lang="en-US" sz="1400" b="1" dirty="0"/>
              <a:t>Scholarly Communications @ Duke</a:t>
            </a:r>
          </a:p>
          <a:p>
            <a:pPr marL="0" indent="0" algn="ctr">
              <a:buNone/>
            </a:pPr>
            <a:r>
              <a:rPr lang="en-US" sz="1400" dirty="0">
                <a:hlinkClick r:id="rId4"/>
              </a:rPr>
              <a:t>https://blogs.library.duke.edu/scholcomm/</a:t>
            </a:r>
            <a:r>
              <a:rPr lang="en-US" sz="1400" dirty="0"/>
              <a:t> </a:t>
            </a:r>
          </a:p>
          <a:p>
            <a:pPr marL="0" indent="0" algn="ctr">
              <a:buNone/>
            </a:pPr>
            <a:r>
              <a:rPr lang="en-US" sz="1400" dirty="0"/>
              <a:t>A blog about copyright and publication issues</a:t>
            </a:r>
          </a:p>
          <a:p>
            <a:pPr marL="0" indent="0" algn="ctr">
              <a:buNone/>
            </a:pPr>
            <a:r>
              <a:rPr lang="en-US" sz="1400" b="1" dirty="0"/>
              <a:t>IO: In the Open</a:t>
            </a:r>
          </a:p>
          <a:p>
            <a:pPr marL="0" indent="0" algn="ctr">
              <a:buNone/>
            </a:pPr>
            <a:r>
              <a:rPr lang="en-US" sz="1400" dirty="0">
                <a:hlinkClick r:id="rId5"/>
              </a:rPr>
              <a:t>http://intheopen.net/</a:t>
            </a:r>
            <a:endParaRPr lang="en-US" sz="1400" dirty="0"/>
          </a:p>
          <a:p>
            <a:pPr marL="0" indent="0" algn="ctr">
              <a:buNone/>
            </a:pPr>
            <a:r>
              <a:rPr lang="en-US" sz="1400" dirty="0"/>
              <a:t>A blog exploring libraries, scholarship, and publishing</a:t>
            </a:r>
          </a:p>
          <a:p>
            <a:pPr marL="0" indent="0" algn="ctr">
              <a:buNone/>
            </a:pPr>
            <a:r>
              <a:rPr lang="en-US" sz="1400" b="1" dirty="0"/>
              <a:t>The Taper</a:t>
            </a:r>
          </a:p>
          <a:p>
            <a:pPr marL="0" indent="0" algn="ctr">
              <a:buNone/>
            </a:pPr>
            <a:r>
              <a:rPr lang="en-US" sz="1400" dirty="0">
                <a:hlinkClick r:id="rId6"/>
              </a:rPr>
              <a:t>http://thetaper.library.virginia.edu/</a:t>
            </a:r>
            <a:r>
              <a:rPr lang="en-US" sz="1400" dirty="0"/>
              <a:t> </a:t>
            </a:r>
          </a:p>
          <a:p>
            <a:pPr marL="0" indent="0" algn="ctr">
              <a:buNone/>
            </a:pPr>
            <a:r>
              <a:rPr lang="en-US" sz="1400" dirty="0"/>
              <a:t>A blog exploring copyright information and policy</a:t>
            </a:r>
          </a:p>
        </p:txBody>
      </p:sp>
      <p:sp>
        <p:nvSpPr>
          <p:cNvPr id="3" name="Title 2"/>
          <p:cNvSpPr>
            <a:spLocks noGrp="1"/>
          </p:cNvSpPr>
          <p:nvPr>
            <p:ph type="title"/>
          </p:nvPr>
        </p:nvSpPr>
        <p:spPr/>
        <p:txBody>
          <a:bodyPr/>
          <a:lstStyle/>
          <a:p>
            <a:pPr algn="ctr"/>
            <a:r>
              <a:rPr lang="en-US" dirty="0"/>
              <a:t>Stay Current</a:t>
            </a:r>
          </a:p>
        </p:txBody>
      </p:sp>
    </p:spTree>
    <p:extLst>
      <p:ext uri="{BB962C8B-B14F-4D97-AF65-F5344CB8AC3E}">
        <p14:creationId xmlns:p14="http://schemas.microsoft.com/office/powerpoint/2010/main" val="398291734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a:t>ALA Fair Use Evaluator</a:t>
            </a:r>
          </a:p>
        </p:txBody>
      </p:sp>
      <p:pic>
        <p:nvPicPr>
          <p:cNvPr id="4" name="Picture 3"/>
          <p:cNvPicPr>
            <a:picLocks noChangeAspect="1"/>
          </p:cNvPicPr>
          <p:nvPr/>
        </p:nvPicPr>
        <p:blipFill rotWithShape="1">
          <a:blip r:embed="rId2"/>
          <a:srcRect l="4075" t="4082" r="12974" b="22158"/>
          <a:stretch/>
        </p:blipFill>
        <p:spPr>
          <a:xfrm>
            <a:off x="476250" y="2009430"/>
            <a:ext cx="8210550" cy="3430626"/>
          </a:xfrm>
          <a:prstGeom prst="rect">
            <a:avLst/>
          </a:prstGeom>
        </p:spPr>
      </p:pic>
      <p:pic>
        <p:nvPicPr>
          <p:cNvPr id="5" name="Picture 4"/>
          <p:cNvPicPr>
            <a:picLocks noChangeAspect="1"/>
          </p:cNvPicPr>
          <p:nvPr/>
        </p:nvPicPr>
        <p:blipFill>
          <a:blip r:embed="rId3"/>
          <a:stretch>
            <a:fillRect/>
          </a:stretch>
        </p:blipFill>
        <p:spPr>
          <a:xfrm>
            <a:off x="512990" y="5550316"/>
            <a:ext cx="4286250" cy="400050"/>
          </a:xfrm>
          <a:prstGeom prst="rect">
            <a:avLst/>
          </a:prstGeom>
        </p:spPr>
      </p:pic>
      <p:sp>
        <p:nvSpPr>
          <p:cNvPr id="7" name="Rectangle 6"/>
          <p:cNvSpPr/>
          <p:nvPr/>
        </p:nvSpPr>
        <p:spPr>
          <a:xfrm>
            <a:off x="628650" y="1463436"/>
            <a:ext cx="7886700" cy="369332"/>
          </a:xfrm>
          <a:prstGeom prst="rect">
            <a:avLst/>
          </a:prstGeom>
        </p:spPr>
        <p:txBody>
          <a:bodyPr wrap="square">
            <a:spAutoFit/>
          </a:bodyPr>
          <a:lstStyle/>
          <a:p>
            <a:pPr algn="ctr"/>
            <a:r>
              <a:rPr lang="en-US" dirty="0">
                <a:hlinkClick r:id="rId4"/>
              </a:rPr>
              <a:t>http://librarycopyright.net/resources/fairuse</a:t>
            </a:r>
            <a:r>
              <a:rPr lang="en-US" dirty="0" smtClean="0">
                <a:hlinkClick r:id="rId4"/>
              </a:rPr>
              <a:t>/</a:t>
            </a:r>
            <a:r>
              <a:rPr lang="en-US" dirty="0" smtClean="0"/>
              <a:t> </a:t>
            </a:r>
            <a:endParaRPr lang="en-US" dirty="0"/>
          </a:p>
        </p:txBody>
      </p:sp>
      <p:sp>
        <p:nvSpPr>
          <p:cNvPr id="2" name="Rectangle 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chemeClr val="tx1"/>
                </a:solidFill>
                <a:effectLst/>
                <a:latin typeface="Courier"/>
                <a:hlinkClick r:id="rId4"/>
              </a:rPr>
              <a:t>http://librarycopyright.net/resources/fairuse/</a:t>
            </a:r>
            <a:endParaRPr kumimoji="0" lang="en-US" altLang="en-US"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chemeClr val="tx1"/>
                </a:solidFill>
                <a:effectLst/>
                <a:latin typeface="Courier"/>
              </a:rPr>
              <a:t/>
            </a:r>
            <a:br>
              <a:rPr kumimoji="0" lang="en-US" altLang="en-US" sz="800" b="0" i="0" u="none" strike="noStrike" cap="none" normalizeH="0" baseline="0" dirty="0" smtClean="0">
                <a:ln>
                  <a:noFill/>
                </a:ln>
                <a:solidFill>
                  <a:schemeClr val="tx1"/>
                </a:solidFill>
                <a:effectLst/>
                <a:latin typeface="Courier"/>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3932373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600" dirty="0"/>
              <a:t>Kenneth D. Crews’ Fair Use Checklist</a:t>
            </a:r>
            <a:endParaRPr lang="en-US" dirty="0"/>
          </a:p>
        </p:txBody>
      </p:sp>
      <p:sp>
        <p:nvSpPr>
          <p:cNvPr id="9" name="Rectangle 8"/>
          <p:cNvSpPr/>
          <p:nvPr/>
        </p:nvSpPr>
        <p:spPr>
          <a:xfrm>
            <a:off x="6248400" y="5791200"/>
            <a:ext cx="27432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p:cNvGrpSpPr/>
          <p:nvPr/>
        </p:nvGrpSpPr>
        <p:grpSpPr>
          <a:xfrm>
            <a:off x="764002" y="1905000"/>
            <a:ext cx="7615996" cy="4491037"/>
            <a:chOff x="651510" y="1600200"/>
            <a:chExt cx="7615996" cy="4491037"/>
          </a:xfrm>
        </p:grpSpPr>
        <p:pic>
          <p:nvPicPr>
            <p:cNvPr id="4" name="Picture 3"/>
            <p:cNvPicPr>
              <a:picLocks noChangeAspect="1"/>
            </p:cNvPicPr>
            <p:nvPr/>
          </p:nvPicPr>
          <p:blipFill>
            <a:blip r:embed="rId2"/>
            <a:stretch>
              <a:fillRect/>
            </a:stretch>
          </p:blipFill>
          <p:spPr>
            <a:xfrm>
              <a:off x="651510" y="1600200"/>
              <a:ext cx="3732226" cy="4491037"/>
            </a:xfrm>
            <a:prstGeom prst="rect">
              <a:avLst/>
            </a:prstGeom>
            <a:ln>
              <a:solidFill>
                <a:schemeClr val="tx1"/>
              </a:solidFill>
            </a:ln>
          </p:spPr>
        </p:pic>
        <p:pic>
          <p:nvPicPr>
            <p:cNvPr id="6" name="Picture 5"/>
            <p:cNvPicPr>
              <a:picLocks noChangeAspect="1"/>
            </p:cNvPicPr>
            <p:nvPr/>
          </p:nvPicPr>
          <p:blipFill>
            <a:blip r:embed="rId3"/>
            <a:stretch>
              <a:fillRect/>
            </a:stretch>
          </p:blipFill>
          <p:spPr>
            <a:xfrm>
              <a:off x="4800600" y="1600200"/>
              <a:ext cx="3466906" cy="4470049"/>
            </a:xfrm>
            <a:prstGeom prst="rect">
              <a:avLst/>
            </a:prstGeom>
            <a:ln>
              <a:solidFill>
                <a:schemeClr val="tx1"/>
              </a:solidFill>
            </a:ln>
          </p:spPr>
        </p:pic>
      </p:grpSp>
      <p:sp>
        <p:nvSpPr>
          <p:cNvPr id="7" name="Rectangle 6"/>
          <p:cNvSpPr/>
          <p:nvPr/>
        </p:nvSpPr>
        <p:spPr>
          <a:xfrm>
            <a:off x="628650" y="1371600"/>
            <a:ext cx="7886700" cy="307777"/>
          </a:xfrm>
          <a:prstGeom prst="rect">
            <a:avLst/>
          </a:prstGeom>
        </p:spPr>
        <p:txBody>
          <a:bodyPr wrap="square">
            <a:spAutoFit/>
          </a:bodyPr>
          <a:lstStyle/>
          <a:p>
            <a:pPr algn="ctr"/>
            <a:r>
              <a:rPr lang="en-US" sz="1400" dirty="0">
                <a:hlinkClick r:id="rId4"/>
              </a:rPr>
              <a:t>https://copyright.columbia.edu/content/dam/copyright/Precedent%20Docs/fairusechecklist.pdf</a:t>
            </a:r>
            <a:endParaRPr lang="en-US" sz="1400" dirty="0"/>
          </a:p>
        </p:txBody>
      </p:sp>
    </p:spTree>
    <p:extLst>
      <p:ext uri="{BB962C8B-B14F-4D97-AF65-F5344CB8AC3E}">
        <p14:creationId xmlns:p14="http://schemas.microsoft.com/office/powerpoint/2010/main" val="424096695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Think Through Fair Use</a:t>
            </a:r>
          </a:p>
        </p:txBody>
      </p:sp>
      <p:pic>
        <p:nvPicPr>
          <p:cNvPr id="4" name="Picture 3"/>
          <p:cNvPicPr>
            <a:picLocks noChangeAspect="1"/>
          </p:cNvPicPr>
          <p:nvPr/>
        </p:nvPicPr>
        <p:blipFill>
          <a:blip r:embed="rId2"/>
          <a:stretch>
            <a:fillRect/>
          </a:stretch>
        </p:blipFill>
        <p:spPr>
          <a:xfrm>
            <a:off x="1371600" y="1905000"/>
            <a:ext cx="3434832" cy="4572000"/>
          </a:xfrm>
          <a:prstGeom prst="rect">
            <a:avLst/>
          </a:prstGeom>
          <a:solidFill>
            <a:schemeClr val="bg1"/>
          </a:solidFill>
          <a:ln>
            <a:solidFill>
              <a:schemeClr val="tx1"/>
            </a:solidFill>
          </a:ln>
        </p:spPr>
      </p:pic>
      <p:sp>
        <p:nvSpPr>
          <p:cNvPr id="5" name="Rectangle 4"/>
          <p:cNvSpPr/>
          <p:nvPr/>
        </p:nvSpPr>
        <p:spPr>
          <a:xfrm>
            <a:off x="428328" y="1353234"/>
            <a:ext cx="8087022" cy="369332"/>
          </a:xfrm>
          <a:prstGeom prst="rect">
            <a:avLst/>
          </a:prstGeom>
        </p:spPr>
        <p:txBody>
          <a:bodyPr wrap="square">
            <a:spAutoFit/>
          </a:bodyPr>
          <a:lstStyle/>
          <a:p>
            <a:pPr algn="ctr"/>
            <a:r>
              <a:rPr lang="en-US" dirty="0">
                <a:hlinkClick r:id="rId3"/>
              </a:rPr>
              <a:t>http://www.lib.umn.edu/copyright/fairthoughts</a:t>
            </a:r>
            <a:endParaRPr lang="en-US" dirty="0"/>
          </a:p>
        </p:txBody>
      </p:sp>
      <p:sp>
        <p:nvSpPr>
          <p:cNvPr id="2" name="TextBox 1">
            <a:extLst>
              <a:ext uri="{FF2B5EF4-FFF2-40B4-BE49-F238E27FC236}">
                <a16:creationId xmlns:a16="http://schemas.microsoft.com/office/drawing/2014/main" id="{78CFB291-2349-4766-A47E-A6FDBB24211C}"/>
              </a:ext>
            </a:extLst>
          </p:cNvPr>
          <p:cNvSpPr txBox="1"/>
          <p:nvPr/>
        </p:nvSpPr>
        <p:spPr>
          <a:xfrm>
            <a:off x="5257800" y="2438400"/>
            <a:ext cx="3257550" cy="1754326"/>
          </a:xfrm>
          <a:prstGeom prst="rect">
            <a:avLst/>
          </a:prstGeom>
          <a:noFill/>
        </p:spPr>
        <p:txBody>
          <a:bodyPr wrap="square" rtlCol="0">
            <a:spAutoFit/>
          </a:bodyPr>
          <a:lstStyle/>
          <a:p>
            <a:r>
              <a:rPr lang="en-US" dirty="0"/>
              <a:t>Tip: Think of checklist tools as a list of things to consider and a way to help you work-through/balance the factors, not an exercise in checking and counting boxes.</a:t>
            </a:r>
          </a:p>
        </p:txBody>
      </p:sp>
    </p:spTree>
    <p:extLst>
      <p:ext uri="{BB962C8B-B14F-4D97-AF65-F5344CB8AC3E}">
        <p14:creationId xmlns:p14="http://schemas.microsoft.com/office/powerpoint/2010/main" val="2328052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4570E-7E88-4F68-A11B-59C8DE49CA06}"/>
              </a:ext>
            </a:extLst>
          </p:cNvPr>
          <p:cNvSpPr>
            <a:spLocks noGrp="1"/>
          </p:cNvSpPr>
          <p:nvPr>
            <p:ph type="title"/>
          </p:nvPr>
        </p:nvSpPr>
        <p:spPr/>
        <p:txBody>
          <a:bodyPr/>
          <a:lstStyle/>
          <a:p>
            <a:r>
              <a:rPr lang="en-US" dirty="0"/>
              <a:t>You Can’t Copyright…</a:t>
            </a:r>
          </a:p>
        </p:txBody>
      </p:sp>
      <p:sp>
        <p:nvSpPr>
          <p:cNvPr id="3" name="Content Placeholder 2">
            <a:extLst>
              <a:ext uri="{FF2B5EF4-FFF2-40B4-BE49-F238E27FC236}">
                <a16:creationId xmlns:a16="http://schemas.microsoft.com/office/drawing/2014/main" id="{1B9CE613-91A3-4FCB-A484-CE008E873B5D}"/>
              </a:ext>
            </a:extLst>
          </p:cNvPr>
          <p:cNvSpPr>
            <a:spLocks noGrp="1"/>
          </p:cNvSpPr>
          <p:nvPr>
            <p:ph idx="1"/>
          </p:nvPr>
        </p:nvSpPr>
        <p:spPr/>
        <p:txBody>
          <a:bodyPr>
            <a:normAutofit fontScale="92500"/>
          </a:bodyPr>
          <a:lstStyle/>
          <a:p>
            <a:pPr marL="0" indent="0">
              <a:buNone/>
            </a:pPr>
            <a:r>
              <a:rPr lang="en-US" dirty="0" smtClean="0"/>
              <a:t>In </a:t>
            </a:r>
            <a:r>
              <a:rPr lang="en-US" dirty="0"/>
              <a:t>no case does copyright protection for an original work of authorship extend to any idea, procedure, process, system, method of operation, concept, principle, or discovery, regardless of the form in which it is described, explained, illustrated, or embodied in such work</a:t>
            </a:r>
            <a:r>
              <a:rPr lang="en-US" dirty="0" smtClean="0"/>
              <a:t>.</a:t>
            </a:r>
          </a:p>
          <a:p>
            <a:pPr marL="0" indent="0" algn="r">
              <a:buNone/>
            </a:pPr>
            <a:r>
              <a:rPr lang="en-US" dirty="0"/>
              <a:t>-17 </a:t>
            </a:r>
            <a:r>
              <a:rPr lang="en-US" dirty="0" smtClean="0"/>
              <a:t>USC </a:t>
            </a:r>
            <a:r>
              <a:rPr lang="en-US" dirty="0"/>
              <a:t>§ </a:t>
            </a:r>
            <a:r>
              <a:rPr lang="en-US" dirty="0" smtClean="0"/>
              <a:t>102(b)</a:t>
            </a:r>
          </a:p>
          <a:p>
            <a:pPr marL="0" indent="0">
              <a:buNone/>
            </a:pPr>
            <a:endParaRPr lang="en-US" i="1" dirty="0" smtClean="0"/>
          </a:p>
          <a:p>
            <a:pPr marL="0" indent="0">
              <a:buNone/>
            </a:pPr>
            <a:r>
              <a:rPr lang="en-US" i="1" dirty="0" smtClean="0"/>
              <a:t>Recommended </a:t>
            </a:r>
            <a:r>
              <a:rPr lang="en-US" i="1" dirty="0"/>
              <a:t>resource: </a:t>
            </a:r>
            <a:r>
              <a:rPr lang="en-US" dirty="0"/>
              <a:t>USCO Circular </a:t>
            </a:r>
            <a:r>
              <a:rPr lang="en-US" dirty="0" smtClean="0"/>
              <a:t>33, Works Not Protected by Copyright, </a:t>
            </a:r>
            <a:r>
              <a:rPr lang="en-US" dirty="0">
                <a:hlinkClick r:id="rId3"/>
              </a:rPr>
              <a:t>https://www.copyright.gov/circs</a:t>
            </a:r>
            <a:r>
              <a:rPr lang="en-US" dirty="0" smtClean="0">
                <a:hlinkClick r:id="rId3"/>
              </a:rPr>
              <a:t>/</a:t>
            </a:r>
            <a:r>
              <a:rPr lang="en-US" dirty="0" smtClean="0"/>
              <a:t>. </a:t>
            </a:r>
            <a:endParaRPr lang="en-US" dirty="0"/>
          </a:p>
        </p:txBody>
      </p:sp>
    </p:spTree>
    <p:extLst>
      <p:ext uri="{BB962C8B-B14F-4D97-AF65-F5344CB8AC3E}">
        <p14:creationId xmlns:p14="http://schemas.microsoft.com/office/powerpoint/2010/main" val="202883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the Rightsholder?</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Copyright </a:t>
            </a:r>
            <a:r>
              <a:rPr lang="en-US" dirty="0"/>
              <a:t>in a work protected under this title vests initially in the </a:t>
            </a:r>
            <a:r>
              <a:rPr lang="en-US" dirty="0" smtClean="0"/>
              <a:t>author . . . of the </a:t>
            </a:r>
            <a:r>
              <a:rPr lang="en-US" dirty="0"/>
              <a:t>work</a:t>
            </a:r>
            <a:r>
              <a:rPr lang="en-US" dirty="0" smtClean="0"/>
              <a:t>.</a:t>
            </a:r>
          </a:p>
          <a:p>
            <a:pPr marL="0" indent="0" algn="r">
              <a:buNone/>
            </a:pPr>
            <a:r>
              <a:rPr lang="en-US" dirty="0" smtClean="0"/>
              <a:t>-</a:t>
            </a:r>
            <a:r>
              <a:rPr lang="en-US" dirty="0"/>
              <a:t>17 USC § </a:t>
            </a:r>
            <a:r>
              <a:rPr lang="en-US" dirty="0" smtClean="0"/>
              <a:t>201(a) </a:t>
            </a:r>
            <a:endParaRPr lang="en-US" dirty="0"/>
          </a:p>
          <a:p>
            <a:pPr marL="0" indent="0" algn="r">
              <a:buNone/>
            </a:pPr>
            <a:endParaRPr lang="en-US" dirty="0"/>
          </a:p>
        </p:txBody>
      </p:sp>
    </p:spTree>
    <p:extLst>
      <p:ext uri="{BB962C8B-B14F-4D97-AF65-F5344CB8AC3E}">
        <p14:creationId xmlns:p14="http://schemas.microsoft.com/office/powerpoint/2010/main" val="410206235"/>
      </p:ext>
    </p:extLst>
  </p:cSld>
  <p:clrMapOvr>
    <a:masterClrMapping/>
  </p:clrMapOvr>
</p:sld>
</file>

<file path=ppt/theme/theme1.xml><?xml version="1.0" encoding="utf-8"?>
<a:theme xmlns:a="http://schemas.openxmlformats.org/drawingml/2006/main" name="Basis">
  <a:themeElements>
    <a:clrScheme name="Custom 15">
      <a:dk1>
        <a:sysClr val="windowText" lastClr="000000"/>
      </a:dk1>
      <a:lt1>
        <a:sysClr val="window" lastClr="FFFFFF"/>
      </a:lt1>
      <a:dk2>
        <a:srgbClr val="335B74"/>
      </a:dk2>
      <a:lt2>
        <a:srgbClr val="DFE3E5"/>
      </a:lt2>
      <a:accent1>
        <a:srgbClr val="0077BE"/>
      </a:accent1>
      <a:accent2>
        <a:srgbClr val="2683C6"/>
      </a:accent2>
      <a:accent3>
        <a:srgbClr val="27CED7"/>
      </a:accent3>
      <a:accent4>
        <a:srgbClr val="42BA97"/>
      </a:accent4>
      <a:accent5>
        <a:srgbClr val="3E8853"/>
      </a:accent5>
      <a:accent6>
        <a:srgbClr val="62A39F"/>
      </a:accent6>
      <a:hlink>
        <a:srgbClr val="0077BE"/>
      </a:hlink>
      <a:folHlink>
        <a:srgbClr val="B26B0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1110</TotalTime>
  <Words>5058</Words>
  <Application>Microsoft Office PowerPoint</Application>
  <PresentationFormat>On-screen Show (4:3)</PresentationFormat>
  <Paragraphs>542</Paragraphs>
  <Slides>79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79</vt:i4>
      </vt:variant>
    </vt:vector>
  </HeadingPairs>
  <TitlesOfParts>
    <vt:vector size="85" baseType="lpstr">
      <vt:lpstr>Arial</vt:lpstr>
      <vt:lpstr>Calibri</vt:lpstr>
      <vt:lpstr>Corbel</vt:lpstr>
      <vt:lpstr>Courier</vt:lpstr>
      <vt:lpstr>Wingdings</vt:lpstr>
      <vt:lpstr>Basis</vt:lpstr>
      <vt:lpstr>Copyright and Open Educational Resources</vt:lpstr>
      <vt:lpstr>Today We’ll Discuss</vt:lpstr>
      <vt:lpstr>My aim in giving this presentation</vt:lpstr>
      <vt:lpstr>Copyright Basics</vt:lpstr>
      <vt:lpstr>Securing Copyright</vt:lpstr>
      <vt:lpstr>Works Eligible for Copyright Protection</vt:lpstr>
      <vt:lpstr>PowerPoint Presentation</vt:lpstr>
      <vt:lpstr>You Can’t Copyright…</vt:lpstr>
      <vt:lpstr>Who is the Rightsholder?</vt:lpstr>
      <vt:lpstr>Who is the Rightsholder?</vt:lpstr>
      <vt:lpstr>Who is the Rightsholder?</vt:lpstr>
      <vt:lpstr>A Work Can be Considered a WMFH When</vt:lpstr>
      <vt:lpstr>Compilation Copyright</vt:lpstr>
      <vt:lpstr>Who is the Rightsholder?</vt:lpstr>
      <vt:lpstr>Rights Granted Under the Law</vt:lpstr>
      <vt:lpstr>Duration of Copyright</vt:lpstr>
      <vt:lpstr>Copyright Basics, In Summary</vt:lpstr>
      <vt:lpstr>Copyright &amp; OER Creation</vt:lpstr>
      <vt:lpstr>Securing Copyright in the OER</vt:lpstr>
      <vt:lpstr>Authorship of OER</vt:lpstr>
      <vt:lpstr>Creating ALL Materials vs. Using 3rd Part Works</vt:lpstr>
      <vt:lpstr>Reusing Third-Party Works in OER</vt:lpstr>
      <vt:lpstr>1.  Using Public Domain Works</vt:lpstr>
      <vt:lpstr>1(a) Expired Copyrights</vt:lpstr>
      <vt:lpstr>1(b) No Copyrightable Content</vt:lpstr>
      <vt:lpstr>1(c) US Government Works</vt:lpstr>
      <vt:lpstr>1(d) Item Placed in the Public Domain</vt:lpstr>
      <vt:lpstr>2. The Work is Licensed for Reuse</vt:lpstr>
      <vt:lpstr>2(a) Creative Commons Works</vt:lpstr>
      <vt:lpstr>PowerPoint Presentation</vt:lpstr>
      <vt:lpstr>CC Advantages</vt:lpstr>
      <vt:lpstr>CC Disadvantages</vt:lpstr>
      <vt:lpstr>2(b) Open Access Works</vt:lpstr>
      <vt:lpstr>3. The Use Could be Considered a Fair Use</vt:lpstr>
      <vt:lpstr>What Fair Use Is</vt:lpstr>
      <vt:lpstr>What Fair Use Isn’t</vt:lpstr>
      <vt:lpstr>Look to the Law!</vt:lpstr>
      <vt:lpstr>Code of Best Practices in Fair Use for Open Courseware</vt:lpstr>
      <vt:lpstr>Using the Code</vt:lpstr>
      <vt:lpstr>Other Codes</vt:lpstr>
      <vt:lpstr>4.  Permission is Obtained to Include the Work in the OER</vt:lpstr>
      <vt:lpstr>5.  A License is Obtained to Include the Work in the OER</vt:lpstr>
      <vt:lpstr>Special Consideration-Orphan Works</vt:lpstr>
      <vt:lpstr>Copyright &amp; OER Creation, in Summary</vt:lpstr>
      <vt:lpstr>OER Licensing Considerations - PREPUBLICATION</vt:lpstr>
      <vt:lpstr>The Big License!</vt:lpstr>
      <vt:lpstr>CC Licenses and the 5R’s</vt:lpstr>
      <vt:lpstr>Choosing a License</vt:lpstr>
      <vt:lpstr>Little Licenses</vt:lpstr>
      <vt:lpstr>License Placement for Individual Works</vt:lpstr>
      <vt:lpstr>License Placement the OER Itself</vt:lpstr>
      <vt:lpstr>OER Copyright Info Page?</vt:lpstr>
      <vt:lpstr>OER Licensing Summary</vt:lpstr>
      <vt:lpstr>Using OER</vt:lpstr>
      <vt:lpstr>OER Challenges</vt:lpstr>
      <vt:lpstr>Copyright &amp; Licensing Issues are Tricky Too!</vt:lpstr>
      <vt:lpstr>CC Licenses</vt:lpstr>
      <vt:lpstr>License-Licenses</vt:lpstr>
      <vt:lpstr>Reused Under Fair Use</vt:lpstr>
      <vt:lpstr>Answering Copyright Questions Related to OER Creation &amp; Use</vt:lpstr>
      <vt:lpstr>What’s a Librarian to do?</vt:lpstr>
      <vt:lpstr>What services will you offer?</vt:lpstr>
      <vt:lpstr>Pause</vt:lpstr>
      <vt:lpstr>Take a Deep Breath</vt:lpstr>
      <vt:lpstr>Where can I find info to answer this question?</vt:lpstr>
      <vt:lpstr>“I will have to get back to you”</vt:lpstr>
      <vt:lpstr>Would an alternate resource work?</vt:lpstr>
      <vt:lpstr>Common Misconceptions That Often Pose Challenges</vt:lpstr>
      <vt:lpstr>Answering Questions, In Summary</vt:lpstr>
      <vt:lpstr>Presentation Takeaways</vt:lpstr>
      <vt:lpstr>Copyright &amp; OER Creation and Use</vt:lpstr>
      <vt:lpstr>Because we are all in this together…</vt:lpstr>
      <vt:lpstr>Tools &amp; Resources</vt:lpstr>
      <vt:lpstr>Learn More About Copyright</vt:lpstr>
      <vt:lpstr>Tools and Resources</vt:lpstr>
      <vt:lpstr>Stay Current</vt:lpstr>
      <vt:lpstr>ALA Fair Use Evaluator</vt:lpstr>
      <vt:lpstr>Kenneth D. Crews’ Fair Use Checklist</vt:lpstr>
      <vt:lpstr>Think Through Fair Use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Copyright and Open Educational Resources</dc:title>
  <dc:creator>Carla Myers</dc:creator>
  <cp:lastModifiedBy>Myers, Carla Ms.</cp:lastModifiedBy>
  <cp:revision>63</cp:revision>
  <dcterms:created xsi:type="dcterms:W3CDTF">2018-11-28T02:57:44Z</dcterms:created>
  <dcterms:modified xsi:type="dcterms:W3CDTF">2018-12-06T21:29:38Z</dcterms:modified>
</cp:coreProperties>
</file>