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52"/>
  </p:notesMasterIdLst>
  <p:sldIdLst>
    <p:sldId id="257" r:id="rId3"/>
    <p:sldId id="454" r:id="rId4"/>
    <p:sldId id="353" r:id="rId5"/>
    <p:sldId id="272" r:id="rId6"/>
    <p:sldId id="274" r:id="rId7"/>
    <p:sldId id="283" r:id="rId8"/>
    <p:sldId id="317" r:id="rId9"/>
    <p:sldId id="480" r:id="rId10"/>
    <p:sldId id="334" r:id="rId11"/>
    <p:sldId id="338" r:id="rId12"/>
    <p:sldId id="350" r:id="rId13"/>
    <p:sldId id="358" r:id="rId14"/>
    <p:sldId id="481" r:id="rId15"/>
    <p:sldId id="359" r:id="rId16"/>
    <p:sldId id="482" r:id="rId17"/>
    <p:sldId id="483" r:id="rId18"/>
    <p:sldId id="484" r:id="rId19"/>
    <p:sldId id="485" r:id="rId20"/>
    <p:sldId id="360" r:id="rId21"/>
    <p:sldId id="455" r:id="rId22"/>
    <p:sldId id="486" r:id="rId23"/>
    <p:sldId id="456" r:id="rId24"/>
    <p:sldId id="361" r:id="rId25"/>
    <p:sldId id="362" r:id="rId26"/>
    <p:sldId id="498" r:id="rId27"/>
    <p:sldId id="372" r:id="rId28"/>
    <p:sldId id="373" r:id="rId29"/>
    <p:sldId id="487" r:id="rId30"/>
    <p:sldId id="501" r:id="rId31"/>
    <p:sldId id="504" r:id="rId32"/>
    <p:sldId id="505" r:id="rId33"/>
    <p:sldId id="506" r:id="rId34"/>
    <p:sldId id="511" r:id="rId35"/>
    <p:sldId id="513" r:id="rId36"/>
    <p:sldId id="514" r:id="rId37"/>
    <p:sldId id="515" r:id="rId38"/>
    <p:sldId id="465" r:id="rId39"/>
    <p:sldId id="466" r:id="rId40"/>
    <p:sldId id="488" r:id="rId41"/>
    <p:sldId id="489" r:id="rId42"/>
    <p:sldId id="490" r:id="rId43"/>
    <p:sldId id="462" r:id="rId44"/>
    <p:sldId id="495" r:id="rId45"/>
    <p:sldId id="497" r:id="rId46"/>
    <p:sldId id="494" r:id="rId47"/>
    <p:sldId id="493" r:id="rId48"/>
    <p:sldId id="496" r:id="rId49"/>
    <p:sldId id="499" r:id="rId50"/>
    <p:sldId id="47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27375"/>
    <a:srgbClr val="687D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93" autoAdjust="0"/>
  </p:normalViewPr>
  <p:slideViewPr>
    <p:cSldViewPr>
      <p:cViewPr varScale="1">
        <p:scale>
          <a:sx n="56" d="100"/>
          <a:sy n="56" d="100"/>
        </p:scale>
        <p:origin x="150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12/29/2018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4</a:t>
            </a:fld>
            <a:endParaRPr lang="en-US" dirty="0"/>
          </a:p>
        </p:txBody>
      </p:sp>
    </p:spTree>
    <p:extLst>
      <p:ext uri="{BB962C8B-B14F-4D97-AF65-F5344CB8AC3E}">
        <p14:creationId xmlns:p14="http://schemas.microsoft.com/office/powerpoint/2010/main" val="238410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977E14-7841-4FDC-99F9-BEC4912ABB35}" type="slidenum">
              <a:rPr lang="en-US" altLang="en-US" smtClean="0"/>
              <a:pPr>
                <a:spcBef>
                  <a:spcPct val="0"/>
                </a:spcBef>
              </a:pPr>
              <a:t>24</a:t>
            </a:fld>
            <a:endParaRPr lang="en-US" altLang="en-US" dirty="0"/>
          </a:p>
        </p:txBody>
      </p:sp>
    </p:spTree>
    <p:extLst>
      <p:ext uri="{BB962C8B-B14F-4D97-AF65-F5344CB8AC3E}">
        <p14:creationId xmlns:p14="http://schemas.microsoft.com/office/powerpoint/2010/main" val="2623527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79B4C4-597F-487E-96B9-77E1E59E63B4}" type="slidenum">
              <a:rPr lang="en-US" altLang="en-US" smtClean="0"/>
              <a:pPr>
                <a:spcBef>
                  <a:spcPct val="0"/>
                </a:spcBef>
              </a:pPr>
              <a:t>25</a:t>
            </a:fld>
            <a:endParaRPr lang="en-US" altLang="en-US" dirty="0"/>
          </a:p>
        </p:txBody>
      </p:sp>
    </p:spTree>
    <p:extLst>
      <p:ext uri="{BB962C8B-B14F-4D97-AF65-F5344CB8AC3E}">
        <p14:creationId xmlns:p14="http://schemas.microsoft.com/office/powerpoint/2010/main" val="2244487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340AD4-1995-418B-9EE3-FCED3EE30350}" type="slidenum">
              <a:rPr lang="en-US" altLang="en-US" smtClean="0"/>
              <a:pPr>
                <a:spcBef>
                  <a:spcPct val="0"/>
                </a:spcBef>
              </a:pPr>
              <a:t>26</a:t>
            </a:fld>
            <a:endParaRPr lang="en-US" altLang="en-US" dirty="0"/>
          </a:p>
        </p:txBody>
      </p:sp>
    </p:spTree>
    <p:extLst>
      <p:ext uri="{BB962C8B-B14F-4D97-AF65-F5344CB8AC3E}">
        <p14:creationId xmlns:p14="http://schemas.microsoft.com/office/powerpoint/2010/main" val="458877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A2661ED-E105-46CF-85DE-C2FE1ABE98C6}" type="slidenum">
              <a:rPr lang="en-US" altLang="en-US"/>
              <a:pPr eaLnBrk="1" hangingPunct="1">
                <a:spcBef>
                  <a:spcPct val="0"/>
                </a:spcBef>
              </a:pPr>
              <a:t>37</a:t>
            </a:fld>
            <a:endParaRPr lang="en-US" altLang="en-US" dirty="0"/>
          </a:p>
        </p:txBody>
      </p:sp>
    </p:spTree>
    <p:extLst>
      <p:ext uri="{BB962C8B-B14F-4D97-AF65-F5344CB8AC3E}">
        <p14:creationId xmlns:p14="http://schemas.microsoft.com/office/powerpoint/2010/main" val="2648937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7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F91DD49-018F-4FBC-9F2A-812B2ACB8F48}" type="slidenum">
              <a:rPr lang="en-US" altLang="en-US"/>
              <a:pPr eaLnBrk="1" hangingPunct="1">
                <a:spcBef>
                  <a:spcPct val="0"/>
                </a:spcBef>
              </a:pPr>
              <a:t>38</a:t>
            </a:fld>
            <a:endParaRPr lang="en-US" altLang="en-US" dirty="0"/>
          </a:p>
        </p:txBody>
      </p:sp>
    </p:spTree>
    <p:extLst>
      <p:ext uri="{BB962C8B-B14F-4D97-AF65-F5344CB8AC3E}">
        <p14:creationId xmlns:p14="http://schemas.microsoft.com/office/powerpoint/2010/main" val="3342957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3A5F26F-93AB-403B-BC53-21FCE1E59A9C}" type="slidenum">
              <a:rPr lang="en-US" altLang="en-US"/>
              <a:pPr eaLnBrk="1" hangingPunct="1">
                <a:spcBef>
                  <a:spcPct val="0"/>
                </a:spcBef>
              </a:pPr>
              <a:t>5</a:t>
            </a:fld>
            <a:endParaRPr lang="en-US" altLang="en-US" dirty="0"/>
          </a:p>
        </p:txBody>
      </p:sp>
    </p:spTree>
    <p:extLst>
      <p:ext uri="{BB962C8B-B14F-4D97-AF65-F5344CB8AC3E}">
        <p14:creationId xmlns:p14="http://schemas.microsoft.com/office/powerpoint/2010/main" val="2330285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6</a:t>
            </a:fld>
            <a:endParaRPr lang="en-US" altLang="en-US" dirty="0"/>
          </a:p>
        </p:txBody>
      </p:sp>
    </p:spTree>
    <p:extLst>
      <p:ext uri="{BB962C8B-B14F-4D97-AF65-F5344CB8AC3E}">
        <p14:creationId xmlns:p14="http://schemas.microsoft.com/office/powerpoint/2010/main" val="3830447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7</a:t>
            </a:fld>
            <a:endParaRPr lang="en-US" dirty="0"/>
          </a:p>
        </p:txBody>
      </p:sp>
    </p:spTree>
    <p:extLst>
      <p:ext uri="{BB962C8B-B14F-4D97-AF65-F5344CB8AC3E}">
        <p14:creationId xmlns:p14="http://schemas.microsoft.com/office/powerpoint/2010/main" val="3448127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EC8C21-AD02-465A-AB89-026C209087A7}" type="slidenum">
              <a:rPr lang="en-US" altLang="en-US"/>
              <a:pPr eaLnBrk="1" hangingPunct="1">
                <a:spcBef>
                  <a:spcPct val="0"/>
                </a:spcBef>
              </a:pPr>
              <a:t>9</a:t>
            </a:fld>
            <a:endParaRPr lang="en-US" altLang="en-US" dirty="0"/>
          </a:p>
        </p:txBody>
      </p:sp>
    </p:spTree>
    <p:extLst>
      <p:ext uri="{BB962C8B-B14F-4D97-AF65-F5344CB8AC3E}">
        <p14:creationId xmlns:p14="http://schemas.microsoft.com/office/powerpoint/2010/main" val="3015707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6E16495-5888-4D96-ABE3-C6447F5E2EC9}" type="slidenum">
              <a:rPr lang="en-US" altLang="en-US"/>
              <a:pPr eaLnBrk="1" hangingPunct="1">
                <a:spcBef>
                  <a:spcPct val="0"/>
                </a:spcBef>
              </a:pPr>
              <a:t>10</a:t>
            </a:fld>
            <a:endParaRPr lang="en-US" altLang="en-US" dirty="0"/>
          </a:p>
        </p:txBody>
      </p:sp>
    </p:spTree>
    <p:extLst>
      <p:ext uri="{BB962C8B-B14F-4D97-AF65-F5344CB8AC3E}">
        <p14:creationId xmlns:p14="http://schemas.microsoft.com/office/powerpoint/2010/main" val="2634933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AAD1037-230C-4B4C-A31A-FF45BDB5DFC6}" type="slidenum">
              <a:rPr lang="en-US" altLang="en-US" smtClean="0"/>
              <a:pPr>
                <a:spcBef>
                  <a:spcPct val="0"/>
                </a:spcBef>
              </a:pPr>
              <a:t>19</a:t>
            </a:fld>
            <a:endParaRPr lang="en-US" altLang="en-US" dirty="0"/>
          </a:p>
        </p:txBody>
      </p:sp>
    </p:spTree>
    <p:extLst>
      <p:ext uri="{BB962C8B-B14F-4D97-AF65-F5344CB8AC3E}">
        <p14:creationId xmlns:p14="http://schemas.microsoft.com/office/powerpoint/2010/main" val="3465885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20</a:t>
            </a:fld>
            <a:endParaRPr lang="en-US" dirty="0"/>
          </a:p>
        </p:txBody>
      </p:sp>
    </p:spTree>
    <p:extLst>
      <p:ext uri="{BB962C8B-B14F-4D97-AF65-F5344CB8AC3E}">
        <p14:creationId xmlns:p14="http://schemas.microsoft.com/office/powerpoint/2010/main" val="66267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Salinger?</a:t>
            </a: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6E91EF-F704-49A4-B0FC-0E12FA85BC9D}" type="slidenum">
              <a:rPr lang="en-US" altLang="en-US" smtClean="0"/>
              <a:pPr>
                <a:spcBef>
                  <a:spcPct val="0"/>
                </a:spcBef>
              </a:pPr>
              <a:t>23</a:t>
            </a:fld>
            <a:endParaRPr lang="en-US" altLang="en-US" dirty="0"/>
          </a:p>
        </p:txBody>
      </p:sp>
    </p:spTree>
    <p:extLst>
      <p:ext uri="{BB962C8B-B14F-4D97-AF65-F5344CB8AC3E}">
        <p14:creationId xmlns:p14="http://schemas.microsoft.com/office/powerpoint/2010/main" val="3659126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5638800" y="5079937"/>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762000" y="38862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
        <p:nvSpPr>
          <p:cNvPr id="9" name="Subtitle 2"/>
          <p:cNvSpPr>
            <a:spLocks noGrp="1"/>
          </p:cNvSpPr>
          <p:nvPr>
            <p:ph type="subTitle" idx="1"/>
          </p:nvPr>
        </p:nvSpPr>
        <p:spPr>
          <a:xfrm>
            <a:off x="769620" y="3962400"/>
            <a:ext cx="7543800" cy="1143000"/>
          </a:xfrm>
          <a:prstGeom prst="rect">
            <a:avLst/>
          </a:prstGeom>
        </p:spPr>
        <p:txBody>
          <a:bodyPr/>
          <a:lstStyle>
            <a:lvl1pPr marL="0" indent="0">
              <a:buNone/>
              <a:defRPr/>
            </a:lvl1pPr>
          </a:lstStyle>
          <a:p>
            <a:r>
              <a:rPr lang="en-US" sz="3000" dirty="0"/>
              <a:t>An Overview</a:t>
            </a:r>
            <a:endParaRPr lang="en-US" dirty="0">
              <a:latin typeface="Arial" panose="020B0604020202020204" pitchFamily="34" charset="0"/>
              <a:cs typeface="Arial" panose="020B0604020202020204" pitchFamily="34" charset="0"/>
            </a:endParaRPr>
          </a:p>
        </p:txBody>
      </p:sp>
      <p:sp>
        <p:nvSpPr>
          <p:cNvPr id="10" name="Title 1"/>
          <p:cNvSpPr>
            <a:spLocks noGrp="1"/>
          </p:cNvSpPr>
          <p:nvPr>
            <p:ph type="ctrTitle"/>
          </p:nvPr>
        </p:nvSpPr>
        <p:spPr>
          <a:xfrm>
            <a:off x="762000" y="2438400"/>
            <a:ext cx="7543800" cy="1353312"/>
          </a:xfrm>
          <a:prstGeom prst="rect">
            <a:avLst/>
          </a:prstGeom>
        </p:spPr>
        <p:txBody>
          <a:bodyPr>
            <a:normAutofit/>
          </a:bodyPr>
          <a:lstStyle/>
          <a:p>
            <a:r>
              <a:rPr lang="en-US" sz="7200" dirty="0">
                <a:latin typeface="Arial" pitchFamily="34" charset="0"/>
                <a:cs typeface="Arial" pitchFamily="34" charset="0"/>
              </a:rPr>
              <a:t>Copyright Basics</a:t>
            </a:r>
            <a:endParaRPr lang="en-US" sz="7200"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2299152"/>
            <a:ext cx="86106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4" name="Picture 3"/>
          <p:cNvPicPr>
            <a:picLocks noChangeAspect="1"/>
          </p:cNvPicPr>
          <p:nvPr userDrawn="1"/>
        </p:nvPicPr>
        <p:blipFill>
          <a:blip r:embed="rId2"/>
          <a:stretch>
            <a:fillRect/>
          </a:stretch>
        </p:blipFill>
        <p:spPr>
          <a:xfrm>
            <a:off x="2895600" y="3810000"/>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905744" y="3733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2"/>
          <a:srcRect t="11905" b="11905"/>
          <a:stretch/>
        </p:blipFill>
        <p:spPr>
          <a:xfrm>
            <a:off x="7467600" y="5672667"/>
            <a:ext cx="1543050" cy="609600"/>
          </a:xfrm>
          <a:prstGeom prst="rect">
            <a:avLst/>
          </a:prstGeom>
        </p:spPr>
      </p:pic>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12/29/2018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theme" Target="../theme/theme2.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12/29/2018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opyright.gov/title17/92chap1.html#106A" TargetMode="External"/><Relationship Id="rId2" Type="http://schemas.openxmlformats.org/officeDocument/2006/relationships/hyperlink" Target="https://www.copyright.gov/title17/92chap1.html#106"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copyright.gov/title17/92chap1.html#106A" TargetMode="External"/><Relationship Id="rId2" Type="http://schemas.openxmlformats.org/officeDocument/2006/relationships/hyperlink" Target="https://www.copyright.gov/title17/92chap1.html#106"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youtube.com/watch?v=65GQ70Rf_8Y&amp;list=RD65GQ70Rf_8Y" TargetMode="External"/><Relationship Id="rId2" Type="http://schemas.openxmlformats.org/officeDocument/2006/relationships/hyperlink" Target="https://www.youtube.com/watch?v=WdmS9wCHhSU"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hyperlink" Target="http://librarycopyright.net/resources/fairus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hyperlink" Target="https://copyright.columbia.edu/content/dam/copyright/Precedent%20Docs/fairusechecklist.pdf"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lib.umn.edu/copyright/fairthoughts" TargetMode="External"/><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http://libguides.law.gsu.edu/gsucopyrightcase" TargetMode="External"/><Relationship Id="rId2" Type="http://schemas.openxmlformats.org/officeDocument/2006/relationships/hyperlink" Target="https://www.copyright.gov/fair-use/"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fairuseweek.org/" TargetMode="External"/><Relationship Id="rId2" Type="http://schemas.openxmlformats.org/officeDocument/2006/relationships/hyperlink" Target="http://cmsimpact.org/codes-of-best-practices/" TargetMode="External"/><Relationship Id="rId1" Type="http://schemas.openxmlformats.org/officeDocument/2006/relationships/slideLayout" Target="../slideLayouts/slideLayout4.xml"/><Relationship Id="rId4" Type="http://schemas.openxmlformats.org/officeDocument/2006/relationships/hyperlink" Target="https://fairuse.stanford.edu/"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762000" y="2743200"/>
            <a:ext cx="7543800" cy="1096884"/>
          </a:xfrm>
        </p:spPr>
        <p:txBody>
          <a:bodyPr>
            <a:normAutofit fontScale="90000"/>
          </a:bodyPr>
          <a:lstStyle/>
          <a:p>
            <a:pPr algn="l"/>
            <a:r>
              <a:rPr lang="en-US" sz="7200" dirty="0">
                <a:latin typeface="Arial" pitchFamily="34" charset="0"/>
                <a:cs typeface="Arial" pitchFamily="34" charset="0"/>
              </a:rPr>
              <a:t>Fair Use</a:t>
            </a:r>
            <a:endParaRPr lang="en-US" sz="7200" dirty="0"/>
          </a:p>
        </p:txBody>
      </p:sp>
      <p:sp>
        <p:nvSpPr>
          <p:cNvPr id="5" name="Subtitle 2"/>
          <p:cNvSpPr>
            <a:spLocks noGrp="1"/>
          </p:cNvSpPr>
          <p:nvPr>
            <p:ph type="subTitle" idx="1"/>
          </p:nvPr>
        </p:nvSpPr>
        <p:spPr>
          <a:xfrm>
            <a:off x="825038" y="3962400"/>
            <a:ext cx="7543800" cy="1102820"/>
          </a:xfrm>
        </p:spPr>
        <p:txBody>
          <a:bodyPr/>
          <a:lstStyle/>
          <a:p>
            <a:r>
              <a:rPr lang="en-US" sz="3000" dirty="0"/>
              <a:t>An Overview for Librarians &amp; Educators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Authors Rights</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Owner of a protected work is provided with certain right….</a:t>
            </a:r>
          </a:p>
          <a:p>
            <a:pPr>
              <a:spcBef>
                <a:spcPts val="0"/>
              </a:spcBef>
              <a:spcAft>
                <a:spcPts val="0"/>
              </a:spcAft>
              <a:defRPr/>
            </a:pPr>
            <a:r>
              <a:rPr lang="en-US" sz="3200" dirty="0"/>
              <a:t>The right to reproduce (copy) the work </a:t>
            </a:r>
          </a:p>
          <a:p>
            <a:pPr>
              <a:spcBef>
                <a:spcPts val="0"/>
              </a:spcBef>
              <a:spcAft>
                <a:spcPts val="0"/>
              </a:spcAft>
              <a:defRPr/>
            </a:pPr>
            <a:r>
              <a:rPr lang="en-US" sz="3200" dirty="0"/>
              <a:t>The right to distribute the work (share/publish/sell)</a:t>
            </a:r>
          </a:p>
          <a:p>
            <a:pPr>
              <a:spcBef>
                <a:spcPts val="0"/>
              </a:spcBef>
              <a:spcAft>
                <a:spcPts val="0"/>
              </a:spcAft>
              <a:defRPr/>
            </a:pPr>
            <a:r>
              <a:rPr lang="en-US" dirty="0"/>
              <a:t>The right to create derivatives</a:t>
            </a:r>
          </a:p>
          <a:p>
            <a:pPr>
              <a:spcBef>
                <a:spcPts val="0"/>
              </a:spcBef>
              <a:spcAft>
                <a:spcPts val="0"/>
              </a:spcAft>
              <a:defRPr/>
            </a:pPr>
            <a:r>
              <a:rPr lang="en-US" sz="3200" dirty="0"/>
              <a:t>The right to public performances and displays of the work</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8AFDBE7-292C-4CD2-A44D-602607009951}" type="slidenum">
              <a:rPr lang="en-US" altLang="en-US">
                <a:solidFill>
                  <a:srgbClr val="898989"/>
                </a:solidFill>
              </a:rPr>
              <a:pPr eaLnBrk="1" hangingPunct="1"/>
              <a:t>10</a:t>
            </a:fld>
            <a:endParaRPr lang="en-US" altLang="en-US" dirty="0">
              <a:solidFill>
                <a:srgbClr val="898989"/>
              </a:solidFill>
            </a:endParaRPr>
          </a:p>
        </p:txBody>
      </p:sp>
    </p:spTree>
    <p:extLst>
      <p:ext uri="{BB962C8B-B14F-4D97-AF65-F5344CB8AC3E}">
        <p14:creationId xmlns:p14="http://schemas.microsoft.com/office/powerpoint/2010/main" val="3211971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a:xfrm>
            <a:off x="457200" y="1219201"/>
            <a:ext cx="8381999" cy="5029199"/>
          </a:xfrm>
        </p:spPr>
        <p:txBody>
          <a:bodyPr>
            <a:normAutofit fontScale="92500" lnSpcReduction="20000"/>
          </a:bodyPr>
          <a:lstStyle/>
          <a:p>
            <a:pPr marL="0" indent="0">
              <a:spcBef>
                <a:spcPts val="0"/>
              </a:spcBef>
              <a:spcAft>
                <a:spcPts val="0"/>
              </a:spcAft>
              <a:buNone/>
            </a:pPr>
            <a:r>
              <a:rPr lang="en-US" sz="3200" dirty="0"/>
              <a:t>Copyright infringement occurs when we take advantage of one of the rights granted to creators under the law without their authorization.</a:t>
            </a:r>
          </a:p>
          <a:p>
            <a:pPr marL="514350" indent="-514350">
              <a:spcBef>
                <a:spcPts val="0"/>
              </a:spcBef>
              <a:spcAft>
                <a:spcPts val="0"/>
              </a:spcAft>
              <a:buFont typeface="+mj-lt"/>
              <a:buAutoNum type="arabicPeriod"/>
            </a:pPr>
            <a:r>
              <a:rPr lang="en-US" sz="3200" dirty="0"/>
              <a:t>Reproduce works</a:t>
            </a:r>
          </a:p>
          <a:p>
            <a:pPr marL="514350" indent="-514350">
              <a:spcBef>
                <a:spcPts val="0"/>
              </a:spcBef>
              <a:spcAft>
                <a:spcPts val="0"/>
              </a:spcAft>
              <a:buFont typeface="+mj-lt"/>
              <a:buAutoNum type="arabicPeriod"/>
            </a:pPr>
            <a:r>
              <a:rPr lang="en-US" sz="3200" dirty="0"/>
              <a:t>Make derivatives</a:t>
            </a:r>
          </a:p>
          <a:p>
            <a:pPr marL="514350" indent="-514350">
              <a:spcBef>
                <a:spcPts val="0"/>
              </a:spcBef>
              <a:spcAft>
                <a:spcPts val="0"/>
              </a:spcAft>
              <a:buFont typeface="+mj-lt"/>
              <a:buAutoNum type="arabicPeriod"/>
            </a:pPr>
            <a:r>
              <a:rPr lang="en-US" dirty="0"/>
              <a:t>Distribute copies</a:t>
            </a:r>
          </a:p>
          <a:p>
            <a:pPr marL="514350" indent="-514350">
              <a:spcBef>
                <a:spcPts val="0"/>
              </a:spcBef>
              <a:spcAft>
                <a:spcPts val="0"/>
              </a:spcAft>
              <a:buFont typeface="+mj-lt"/>
              <a:buAutoNum type="arabicPeriod"/>
            </a:pPr>
            <a:r>
              <a:rPr lang="en-US" sz="3200" dirty="0"/>
              <a:t>Perform the work publicly</a:t>
            </a:r>
          </a:p>
          <a:p>
            <a:pPr marL="514350" indent="-514350">
              <a:spcBef>
                <a:spcPts val="0"/>
              </a:spcBef>
              <a:spcAft>
                <a:spcPts val="0"/>
              </a:spcAft>
              <a:buFont typeface="+mj-lt"/>
              <a:buAutoNum type="arabicPeriod"/>
            </a:pPr>
            <a:r>
              <a:rPr lang="en-US" sz="3200" dirty="0"/>
              <a:t>Display the work publicly</a:t>
            </a:r>
          </a:p>
          <a:p>
            <a:pPr marL="514350" indent="-514350">
              <a:spcBef>
                <a:spcPts val="0"/>
              </a:spcBef>
              <a:spcAft>
                <a:spcPts val="0"/>
              </a:spcAft>
              <a:buFont typeface="+mj-lt"/>
              <a:buAutoNum type="arabicPeriod"/>
            </a:pPr>
            <a:r>
              <a:rPr lang="en-US" dirty="0"/>
              <a:t>I</a:t>
            </a:r>
            <a:r>
              <a:rPr lang="en-US" sz="3200" dirty="0"/>
              <a:t>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173163"/>
          </a:xfrm>
        </p:spPr>
        <p:txBody>
          <a:bodyPr>
            <a:noAutofit/>
          </a:bodyPr>
          <a:lstStyle/>
          <a:p>
            <a:pPr algn="ctr"/>
            <a:r>
              <a:rPr lang="en-US" altLang="en-US" sz="8000" dirty="0">
                <a:solidFill>
                  <a:schemeClr val="tx1"/>
                </a:solidFill>
                <a:latin typeface="Franklin Gothic Book" panose="020B0503020102020204" pitchFamily="34" charset="0"/>
              </a:rPr>
              <a:t>Fair Use</a:t>
            </a:r>
            <a:endParaRPr lang="en-US" sz="8000" dirty="0">
              <a:solidFill>
                <a:schemeClr val="tx1"/>
              </a:solidFill>
              <a:latin typeface="Franklin Gothic Book" panose="020B0503020102020204" pitchFamily="34" charset="0"/>
            </a:endParaRPr>
          </a:p>
        </p:txBody>
      </p:sp>
    </p:spTree>
    <p:extLst>
      <p:ext uri="{BB962C8B-B14F-4D97-AF65-F5344CB8AC3E}">
        <p14:creationId xmlns:p14="http://schemas.microsoft.com/office/powerpoint/2010/main" val="3191687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Legal Exceptions</a:t>
            </a:r>
          </a:p>
        </p:txBody>
      </p:sp>
      <p:sp>
        <p:nvSpPr>
          <p:cNvPr id="3" name="Content Placeholder 2"/>
          <p:cNvSpPr>
            <a:spLocks noGrp="1"/>
          </p:cNvSpPr>
          <p:nvPr>
            <p:ph idx="1"/>
          </p:nvPr>
        </p:nvSpPr>
        <p:spPr/>
        <p:txBody>
          <a:bodyPr/>
          <a:lstStyle/>
          <a:p>
            <a:pPr marL="0" indent="0">
              <a:buNone/>
            </a:pPr>
            <a:r>
              <a:rPr lang="en-US" sz="2400" dirty="0"/>
              <a:t>Allow us to use copyrighted works in ways that would otherwise be considered copyright infringement.</a:t>
            </a:r>
          </a:p>
          <a:p>
            <a:pPr>
              <a:buSzPct val="100000"/>
              <a:buFont typeface="Wingdings" pitchFamily="2" charset="2"/>
              <a:buChar char="§"/>
            </a:pPr>
            <a:r>
              <a:rPr lang="en-US" sz="2400" dirty="0"/>
              <a:t>Fair use</a:t>
            </a:r>
          </a:p>
          <a:p>
            <a:pPr>
              <a:buSzPct val="100000"/>
              <a:buFont typeface="Wingdings" pitchFamily="2" charset="2"/>
              <a:buChar char="§"/>
            </a:pPr>
            <a:r>
              <a:rPr lang="en-US" sz="2400" dirty="0"/>
              <a:t>Library copying</a:t>
            </a:r>
          </a:p>
          <a:p>
            <a:pPr>
              <a:buSzPct val="100000"/>
              <a:buFont typeface="Wingdings" pitchFamily="2" charset="2"/>
              <a:buChar char="§"/>
            </a:pPr>
            <a:r>
              <a:rPr lang="en-US" sz="2400" dirty="0"/>
              <a:t>First sale doctrine</a:t>
            </a:r>
          </a:p>
          <a:p>
            <a:pPr>
              <a:buSzPct val="100000"/>
              <a:buFont typeface="Wingdings" pitchFamily="2" charset="2"/>
              <a:buChar char="§"/>
            </a:pPr>
            <a:r>
              <a:rPr lang="en-US" sz="2400" dirty="0"/>
              <a:t>Face-to-face teaching</a:t>
            </a:r>
          </a:p>
          <a:p>
            <a:pPr>
              <a:buSzPct val="100000"/>
              <a:buFont typeface="Wingdings" pitchFamily="2" charset="2"/>
              <a:buChar char="§"/>
            </a:pPr>
            <a:r>
              <a:rPr lang="en-US" sz="2400" dirty="0"/>
              <a:t>Displays and performances for distance learning (TEACH Act)</a:t>
            </a:r>
          </a:p>
          <a:p>
            <a:pPr>
              <a:buSzPct val="100000"/>
              <a:buFont typeface="Wingdings" pitchFamily="2" charset="2"/>
              <a:buChar char="§"/>
            </a:pPr>
            <a:r>
              <a:rPr lang="en-US" sz="2400" dirty="0"/>
              <a:t>Special formats for those with disabilities</a:t>
            </a:r>
          </a:p>
          <a:p>
            <a:pPr>
              <a:buSzPct val="100000"/>
              <a:buFont typeface="Wingdings" pitchFamily="2" charset="2"/>
              <a:buChar char="§"/>
            </a:pPr>
            <a:r>
              <a:rPr lang="en-US" sz="2400" dirty="0"/>
              <a:t>Digital Millennium Copyright Act</a:t>
            </a:r>
          </a:p>
        </p:txBody>
      </p:sp>
    </p:spTree>
    <p:extLst>
      <p:ext uri="{BB962C8B-B14F-4D97-AF65-F5344CB8AC3E}">
        <p14:creationId xmlns:p14="http://schemas.microsoft.com/office/powerpoint/2010/main" val="2866014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altLang="en-US" dirty="0"/>
              <a:t>17 U.S.C. § 107</a:t>
            </a:r>
          </a:p>
        </p:txBody>
      </p:sp>
      <p:sp>
        <p:nvSpPr>
          <p:cNvPr id="3" name="Content Placeholder 2"/>
          <p:cNvSpPr>
            <a:spLocks noGrp="1"/>
          </p:cNvSpPr>
          <p:nvPr>
            <p:ph idx="1"/>
          </p:nvPr>
        </p:nvSpPr>
        <p:spPr/>
        <p:txBody>
          <a:bodyPr>
            <a:normAutofit fontScale="62500" lnSpcReduction="20000"/>
          </a:bodyPr>
          <a:lstStyle/>
          <a:p>
            <a:pPr marL="0" indent="0">
              <a:buNone/>
            </a:pPr>
            <a:r>
              <a:rPr lang="en-US" sz="3000" dirty="0"/>
              <a:t>Notwithstanding the provisions of sections </a:t>
            </a:r>
            <a:r>
              <a:rPr lang="en-US" sz="3000" dirty="0">
                <a:hlinkClick r:id="rId2"/>
              </a:rPr>
              <a:t>106</a:t>
            </a:r>
            <a:r>
              <a:rPr lang="en-US" sz="3000" dirty="0"/>
              <a:t> and </a:t>
            </a:r>
            <a:r>
              <a:rPr lang="en-US" sz="3000" dirty="0">
                <a:hlinkClick r:id="rId3"/>
              </a:rPr>
              <a:t>106A</a:t>
            </a:r>
            <a:r>
              <a:rPr lang="en-US" sz="3000" dirty="0"/>
              <a:t>, the fair use of a copyrighted work, including such use by reproduction in copies or phonorecords or by any other means specified by that section, for purposes such as criticism, comment, news reporting, teaching (including multiple copies for classroom use), scholarship, or research, is not an infringement of copyright. In determining whether the use made of a work in any particular case is a fair use the factors to be considered shall include—</a:t>
            </a:r>
          </a:p>
          <a:p>
            <a:pPr marL="0" indent="0">
              <a:buNone/>
            </a:pPr>
            <a:r>
              <a:rPr lang="en-US" sz="3000" dirty="0"/>
              <a:t>(1) the purpose and character of the use, including whether such use is of a commercial nature or is for nonprofit educational purposes;</a:t>
            </a:r>
          </a:p>
          <a:p>
            <a:pPr marL="0" indent="0">
              <a:buNone/>
            </a:pPr>
            <a:r>
              <a:rPr lang="en-US" sz="3000" dirty="0"/>
              <a:t>(2) the nature of the copyrighted work;</a:t>
            </a:r>
          </a:p>
          <a:p>
            <a:pPr marL="0" indent="0">
              <a:buNone/>
            </a:pPr>
            <a:r>
              <a:rPr lang="en-US" sz="3000" dirty="0"/>
              <a:t>(3) the amount and substantiality of the portion used in relation to the copyrighted work as a whole; and</a:t>
            </a:r>
          </a:p>
          <a:p>
            <a:pPr marL="0" indent="0">
              <a:buNone/>
            </a:pPr>
            <a:r>
              <a:rPr lang="en-US" sz="3000" dirty="0"/>
              <a:t>(4) the effect of the use upon the potential market for or value of the copyrighted work.</a:t>
            </a:r>
          </a:p>
          <a:p>
            <a:pPr marL="0" indent="0">
              <a:buNone/>
            </a:pPr>
            <a:r>
              <a:rPr lang="en-US" sz="3000" dirty="0"/>
              <a:t>The fact that a work is unpublished shall not itself bar a finding of fair use if such finding is made upon consideration of all the above factors.</a:t>
            </a:r>
          </a:p>
          <a:p>
            <a:pPr marL="514350" indent="-514350">
              <a:buFont typeface="+mj-lt"/>
              <a:buAutoNum type="arabicPeriod"/>
              <a:defRPr/>
            </a:pPr>
            <a:endParaRPr lang="en-US" dirty="0"/>
          </a:p>
          <a:p>
            <a:pPr marL="514350" indent="-514350">
              <a:buFont typeface="+mj-lt"/>
              <a:buAutoNum type="arabicPeriod"/>
              <a:defRPr/>
            </a:pPr>
            <a:endParaRPr lang="en-US" dirty="0"/>
          </a:p>
        </p:txBody>
      </p:sp>
    </p:spTree>
    <p:extLst>
      <p:ext uri="{BB962C8B-B14F-4D97-AF65-F5344CB8AC3E}">
        <p14:creationId xmlns:p14="http://schemas.microsoft.com/office/powerpoint/2010/main" val="8390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Fair Use Line-by-Line</a:t>
            </a:r>
          </a:p>
        </p:txBody>
      </p:sp>
      <p:sp>
        <p:nvSpPr>
          <p:cNvPr id="3" name="Content Placeholder 2"/>
          <p:cNvSpPr>
            <a:spLocks noGrp="1"/>
          </p:cNvSpPr>
          <p:nvPr>
            <p:ph idx="1"/>
          </p:nvPr>
        </p:nvSpPr>
        <p:spPr/>
        <p:txBody>
          <a:bodyPr/>
          <a:lstStyle/>
          <a:p>
            <a:r>
              <a:rPr lang="en-US" sz="2800" dirty="0"/>
              <a:t>Notwithstanding the provisions of sections </a:t>
            </a:r>
            <a:r>
              <a:rPr lang="en-US" sz="2800" dirty="0">
                <a:hlinkClick r:id="rId2"/>
              </a:rPr>
              <a:t>106</a:t>
            </a:r>
            <a:r>
              <a:rPr lang="en-US" sz="2800" dirty="0"/>
              <a:t> and </a:t>
            </a:r>
            <a:r>
              <a:rPr lang="en-US" sz="2800" dirty="0">
                <a:hlinkClick r:id="rId3"/>
              </a:rPr>
              <a:t>106A</a:t>
            </a:r>
            <a:endParaRPr lang="en-US" sz="2800" dirty="0"/>
          </a:p>
          <a:p>
            <a:r>
              <a:rPr lang="en-US" sz="2800" dirty="0"/>
              <a:t>the fair use of a copyrighted work</a:t>
            </a:r>
          </a:p>
          <a:p>
            <a:r>
              <a:rPr lang="en-US" sz="2800" dirty="0"/>
              <a:t>including such use by reproduction in copies or phonorecords or by any other means specified by that section</a:t>
            </a:r>
          </a:p>
          <a:p>
            <a:r>
              <a:rPr lang="en-US" sz="2800" dirty="0"/>
              <a:t>for purposes such as criticism, comment, news reporting, teaching (including multiple copies for classroom use), scholarship, or research</a:t>
            </a:r>
          </a:p>
          <a:p>
            <a:r>
              <a:rPr lang="en-US" sz="2800" dirty="0"/>
              <a:t>is not an infringement of copyright</a:t>
            </a:r>
          </a:p>
        </p:txBody>
      </p:sp>
    </p:spTree>
    <p:extLst>
      <p:ext uri="{BB962C8B-B14F-4D97-AF65-F5344CB8AC3E}">
        <p14:creationId xmlns:p14="http://schemas.microsoft.com/office/powerpoint/2010/main" val="171348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Fair Use Line-by-Line</a:t>
            </a:r>
          </a:p>
        </p:txBody>
      </p:sp>
      <p:sp>
        <p:nvSpPr>
          <p:cNvPr id="3" name="Content Placeholder 2"/>
          <p:cNvSpPr>
            <a:spLocks noGrp="1"/>
          </p:cNvSpPr>
          <p:nvPr>
            <p:ph idx="1"/>
          </p:nvPr>
        </p:nvSpPr>
        <p:spPr/>
        <p:txBody>
          <a:bodyPr/>
          <a:lstStyle/>
          <a:p>
            <a:pPr marL="0" indent="0">
              <a:buNone/>
            </a:pPr>
            <a:r>
              <a:rPr lang="en-US" sz="2100" dirty="0"/>
              <a:t>In determining whether the use made of a work in any particular case is a fair use the factors to be considered shall include—</a:t>
            </a:r>
          </a:p>
          <a:p>
            <a:pPr marL="457200" indent="-457200">
              <a:buFont typeface="Wingdings" panose="05000000000000000000" pitchFamily="2" charset="2"/>
              <a:buAutoNum type="arabicParenBoth"/>
            </a:pPr>
            <a:r>
              <a:rPr lang="en-US" sz="2100" dirty="0"/>
              <a:t>the purpose and character of the use, including whether such use is of a commercial nature or is for nonprofit educational purposes;</a:t>
            </a:r>
          </a:p>
          <a:p>
            <a:pPr marL="457200" indent="-457200">
              <a:buAutoNum type="arabicParenBoth"/>
            </a:pPr>
            <a:r>
              <a:rPr lang="en-US" sz="2100" dirty="0"/>
              <a:t>the nature of the copyrighted work;</a:t>
            </a:r>
          </a:p>
          <a:p>
            <a:pPr marL="457200" indent="-457200">
              <a:buAutoNum type="arabicParenBoth"/>
            </a:pPr>
            <a:r>
              <a:rPr lang="en-US" sz="2100" dirty="0"/>
              <a:t>the amount and substantiality of the portion used in relation to the copyrighted work as a whole; and</a:t>
            </a:r>
          </a:p>
          <a:p>
            <a:pPr marL="457200" indent="-457200">
              <a:buAutoNum type="arabicParenBoth"/>
            </a:pPr>
            <a:r>
              <a:rPr lang="en-US" sz="2100" dirty="0"/>
              <a:t>the effect of the use upon the potential market for or value of the copyrighted work.</a:t>
            </a:r>
          </a:p>
          <a:p>
            <a:pPr marL="0" indent="0">
              <a:buNone/>
            </a:pPr>
            <a:r>
              <a:rPr lang="en-US" sz="2100" dirty="0"/>
              <a:t>The fact that a work is unpublished shall not itself bar a finding of fair use if such finding is made upon consideration of all the above factors.</a:t>
            </a:r>
          </a:p>
          <a:p>
            <a:pPr marL="0" indent="0">
              <a:buNone/>
            </a:pPr>
            <a:endParaRPr lang="en-US" dirty="0"/>
          </a:p>
        </p:txBody>
      </p:sp>
    </p:spTree>
    <p:extLst>
      <p:ext uri="{BB962C8B-B14F-4D97-AF65-F5344CB8AC3E}">
        <p14:creationId xmlns:p14="http://schemas.microsoft.com/office/powerpoint/2010/main" val="223606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610600" cy="957715"/>
          </a:xfrm>
        </p:spPr>
        <p:txBody>
          <a:bodyPr/>
          <a:lstStyle/>
          <a:p>
            <a:pPr algn="ctr"/>
            <a:r>
              <a:rPr lang="en-US" sz="4800" dirty="0">
                <a:solidFill>
                  <a:schemeClr val="tx1"/>
                </a:solidFill>
              </a:rPr>
              <a:t>The Four Factors of Fair Use</a:t>
            </a:r>
          </a:p>
        </p:txBody>
      </p:sp>
    </p:spTree>
    <p:extLst>
      <p:ext uri="{BB962C8B-B14F-4D97-AF65-F5344CB8AC3E}">
        <p14:creationId xmlns:p14="http://schemas.microsoft.com/office/powerpoint/2010/main" val="805661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Say You Wish To…</a:t>
            </a:r>
          </a:p>
        </p:txBody>
      </p:sp>
      <p:sp>
        <p:nvSpPr>
          <p:cNvPr id="3" name="Content Placeholder 2"/>
          <p:cNvSpPr>
            <a:spLocks noGrp="1"/>
          </p:cNvSpPr>
          <p:nvPr>
            <p:ph idx="1"/>
          </p:nvPr>
        </p:nvSpPr>
        <p:spPr/>
        <p:txBody>
          <a:bodyPr/>
          <a:lstStyle/>
          <a:p>
            <a:r>
              <a:rPr lang="en-US" dirty="0"/>
              <a:t>Provide criticism or commentary on a work</a:t>
            </a:r>
          </a:p>
          <a:p>
            <a:r>
              <a:rPr lang="en-US" dirty="0"/>
              <a:t>Are reporting the news</a:t>
            </a:r>
          </a:p>
          <a:p>
            <a:r>
              <a:rPr lang="en-US" dirty="0"/>
              <a:t> Are looking to make and distribute copies of works as part of teaching</a:t>
            </a:r>
          </a:p>
          <a:p>
            <a:r>
              <a:rPr lang="en-US" dirty="0"/>
              <a:t>Are performing scholarship or research</a:t>
            </a:r>
          </a:p>
          <a:p>
            <a:r>
              <a:rPr lang="en-US" dirty="0"/>
              <a:t>Preserve/safeguard a work</a:t>
            </a:r>
          </a:p>
          <a:p>
            <a:r>
              <a:rPr lang="en-US" dirty="0"/>
              <a:t>Make derivatives of a work</a:t>
            </a:r>
          </a:p>
        </p:txBody>
      </p:sp>
    </p:spTree>
    <p:extLst>
      <p:ext uri="{BB962C8B-B14F-4D97-AF65-F5344CB8AC3E}">
        <p14:creationId xmlns:p14="http://schemas.microsoft.com/office/powerpoint/2010/main" val="1611897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2"/>
          <p:cNvSpPr>
            <a:spLocks noGrp="1"/>
          </p:cNvSpPr>
          <p:nvPr>
            <p:ph type="title"/>
          </p:nvPr>
        </p:nvSpPr>
        <p:spPr/>
        <p:txBody>
          <a:bodyPr>
            <a:normAutofit fontScale="90000"/>
          </a:bodyPr>
          <a:lstStyle/>
          <a:p>
            <a:r>
              <a:rPr lang="en-US" altLang="en-US" dirty="0"/>
              <a:t>Factor 1: Purpose &amp; Character of the Use </a:t>
            </a:r>
          </a:p>
        </p:txBody>
      </p:sp>
      <p:sp>
        <p:nvSpPr>
          <p:cNvPr id="2" name="Content Placeholder 1"/>
          <p:cNvSpPr>
            <a:spLocks noGrp="1"/>
          </p:cNvSpPr>
          <p:nvPr>
            <p:ph idx="1"/>
          </p:nvPr>
        </p:nvSpPr>
        <p:spPr>
          <a:xfrm>
            <a:off x="457200" y="1828800"/>
            <a:ext cx="8229600" cy="4419600"/>
          </a:xfrm>
        </p:spPr>
        <p:txBody>
          <a:bodyPr/>
          <a:lstStyle/>
          <a:p>
            <a:r>
              <a:rPr lang="en-US" dirty="0"/>
              <a:t>Teaching/Research/Scholarship</a:t>
            </a:r>
          </a:p>
          <a:p>
            <a:r>
              <a:rPr lang="en-US" dirty="0"/>
              <a:t>Criticism/commentary</a:t>
            </a:r>
          </a:p>
          <a:p>
            <a:r>
              <a:rPr lang="en-US" dirty="0"/>
              <a:t>Nonprofit institution</a:t>
            </a:r>
          </a:p>
          <a:p>
            <a:r>
              <a:rPr lang="en-US" dirty="0"/>
              <a:t>Commercial use</a:t>
            </a:r>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3471123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br>
              <a:rPr lang="en-US" sz="3200" dirty="0"/>
            </a:br>
            <a:br>
              <a:rPr lang="en-US" sz="3200" dirty="0"/>
            </a:br>
            <a:r>
              <a:rPr lang="en-US" sz="3200" dirty="0"/>
              <a:t>Carla Myers </a:t>
            </a:r>
            <a:br>
              <a:rPr lang="en-US" sz="3200" dirty="0"/>
            </a:br>
            <a:r>
              <a:rPr lang="en-US" sz="3200" dirty="0"/>
              <a:t>Assistant Librarian &amp; Coordinator of Scholarly Communications</a:t>
            </a:r>
            <a:br>
              <a:rPr lang="en-US" sz="3200" dirty="0"/>
            </a:br>
            <a:r>
              <a:rPr lang="en-US" sz="3200" dirty="0"/>
              <a:t>Miami University Libraries</a:t>
            </a:r>
            <a:br>
              <a:rPr lang="en-US" sz="3200" dirty="0"/>
            </a:br>
            <a:r>
              <a:rPr lang="en-US" sz="3200" dirty="0">
                <a:solidFill>
                  <a:srgbClr val="002060"/>
                </a:solidFill>
              </a:rPr>
              <a:t>myersc2@miamioh.edu</a:t>
            </a:r>
          </a:p>
        </p:txBody>
      </p:sp>
    </p:spTree>
    <p:extLst>
      <p:ext uri="{BB962C8B-B14F-4D97-AF65-F5344CB8AC3E}">
        <p14:creationId xmlns:p14="http://schemas.microsoft.com/office/powerpoint/2010/main" val="2035199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Transformative Use</a:t>
            </a:r>
          </a:p>
        </p:txBody>
      </p:sp>
      <p:sp>
        <p:nvSpPr>
          <p:cNvPr id="2" name="Content Placeholder 1"/>
          <p:cNvSpPr>
            <a:spLocks noGrp="1"/>
          </p:cNvSpPr>
          <p:nvPr>
            <p:ph idx="1"/>
          </p:nvPr>
        </p:nvSpPr>
        <p:spPr/>
        <p:txBody>
          <a:bodyPr>
            <a:normAutofit fontScale="55000" lnSpcReduction="20000"/>
          </a:bodyPr>
          <a:lstStyle/>
          <a:p>
            <a:pPr marL="0" indent="0">
              <a:buNone/>
            </a:pPr>
            <a:r>
              <a:rPr lang="en-US" sz="5100" dirty="0"/>
              <a:t>Have you turned the original into something new by adding new expression or meaning?</a:t>
            </a:r>
          </a:p>
          <a:p>
            <a:pPr marL="0" indent="0">
              <a:buNone/>
            </a:pPr>
            <a:endParaRPr lang="en-US" dirty="0"/>
          </a:p>
          <a:p>
            <a:pPr marL="384048" lvl="2" indent="0">
              <a:buNone/>
            </a:pPr>
            <a:r>
              <a:rPr lang="en-US" sz="4600" dirty="0"/>
              <a:t>“If…the secondary use adds value to the original--if the quoted matter is used as raw material, transformed in the creation of new information, new aesthetics, new insights and understandings-- this is the very type of activity that the fair use doctrine intends to protect for the enrichment of society.”</a:t>
            </a:r>
          </a:p>
          <a:p>
            <a:pPr marL="384048" lvl="2" indent="0" algn="r">
              <a:buNone/>
            </a:pPr>
            <a:r>
              <a:rPr lang="en-US" sz="4800" b="1" i="1" dirty="0"/>
              <a:t>-</a:t>
            </a:r>
            <a:r>
              <a:rPr lang="en-US" sz="4800" dirty="0"/>
              <a:t>Pierre N. Leval</a:t>
            </a:r>
          </a:p>
          <a:p>
            <a:pPr marL="384048" lvl="2" indent="0" algn="r">
              <a:buNone/>
            </a:pPr>
            <a:r>
              <a:rPr lang="en-US" sz="4800" dirty="0"/>
              <a:t>Toward a Fair Use Standard, Harvard Law Review, Vol. 103, No. 5 (Mar., 1990), pp. 1105-1136 </a:t>
            </a:r>
          </a:p>
          <a:p>
            <a:pPr marL="384048" lvl="2" indent="0">
              <a:buNone/>
            </a:pPr>
            <a:endParaRPr lang="en-US" sz="4600" dirty="0"/>
          </a:p>
          <a:p>
            <a:pPr>
              <a:buNone/>
            </a:pPr>
            <a:endParaRPr lang="en-US" dirty="0"/>
          </a:p>
        </p:txBody>
      </p:sp>
    </p:spTree>
    <p:extLst>
      <p:ext uri="{BB962C8B-B14F-4D97-AF65-F5344CB8AC3E}">
        <p14:creationId xmlns:p14="http://schemas.microsoft.com/office/powerpoint/2010/main" val="1158118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Transformative Use</a:t>
            </a:r>
          </a:p>
        </p:txBody>
      </p:sp>
      <p:sp>
        <p:nvSpPr>
          <p:cNvPr id="3" name="Content Placeholder 2"/>
          <p:cNvSpPr>
            <a:spLocks noGrp="1"/>
          </p:cNvSpPr>
          <p:nvPr>
            <p:ph idx="1"/>
          </p:nvPr>
        </p:nvSpPr>
        <p:spPr>
          <a:xfrm>
            <a:off x="457200" y="1371600"/>
            <a:ext cx="8077200" cy="4876800"/>
          </a:xfrm>
          <a:solidFill>
            <a:schemeClr val="bg1"/>
          </a:solidFill>
        </p:spPr>
        <p:txBody>
          <a:bodyPr/>
          <a:lstStyle/>
          <a:p>
            <a:pPr marL="0" indent="0">
              <a:buNone/>
            </a:pPr>
            <a:r>
              <a:rPr lang="en-US" sz="2500" dirty="0"/>
              <a:t>A transformative use…</a:t>
            </a:r>
          </a:p>
          <a:p>
            <a:pPr marL="400050" lvl="1" indent="0">
              <a:buNone/>
            </a:pPr>
            <a:r>
              <a:rPr lang="en-US" sz="2500" dirty="0"/>
              <a:t>“[F]ocuses on whether the new work merely supersedes the objects of the original creation, or whether and to what extent it is ‘transformative,’ altering the original with new expression, meaning, or message. The more transformative the new work, the less will be the significance of other factors, like commercialism, that may weigh against a finding of fair use.”</a:t>
            </a:r>
          </a:p>
          <a:p>
            <a:pPr marL="400050" lvl="1" indent="0" algn="r">
              <a:buNone/>
            </a:pPr>
            <a:r>
              <a:rPr lang="en-US" sz="2500" dirty="0"/>
              <a:t>-Justice David H. Souter</a:t>
            </a:r>
          </a:p>
          <a:p>
            <a:pPr marL="400050" lvl="1" indent="0" algn="r">
              <a:buNone/>
            </a:pPr>
            <a:r>
              <a:rPr lang="en-US" sz="2500" dirty="0"/>
              <a:t>Campbell v. Acuff-Rose Music (92-1292), 510 U.S. 569 (1994). </a:t>
            </a:r>
          </a:p>
        </p:txBody>
      </p:sp>
      <p:sp>
        <p:nvSpPr>
          <p:cNvPr id="4" name="Rectangle 3"/>
          <p:cNvSpPr/>
          <p:nvPr/>
        </p:nvSpPr>
        <p:spPr>
          <a:xfrm>
            <a:off x="8534400" y="5638800"/>
            <a:ext cx="457200" cy="6096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751330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Examples of Transformative Use</a:t>
            </a:r>
          </a:p>
        </p:txBody>
      </p:sp>
      <p:sp>
        <p:nvSpPr>
          <p:cNvPr id="2" name="Content Placeholder 1"/>
          <p:cNvSpPr>
            <a:spLocks noGrp="1"/>
          </p:cNvSpPr>
          <p:nvPr>
            <p:ph idx="1"/>
          </p:nvPr>
        </p:nvSpPr>
        <p:spPr>
          <a:xfrm>
            <a:off x="457200" y="1219201"/>
            <a:ext cx="8229600" cy="5029199"/>
          </a:xfrm>
        </p:spPr>
        <p:txBody>
          <a:bodyPr>
            <a:normAutofit/>
          </a:bodyPr>
          <a:lstStyle/>
          <a:p>
            <a:r>
              <a:rPr lang="en-US" dirty="0"/>
              <a:t>Parody</a:t>
            </a:r>
          </a:p>
          <a:p>
            <a:r>
              <a:rPr lang="en-US" dirty="0"/>
              <a:t>Musical Mash-up</a:t>
            </a:r>
          </a:p>
          <a:p>
            <a:r>
              <a:rPr lang="en-US" dirty="0"/>
              <a:t>Entertainment to scholarship/news reporting</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53714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2"/>
          <p:cNvSpPr>
            <a:spLocks noGrp="1"/>
          </p:cNvSpPr>
          <p:nvPr>
            <p:ph type="title"/>
          </p:nvPr>
        </p:nvSpPr>
        <p:spPr/>
        <p:txBody>
          <a:bodyPr/>
          <a:lstStyle/>
          <a:p>
            <a:r>
              <a:rPr lang="en-US" altLang="en-US" sz="4000" dirty="0"/>
              <a:t>Factor 2: The Nature of the Work</a:t>
            </a:r>
          </a:p>
        </p:txBody>
      </p:sp>
      <p:sp>
        <p:nvSpPr>
          <p:cNvPr id="2" name="Content Placeholder 1"/>
          <p:cNvSpPr>
            <a:spLocks noGrp="1"/>
          </p:cNvSpPr>
          <p:nvPr>
            <p:ph idx="1"/>
          </p:nvPr>
        </p:nvSpPr>
        <p:spPr>
          <a:xfrm>
            <a:off x="457200" y="1219201"/>
            <a:ext cx="8229600" cy="5029199"/>
          </a:xfrm>
        </p:spPr>
        <p:txBody>
          <a:bodyPr/>
          <a:lstStyle/>
          <a:p>
            <a:pPr marL="0" indent="0">
              <a:buNone/>
            </a:pPr>
            <a:r>
              <a:rPr lang="en-US" dirty="0"/>
              <a:t>Explores the characteristics of the work being used…</a:t>
            </a:r>
          </a:p>
          <a:p>
            <a:pPr>
              <a:defRPr/>
            </a:pPr>
            <a:r>
              <a:rPr lang="en-US" sz="3200" dirty="0"/>
              <a:t>N</a:t>
            </a:r>
            <a:r>
              <a:rPr lang="en-US" dirty="0"/>
              <a:t>onfiction/factual</a:t>
            </a:r>
          </a:p>
          <a:p>
            <a:pPr>
              <a:defRPr/>
            </a:pPr>
            <a:r>
              <a:rPr lang="en-US" sz="3200" dirty="0"/>
              <a:t>Fiction/creative</a:t>
            </a:r>
          </a:p>
          <a:p>
            <a:pPr>
              <a:defRPr/>
            </a:pPr>
            <a:r>
              <a:rPr lang="en-US" sz="3200" dirty="0"/>
              <a:t>Published </a:t>
            </a:r>
            <a:r>
              <a:rPr lang="en-US" dirty="0"/>
              <a:t>or</a:t>
            </a:r>
            <a:r>
              <a:rPr lang="en-US" sz="3200" dirty="0"/>
              <a:t> unpublished</a:t>
            </a:r>
          </a:p>
          <a:p>
            <a:pPr marL="0" indent="0">
              <a:buNone/>
              <a:defRPr/>
            </a:pPr>
            <a:endParaRPr lang="en-US" sz="3200" dirty="0"/>
          </a:p>
          <a:p>
            <a:pPr>
              <a:defRPr/>
            </a:pPr>
            <a:endParaRPr lang="en-US" dirty="0"/>
          </a:p>
          <a:p>
            <a:pPr>
              <a:defRPr/>
            </a:pPr>
            <a:endParaRPr lang="en-US" dirty="0"/>
          </a:p>
        </p:txBody>
      </p:sp>
    </p:spTree>
    <p:extLst>
      <p:ext uri="{BB962C8B-B14F-4D97-AF65-F5344CB8AC3E}">
        <p14:creationId xmlns:p14="http://schemas.microsoft.com/office/powerpoint/2010/main" val="3107121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US" dirty="0"/>
              <a:t>Factor 3: The Amount &amp; Substantiality of the Portion Used</a:t>
            </a:r>
          </a:p>
        </p:txBody>
      </p:sp>
      <p:sp>
        <p:nvSpPr>
          <p:cNvPr id="2" name="Content Placeholder 1"/>
          <p:cNvSpPr>
            <a:spLocks noGrp="1"/>
          </p:cNvSpPr>
          <p:nvPr>
            <p:ph idx="1"/>
          </p:nvPr>
        </p:nvSpPr>
        <p:spPr>
          <a:xfrm>
            <a:off x="457200" y="1752600"/>
            <a:ext cx="8229600" cy="4495800"/>
          </a:xfrm>
        </p:spPr>
        <p:txBody>
          <a:bodyPr>
            <a:normAutofit fontScale="77500" lnSpcReduction="20000"/>
          </a:bodyPr>
          <a:lstStyle/>
          <a:p>
            <a:pPr>
              <a:buSzPct val="100000"/>
            </a:pPr>
            <a:r>
              <a:rPr lang="en-US" dirty="0"/>
              <a:t>“The amount and substantiality of the portion used in relation to the copyrighted work as a whole”			    -17 USC § 107</a:t>
            </a:r>
          </a:p>
          <a:p>
            <a:pPr>
              <a:buSzPct val="100000"/>
            </a:pPr>
            <a:r>
              <a:rPr lang="en-US" dirty="0"/>
              <a:t>There are no absolute rules as to how much of a copyrighted work may be copied and still be considered a fair use.</a:t>
            </a:r>
          </a:p>
          <a:p>
            <a:pPr marL="0" indent="0" algn="r">
              <a:buSzPct val="100000"/>
              <a:buNone/>
            </a:pPr>
            <a:r>
              <a:rPr lang="en-US" dirty="0"/>
              <a:t>-Maxtone-Graham v. Burtchaell</a:t>
            </a:r>
          </a:p>
          <a:p>
            <a:pPr>
              <a:buSzPct val="100000"/>
            </a:pPr>
            <a:r>
              <a:rPr lang="en-US" dirty="0"/>
              <a:t>Think quantity and quality</a:t>
            </a:r>
          </a:p>
          <a:p>
            <a:pPr>
              <a:buSzPct val="100000"/>
            </a:pPr>
            <a:r>
              <a:rPr lang="en-US" dirty="0"/>
              <a:t>Consider the amount needed to serve the purpose of the use in relation to the work being used.</a:t>
            </a:r>
          </a:p>
          <a:p>
            <a:pPr>
              <a:buSzPct val="100000"/>
            </a:pPr>
            <a:r>
              <a:rPr lang="en-US" dirty="0"/>
              <a:t>This is a judgment call, and one you must be prepared to justify should your use of the work ever come into question!</a:t>
            </a:r>
          </a:p>
        </p:txBody>
      </p:sp>
    </p:spTree>
    <p:extLst>
      <p:ext uri="{BB962C8B-B14F-4D97-AF65-F5344CB8AC3E}">
        <p14:creationId xmlns:p14="http://schemas.microsoft.com/office/powerpoint/2010/main" val="3680875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2"/>
          <p:cNvSpPr>
            <a:spLocks noGrp="1"/>
          </p:cNvSpPr>
          <p:nvPr>
            <p:ph type="title"/>
          </p:nvPr>
        </p:nvSpPr>
        <p:spPr/>
        <p:txBody>
          <a:bodyPr/>
          <a:lstStyle/>
          <a:p>
            <a:r>
              <a:rPr lang="en-US" altLang="en-US" dirty="0"/>
              <a:t>Beware of the Guidelines!</a:t>
            </a:r>
          </a:p>
        </p:txBody>
      </p:sp>
      <p:sp>
        <p:nvSpPr>
          <p:cNvPr id="2" name="Content Placeholder 1"/>
          <p:cNvSpPr>
            <a:spLocks noGrp="1"/>
          </p:cNvSpPr>
          <p:nvPr>
            <p:ph idx="1"/>
          </p:nvPr>
        </p:nvSpPr>
        <p:spPr/>
        <p:txBody>
          <a:bodyPr>
            <a:normAutofit fontScale="92500" lnSpcReduction="10000"/>
          </a:bodyPr>
          <a:lstStyle/>
          <a:p>
            <a:pPr>
              <a:defRPr/>
            </a:pPr>
            <a:r>
              <a:rPr lang="en-US" dirty="0"/>
              <a:t>Classroom Photocopying Guidelines (1976)</a:t>
            </a:r>
          </a:p>
          <a:p>
            <a:pPr lvl="1">
              <a:buFont typeface="Arial" charset="0"/>
              <a:buChar char="–"/>
              <a:defRPr/>
            </a:pPr>
            <a:r>
              <a:rPr lang="en-US" dirty="0"/>
              <a:t>Use must be “spontaneous”</a:t>
            </a:r>
          </a:p>
          <a:p>
            <a:pPr lvl="1">
              <a:buFont typeface="Arial" charset="0"/>
              <a:buChar char="–"/>
              <a:defRPr/>
            </a:pPr>
            <a:r>
              <a:rPr lang="en-US" dirty="0"/>
              <a:t>Brevity…</a:t>
            </a:r>
          </a:p>
          <a:p>
            <a:pPr lvl="2">
              <a:buFont typeface="Arial" charset="0"/>
              <a:buChar char="•"/>
              <a:defRPr/>
            </a:pPr>
            <a:r>
              <a:rPr lang="en-US" dirty="0"/>
              <a:t>Can use 1 chapter or 10% of a work</a:t>
            </a:r>
          </a:p>
          <a:p>
            <a:pPr lvl="2">
              <a:buFont typeface="Arial" charset="0"/>
              <a:buChar char="•"/>
              <a:defRPr/>
            </a:pPr>
            <a:r>
              <a:rPr lang="en-US" dirty="0"/>
              <a:t>No more than 250 words from a poem</a:t>
            </a:r>
          </a:p>
          <a:p>
            <a:pPr lvl="2">
              <a:buFont typeface="Arial" charset="0"/>
              <a:buChar char="•"/>
              <a:defRPr/>
            </a:pPr>
            <a:r>
              <a:rPr lang="en-US" dirty="0"/>
              <a:t>Only 1 chart, picture or diagram from a work</a:t>
            </a:r>
          </a:p>
          <a:p>
            <a:pPr lvl="1">
              <a:buFont typeface="Arial" charset="0"/>
              <a:buChar char="–"/>
              <a:defRPr/>
            </a:pPr>
            <a:r>
              <a:rPr lang="en-US" dirty="0"/>
              <a:t>Must seek permission for subsequent use</a:t>
            </a:r>
          </a:p>
          <a:p>
            <a:pPr>
              <a:defRPr/>
            </a:pPr>
            <a:r>
              <a:rPr lang="en-US" dirty="0"/>
              <a:t>Off-Air Recording of Broadcast Programming for Educational Purposes (1981)</a:t>
            </a:r>
          </a:p>
          <a:p>
            <a:pPr>
              <a:defRPr/>
            </a:pPr>
            <a:r>
              <a:rPr lang="en-US" dirty="0"/>
              <a:t>Carry no force of law and provide no safe harbor against infringement!</a:t>
            </a:r>
          </a:p>
        </p:txBody>
      </p:sp>
    </p:spTree>
    <p:extLst>
      <p:ext uri="{BB962C8B-B14F-4D97-AF65-F5344CB8AC3E}">
        <p14:creationId xmlns:p14="http://schemas.microsoft.com/office/powerpoint/2010/main" val="1541642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2"/>
          <p:cNvSpPr>
            <a:spLocks noGrp="1"/>
          </p:cNvSpPr>
          <p:nvPr>
            <p:ph type="title"/>
          </p:nvPr>
        </p:nvSpPr>
        <p:spPr/>
        <p:txBody>
          <a:bodyPr/>
          <a:lstStyle/>
          <a:p>
            <a:r>
              <a:rPr lang="en-US" altLang="en-US" dirty="0"/>
              <a:t>Factor 4: Effect on the Market</a:t>
            </a:r>
          </a:p>
        </p:txBody>
      </p:sp>
      <p:sp>
        <p:nvSpPr>
          <p:cNvPr id="2" name="Content Placeholder 1"/>
          <p:cNvSpPr>
            <a:spLocks noGrp="1"/>
          </p:cNvSpPr>
          <p:nvPr>
            <p:ph idx="1"/>
          </p:nvPr>
        </p:nvSpPr>
        <p:spPr/>
        <p:txBody>
          <a:bodyPr>
            <a:normAutofit/>
          </a:bodyPr>
          <a:lstStyle/>
          <a:p>
            <a:pPr marL="228600" indent="-228600"/>
            <a:r>
              <a:rPr lang="en-US" dirty="0"/>
              <a:t>Is your use resulting in lost revenue for the rightsholder?</a:t>
            </a:r>
          </a:p>
          <a:p>
            <a:pPr marL="228600" indent="-228600"/>
            <a:r>
              <a:rPr lang="en-US" dirty="0"/>
              <a:t>Could your use replace sale of the work?</a:t>
            </a:r>
          </a:p>
          <a:p>
            <a:pPr marL="228600" indent="-228600"/>
            <a:r>
              <a:rPr lang="en-US" dirty="0"/>
              <a:t>Could your use help the market for the item, e.g. comment, critique, parody?</a:t>
            </a:r>
          </a:p>
          <a:p>
            <a:pPr marL="228600" indent="-228600">
              <a:defRPr/>
            </a:pPr>
            <a:r>
              <a:rPr lang="en-US" dirty="0"/>
              <a:t>This factor can carry a lot of weight, especially when looking at commercial uses.</a:t>
            </a:r>
          </a:p>
        </p:txBody>
      </p:sp>
    </p:spTree>
    <p:extLst>
      <p:ext uri="{BB962C8B-B14F-4D97-AF65-F5344CB8AC3E}">
        <p14:creationId xmlns:p14="http://schemas.microsoft.com/office/powerpoint/2010/main" val="2236587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dirty="0"/>
              <a:t>It’s so confusing!</a:t>
            </a:r>
          </a:p>
        </p:txBody>
      </p:sp>
      <p:sp>
        <p:nvSpPr>
          <p:cNvPr id="3" name="Content Placeholder 2"/>
          <p:cNvSpPr>
            <a:spLocks noGrp="1"/>
          </p:cNvSpPr>
          <p:nvPr>
            <p:ph idx="1"/>
          </p:nvPr>
        </p:nvSpPr>
        <p:spPr/>
        <p:txBody>
          <a:bodyPr>
            <a:normAutofit/>
          </a:bodyPr>
          <a:lstStyle/>
          <a:p>
            <a:pPr>
              <a:defRPr/>
            </a:pPr>
            <a:r>
              <a:rPr lang="en-US" dirty="0"/>
              <a:t>Congress deliberately created fair use to flexible so that it could apply to many different situations.</a:t>
            </a:r>
          </a:p>
          <a:p>
            <a:pPr>
              <a:defRPr/>
            </a:pPr>
            <a:r>
              <a:rPr lang="en-US" dirty="0"/>
              <a:t>Unfortunately though, this can lead to uncertainty regarding its application.</a:t>
            </a:r>
          </a:p>
        </p:txBody>
      </p:sp>
    </p:spTree>
    <p:extLst>
      <p:ext uri="{BB962C8B-B14F-4D97-AF65-F5344CB8AC3E}">
        <p14:creationId xmlns:p14="http://schemas.microsoft.com/office/powerpoint/2010/main" val="1034343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90800"/>
            <a:ext cx="8610600" cy="1033915"/>
          </a:xfrm>
        </p:spPr>
        <p:txBody>
          <a:bodyPr/>
          <a:lstStyle/>
          <a:p>
            <a:pPr algn="ctr"/>
            <a:r>
              <a:rPr lang="en-US" sz="6000" dirty="0">
                <a:solidFill>
                  <a:schemeClr val="tx1"/>
                </a:solidFill>
              </a:rPr>
              <a:t>Fair Use in the Courts</a:t>
            </a:r>
          </a:p>
        </p:txBody>
      </p:sp>
    </p:spTree>
    <p:extLst>
      <p:ext uri="{BB962C8B-B14F-4D97-AF65-F5344CB8AC3E}">
        <p14:creationId xmlns:p14="http://schemas.microsoft.com/office/powerpoint/2010/main" val="22180806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tx1"/>
                </a:solidFill>
              </a:rPr>
              <a:t>Campbell V. Acuff Rose</a:t>
            </a:r>
            <a:endParaRPr lang="en-US" sz="3600" dirty="0"/>
          </a:p>
        </p:txBody>
      </p:sp>
      <p:sp>
        <p:nvSpPr>
          <p:cNvPr id="3" name="Content Placeholder 2"/>
          <p:cNvSpPr>
            <a:spLocks noGrp="1"/>
          </p:cNvSpPr>
          <p:nvPr>
            <p:ph idx="1"/>
          </p:nvPr>
        </p:nvSpPr>
        <p:spPr/>
        <p:txBody>
          <a:bodyPr>
            <a:normAutofit fontScale="62500" lnSpcReduction="20000"/>
          </a:bodyPr>
          <a:lstStyle/>
          <a:p>
            <a:r>
              <a:rPr lang="en-US" dirty="0"/>
              <a:t>Acuff-Rose Music was an American music publishing firm formed in 1942 by Roy Acuff and Fred Rose in Nashville</a:t>
            </a:r>
          </a:p>
          <a:p>
            <a:r>
              <a:rPr lang="en-US" dirty="0"/>
              <a:t>They own the copyright in the song “Oh, Pretty Woman” written by Roy Orbison and William Dees</a:t>
            </a:r>
          </a:p>
          <a:p>
            <a:pPr marL="0" indent="0" algn="ctr">
              <a:buNone/>
            </a:pPr>
            <a:r>
              <a:rPr lang="en-US" dirty="0">
                <a:hlinkClick r:id="rId2"/>
              </a:rPr>
              <a:t>https://www.youtube.com/watch?v=WdmS9wCHhSU</a:t>
            </a:r>
            <a:r>
              <a:rPr lang="en-US" dirty="0"/>
              <a:t> </a:t>
            </a:r>
          </a:p>
          <a:p>
            <a:r>
              <a:rPr lang="en-US" dirty="0"/>
              <a:t>The manager for the rap group, 2 Live Crew reached out to Acuff-Rose asking for a license to use the tune of Orbison’s song and the first line in a parody composed by the band composed "Pretty Woman." They also offered to provide creative credit to Acuff-Rose, Roy Orbison, and William Dees for the original.</a:t>
            </a:r>
          </a:p>
          <a:p>
            <a:pPr marL="0" indent="0" algn="ctr">
              <a:buNone/>
            </a:pPr>
            <a:r>
              <a:rPr lang="en-US" dirty="0">
                <a:hlinkClick r:id="rId3"/>
              </a:rPr>
              <a:t>https://www.youtube.com/watch?v=65GQ70Rf_8Y&amp;list=RD65GQ70Rf_8Y</a:t>
            </a:r>
            <a:r>
              <a:rPr lang="en-US" dirty="0"/>
              <a:t> </a:t>
            </a:r>
          </a:p>
          <a:p>
            <a:r>
              <a:rPr lang="en-US" dirty="0"/>
              <a:t>Acuff-Rose denied the license.</a:t>
            </a:r>
          </a:p>
          <a:p>
            <a:r>
              <a:rPr lang="en-US" dirty="0"/>
              <a:t>2 Live Crew went ahead and released their song anyway and has been making a tidy profit off it.</a:t>
            </a:r>
          </a:p>
          <a:p>
            <a:r>
              <a:rPr lang="en-US" dirty="0"/>
              <a:t>Acuff-Rose have decided to sue the band and it’s recording label, Luke Skyywalker Records for copyright infringement. </a:t>
            </a:r>
          </a:p>
          <a:p>
            <a:pPr marL="0" indent="0">
              <a:buFont typeface="Wingdings" pitchFamily="2" charset="2"/>
              <a:buNone/>
              <a:defRPr/>
            </a:pPr>
            <a:endParaRPr lang="en-US" sz="2400" dirty="0"/>
          </a:p>
        </p:txBody>
      </p:sp>
    </p:spTree>
    <p:extLst>
      <p:ext uri="{BB962C8B-B14F-4D97-AF65-F5344CB8AC3E}">
        <p14:creationId xmlns:p14="http://schemas.microsoft.com/office/powerpoint/2010/main" val="2952202371"/>
      </p:ext>
    </p:extLst>
  </p:cSld>
  <p:clrMapOvr>
    <a:masterClrMapping/>
  </p:clrMapOvr>
  <mc:AlternateContent xmlns:mc="http://schemas.openxmlformats.org/markup-compatibility/2006" xmlns:p14="http://schemas.microsoft.com/office/powerpoint/2010/main">
    <mc:Choice Requires="p14">
      <p:transition spd="slow" p14:dur="2000" advTm="147"/>
    </mc:Choice>
    <mc:Fallback xmlns="">
      <p:transition spd="slow" advTm="14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Quick copyright basics review</a:t>
            </a:r>
          </a:p>
          <a:p>
            <a:r>
              <a:rPr lang="en-US" dirty="0"/>
              <a:t>Fair use</a:t>
            </a:r>
          </a:p>
          <a:p>
            <a:r>
              <a:rPr lang="en-US" dirty="0"/>
              <a:t>Court cases</a:t>
            </a:r>
          </a:p>
          <a:p>
            <a:r>
              <a:rPr lang="en-US" dirty="0"/>
              <a:t>Tools and resources</a:t>
            </a:r>
          </a:p>
          <a:p>
            <a:r>
              <a:rPr lang="en-US" dirty="0"/>
              <a:t>Putting it all together</a:t>
            </a:r>
          </a:p>
        </p:txBody>
      </p:sp>
    </p:spTree>
    <p:extLst>
      <p:ext uri="{BB962C8B-B14F-4D97-AF65-F5344CB8AC3E}">
        <p14:creationId xmlns:p14="http://schemas.microsoft.com/office/powerpoint/2010/main" val="3750794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000" dirty="0"/>
              <a:t>Round 1: The District Court</a:t>
            </a:r>
          </a:p>
        </p:txBody>
      </p:sp>
      <p:sp>
        <p:nvSpPr>
          <p:cNvPr id="3" name="Content Placeholder 2"/>
          <p:cNvSpPr>
            <a:spLocks noGrp="1"/>
          </p:cNvSpPr>
          <p:nvPr>
            <p:ph idx="1"/>
          </p:nvPr>
        </p:nvSpPr>
        <p:spPr/>
        <p:txBody>
          <a:bodyPr>
            <a:normAutofit fontScale="85000" lnSpcReduction="20000"/>
          </a:bodyPr>
          <a:lstStyle/>
          <a:p>
            <a:pPr marL="342900" indent="-342900">
              <a:spcBef>
                <a:spcPts val="0"/>
              </a:spcBef>
              <a:buFont typeface="+mj-lt"/>
              <a:buAutoNum type="arabicPeriod"/>
            </a:pPr>
            <a:r>
              <a:rPr lang="en-US" dirty="0"/>
              <a:t>Purpose--2 Live Crew's version was obviously a parody, which "quickly degenerates into a play on words, substituting predictable lyrics with shocking ones" to show "how bland and banal the Orbison song" is; that 2 Live Crew</a:t>
            </a:r>
          </a:p>
          <a:p>
            <a:pPr marL="342900" indent="-342900">
              <a:spcBef>
                <a:spcPts val="0"/>
              </a:spcBef>
              <a:buFont typeface="+mj-lt"/>
              <a:buAutoNum type="arabicPeriod"/>
            </a:pPr>
            <a:r>
              <a:rPr lang="en-US" dirty="0"/>
              <a:t>Nature of the Work—Creative Song</a:t>
            </a:r>
          </a:p>
          <a:p>
            <a:pPr marL="342900" indent="-342900">
              <a:spcBef>
                <a:spcPts val="0"/>
              </a:spcBef>
              <a:buFont typeface="+mj-lt"/>
              <a:buAutoNum type="arabicPeriod"/>
            </a:pPr>
            <a:r>
              <a:rPr lang="en-US" dirty="0"/>
              <a:t>The Amount Used—2 Live Crew has taken no more than was necessary to "conjure up" the original in order to parody it</a:t>
            </a:r>
          </a:p>
          <a:p>
            <a:pPr marL="342900" indent="-342900">
              <a:spcBef>
                <a:spcPts val="0"/>
              </a:spcBef>
              <a:buFont typeface="+mj-lt"/>
              <a:buAutoNum type="arabicPeriod"/>
            </a:pPr>
            <a:r>
              <a:rPr lang="en-US" dirty="0"/>
              <a:t>Effect on the Market—It’s "extremely unlikely that 2 Live Crew's song could adversely affect the market for the original.“</a:t>
            </a:r>
          </a:p>
          <a:p>
            <a:pPr marL="0" indent="0" algn="ctr">
              <a:spcBef>
                <a:spcPts val="0"/>
              </a:spcBef>
              <a:buNone/>
            </a:pPr>
            <a:r>
              <a:rPr lang="en-US" dirty="0"/>
              <a:t>Ruling: It’s a Fair Use!</a:t>
            </a:r>
          </a:p>
        </p:txBody>
      </p:sp>
    </p:spTree>
    <p:extLst>
      <p:ext uri="{BB962C8B-B14F-4D97-AF65-F5344CB8AC3E}">
        <p14:creationId xmlns:p14="http://schemas.microsoft.com/office/powerpoint/2010/main" val="116855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Round 2: The Appellate Court</a:t>
            </a:r>
          </a:p>
        </p:txBody>
      </p:sp>
      <p:sp>
        <p:nvSpPr>
          <p:cNvPr id="3" name="Content Placeholder 2"/>
          <p:cNvSpPr>
            <a:spLocks noGrp="1"/>
          </p:cNvSpPr>
          <p:nvPr>
            <p:ph idx="1"/>
          </p:nvPr>
        </p:nvSpPr>
        <p:spPr/>
        <p:txBody>
          <a:bodyPr>
            <a:normAutofit fontScale="92500" lnSpcReduction="10000"/>
          </a:bodyPr>
          <a:lstStyle/>
          <a:p>
            <a:pPr marL="342900" indent="-342900">
              <a:buFont typeface="+mj-lt"/>
              <a:buAutoNum type="arabicPeriod"/>
            </a:pPr>
            <a:r>
              <a:rPr lang="en-US" dirty="0"/>
              <a:t>Purpose—Commercial, and "every commercial use . . . is presumptively . . . Unfair.“</a:t>
            </a:r>
          </a:p>
          <a:p>
            <a:pPr marL="342900" indent="-342900">
              <a:buFont typeface="+mj-lt"/>
              <a:buAutoNum type="arabicPeriod"/>
            </a:pPr>
            <a:r>
              <a:rPr lang="en-US" dirty="0"/>
              <a:t>Nature of the Work—Creative song</a:t>
            </a:r>
          </a:p>
          <a:p>
            <a:pPr marL="342900" indent="-342900">
              <a:buFont typeface="+mj-lt"/>
              <a:buAutoNum type="arabicPeriod"/>
            </a:pPr>
            <a:r>
              <a:rPr lang="en-US" dirty="0"/>
              <a:t>The Amount Used—They took the “heart” of the original work and made it the “heart” of the new work.</a:t>
            </a:r>
          </a:p>
          <a:p>
            <a:pPr marL="342900" indent="-342900">
              <a:buFont typeface="+mj-lt"/>
              <a:buAutoNum type="arabicPeriod"/>
            </a:pPr>
            <a:r>
              <a:rPr lang="en-US" dirty="0"/>
              <a:t>The Effect on the Market—What about the market for a derivative work?</a:t>
            </a:r>
          </a:p>
          <a:p>
            <a:pPr marL="0" indent="0" algn="ctr">
              <a:buNone/>
            </a:pPr>
            <a:r>
              <a:rPr lang="en-US" dirty="0"/>
              <a:t>Ruling: It is not a Fair Use.</a:t>
            </a:r>
          </a:p>
          <a:p>
            <a:endParaRPr lang="en-US" dirty="0"/>
          </a:p>
        </p:txBody>
      </p:sp>
    </p:spTree>
    <p:extLst>
      <p:ext uri="{BB962C8B-B14F-4D97-AF65-F5344CB8AC3E}">
        <p14:creationId xmlns:p14="http://schemas.microsoft.com/office/powerpoint/2010/main" val="3864643608"/>
      </p:ext>
    </p:extLst>
  </p:cSld>
  <p:clrMapOvr>
    <a:masterClrMapping/>
  </p:clrMapOvr>
  <mc:AlternateContent xmlns:mc="http://schemas.openxmlformats.org/markup-compatibility/2006" xmlns:p14="http://schemas.microsoft.com/office/powerpoint/2010/main">
    <mc:Choice Requires="p14">
      <p:transition spd="slow" p14:dur="2000" advTm="136"/>
    </mc:Choice>
    <mc:Fallback xmlns="">
      <p:transition spd="slow" advTm="1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Round 3: The US Supreme Court</a:t>
            </a:r>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a:t>Purpose—Transformative…taking the original work and turning it into something new.</a:t>
            </a:r>
          </a:p>
          <a:p>
            <a:pPr marL="514350" indent="-514350">
              <a:spcBef>
                <a:spcPts val="0"/>
              </a:spcBef>
              <a:spcAft>
                <a:spcPts val="0"/>
              </a:spcAft>
              <a:buFont typeface="+mj-lt"/>
              <a:buAutoNum type="arabicPeriod"/>
            </a:pPr>
            <a:r>
              <a:rPr lang="en-US" dirty="0"/>
              <a:t>Nature of the Original—Yes…it’s a creative, original song, however “Parodies almost invariably copy publicly known, expressive works.”</a:t>
            </a:r>
          </a:p>
          <a:p>
            <a:pPr marL="514350" indent="-514350">
              <a:buFont typeface="+mj-lt"/>
              <a:buAutoNum type="arabicPeriod"/>
            </a:pPr>
            <a:r>
              <a:rPr lang="en-US" dirty="0"/>
              <a:t>The Amount Used—”The parody must be able to "conjure up" at least enough of that original to make the object of its critical wit recognizable.”</a:t>
            </a:r>
          </a:p>
          <a:p>
            <a:pPr marL="514350" indent="-514350">
              <a:buFont typeface="+mj-lt"/>
              <a:buAutoNum type="arabicPeriod"/>
            </a:pPr>
            <a:r>
              <a:rPr lang="en-US" dirty="0"/>
              <a:t>The Effect on the Market—It is unlikely “that creators of imaginative works will license critical reviews or lampoons of their own productions removes such uses from the very notion of a potential licensing market” and there is “no evidence that a potential rap market was harmed in any way by 2 Live Crew's parody, rap version.”</a:t>
            </a:r>
          </a:p>
          <a:p>
            <a:pPr marL="0" indent="0" algn="ctr">
              <a:buNone/>
            </a:pPr>
            <a:r>
              <a:rPr lang="en-US" dirty="0"/>
              <a:t>Ruling: Fair use!</a:t>
            </a:r>
          </a:p>
          <a:p>
            <a:endParaRPr lang="en-US" dirty="0"/>
          </a:p>
          <a:p>
            <a:pPr>
              <a:spcBef>
                <a:spcPts val="0"/>
              </a:spcBef>
              <a:spcAft>
                <a:spcPts val="0"/>
              </a:spcAft>
            </a:pPr>
            <a:endParaRPr lang="en-US" dirty="0"/>
          </a:p>
        </p:txBody>
      </p:sp>
    </p:spTree>
    <p:extLst>
      <p:ext uri="{BB962C8B-B14F-4D97-AF65-F5344CB8AC3E}">
        <p14:creationId xmlns:p14="http://schemas.microsoft.com/office/powerpoint/2010/main" val="1452872417"/>
      </p:ext>
    </p:extLst>
  </p:cSld>
  <p:clrMapOvr>
    <a:masterClrMapping/>
  </p:clrMapOvr>
  <mc:AlternateContent xmlns:mc="http://schemas.openxmlformats.org/markup-compatibility/2006" xmlns:p14="http://schemas.microsoft.com/office/powerpoint/2010/main">
    <mc:Choice Requires="p14">
      <p:transition spd="slow" p14:dur="2000" advTm="135"/>
    </mc:Choice>
    <mc:Fallback xmlns="">
      <p:transition spd="slow" advTm="1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67FD7-03A0-4700-B8F3-04E6451524A1}"/>
              </a:ext>
            </a:extLst>
          </p:cNvPr>
          <p:cNvSpPr>
            <a:spLocks noGrp="1"/>
          </p:cNvSpPr>
          <p:nvPr>
            <p:ph type="title"/>
          </p:nvPr>
        </p:nvSpPr>
        <p:spPr/>
        <p:txBody>
          <a:bodyPr/>
          <a:lstStyle/>
          <a:p>
            <a:r>
              <a:rPr lang="en-US" dirty="0"/>
              <a:t>Harper &amp; Row v. The Nation</a:t>
            </a:r>
          </a:p>
        </p:txBody>
      </p:sp>
      <p:sp>
        <p:nvSpPr>
          <p:cNvPr id="3" name="Content Placeholder 2">
            <a:extLst>
              <a:ext uri="{FF2B5EF4-FFF2-40B4-BE49-F238E27FC236}">
                <a16:creationId xmlns:a16="http://schemas.microsoft.com/office/drawing/2014/main" id="{0DA0F669-3CD5-4219-94C4-F25CF52327F1}"/>
              </a:ext>
            </a:extLst>
          </p:cNvPr>
          <p:cNvSpPr>
            <a:spLocks noGrp="1"/>
          </p:cNvSpPr>
          <p:nvPr>
            <p:ph idx="1"/>
          </p:nvPr>
        </p:nvSpPr>
        <p:spPr/>
        <p:txBody>
          <a:bodyPr/>
          <a:lstStyle/>
          <a:p>
            <a:r>
              <a:rPr lang="en-US" sz="2200" dirty="0"/>
              <a:t>Harper and Row contracted with Gerald Ford to publish his memoirs.</a:t>
            </a:r>
          </a:p>
          <a:p>
            <a:r>
              <a:rPr lang="en-US" sz="2200" dirty="0"/>
              <a:t>Harper &amp; Row negotiated a prepublication agreement with Time Magazine for the right to excerpt 7,500 words from Ford's account, with an emphasis on his decision to pardon Richard Nixon.</a:t>
            </a:r>
          </a:p>
          <a:p>
            <a:r>
              <a:rPr lang="en-US" sz="2200" dirty="0"/>
              <a:t>Before Time released its article, the magazine The Nation Magazine got their hands on a copy of the book and published approximately 300 words from it in a story outlining why Ford pardoned Nixon. </a:t>
            </a:r>
          </a:p>
          <a:p>
            <a:r>
              <a:rPr lang="en-US" sz="2200" dirty="0"/>
              <a:t>Time magazine cancelled their contract and refused to pay the last installment of the agreed upon amount.</a:t>
            </a:r>
          </a:p>
          <a:p>
            <a:r>
              <a:rPr lang="en-US" sz="2200" dirty="0"/>
              <a:t>Harper &amp; Row sued The Nation, alleging copyright infringement.</a:t>
            </a:r>
          </a:p>
        </p:txBody>
      </p:sp>
    </p:spTree>
    <p:extLst>
      <p:ext uri="{BB962C8B-B14F-4D97-AF65-F5344CB8AC3E}">
        <p14:creationId xmlns:p14="http://schemas.microsoft.com/office/powerpoint/2010/main" val="3165104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15799-F30D-43BC-8596-2724228FC335}"/>
              </a:ext>
            </a:extLst>
          </p:cNvPr>
          <p:cNvSpPr>
            <a:spLocks noGrp="1"/>
          </p:cNvSpPr>
          <p:nvPr>
            <p:ph type="title"/>
          </p:nvPr>
        </p:nvSpPr>
        <p:spPr/>
        <p:txBody>
          <a:bodyPr/>
          <a:lstStyle/>
          <a:p>
            <a:r>
              <a:rPr lang="en-US" dirty="0"/>
              <a:t>Round 1: The District Court</a:t>
            </a:r>
          </a:p>
        </p:txBody>
      </p:sp>
      <p:sp>
        <p:nvSpPr>
          <p:cNvPr id="3" name="Content Placeholder 2">
            <a:extLst>
              <a:ext uri="{FF2B5EF4-FFF2-40B4-BE49-F238E27FC236}">
                <a16:creationId xmlns:a16="http://schemas.microsoft.com/office/drawing/2014/main" id="{E0098CB4-E11F-45B1-963A-1943E1477724}"/>
              </a:ext>
            </a:extLst>
          </p:cNvPr>
          <p:cNvSpPr>
            <a:spLocks noGrp="1"/>
          </p:cNvSpPr>
          <p:nvPr>
            <p:ph idx="1"/>
          </p:nvPr>
        </p:nvSpPr>
        <p:spPr/>
        <p:txBody>
          <a:bodyPr/>
          <a:lstStyle/>
          <a:p>
            <a:r>
              <a:rPr lang="en-US" sz="2400" dirty="0"/>
              <a:t>The purpose--Though The Nation billed their article as "hot news" it contained no new facts and was "published…for profit.”</a:t>
            </a:r>
          </a:p>
          <a:p>
            <a:r>
              <a:rPr lang="en-US" sz="2400" dirty="0"/>
              <a:t>The Nature of the Work—Factual to an extent, but “a soon-to-be-published” work.</a:t>
            </a:r>
          </a:p>
          <a:p>
            <a:r>
              <a:rPr lang="en-US" sz="2400" dirty="0"/>
              <a:t>The Amount—It was a small amount, however it was the “heart of the work.”</a:t>
            </a:r>
          </a:p>
          <a:p>
            <a:r>
              <a:rPr lang="en-US" sz="2400" dirty="0"/>
              <a:t>The Effect on the Market—“The totality of these facts and memoranda collected, together with Ford's reflections, that made them of value to The Nation, [and] this . . . totality . . . is protected by the copyright laws."</a:t>
            </a:r>
          </a:p>
          <a:p>
            <a:pPr marL="0" indent="0" algn="ctr">
              <a:buNone/>
            </a:pPr>
            <a:r>
              <a:rPr lang="en-US" sz="2400" dirty="0"/>
              <a:t>The Ruling: Not a Fair Use</a:t>
            </a:r>
          </a:p>
        </p:txBody>
      </p:sp>
    </p:spTree>
    <p:extLst>
      <p:ext uri="{BB962C8B-B14F-4D97-AF65-F5344CB8AC3E}">
        <p14:creationId xmlns:p14="http://schemas.microsoft.com/office/powerpoint/2010/main" val="346958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0AA29-9382-4B88-B061-AD354D8213C8}"/>
              </a:ext>
            </a:extLst>
          </p:cNvPr>
          <p:cNvSpPr>
            <a:spLocks noGrp="1"/>
          </p:cNvSpPr>
          <p:nvPr>
            <p:ph type="title"/>
          </p:nvPr>
        </p:nvSpPr>
        <p:spPr/>
        <p:txBody>
          <a:bodyPr/>
          <a:lstStyle/>
          <a:p>
            <a:r>
              <a:rPr lang="en-US" dirty="0"/>
              <a:t>Round 2: The Appellate Court</a:t>
            </a:r>
          </a:p>
        </p:txBody>
      </p:sp>
      <p:sp>
        <p:nvSpPr>
          <p:cNvPr id="3" name="Content Placeholder 2">
            <a:extLst>
              <a:ext uri="{FF2B5EF4-FFF2-40B4-BE49-F238E27FC236}">
                <a16:creationId xmlns:a16="http://schemas.microsoft.com/office/drawing/2014/main" id="{62A04D13-AB62-4894-8E5F-958CAF058E9D}"/>
              </a:ext>
            </a:extLst>
          </p:cNvPr>
          <p:cNvSpPr>
            <a:spLocks noGrp="1"/>
          </p:cNvSpPr>
          <p:nvPr>
            <p:ph idx="1"/>
          </p:nvPr>
        </p:nvSpPr>
        <p:spPr/>
        <p:txBody>
          <a:bodyPr>
            <a:normAutofit/>
          </a:bodyPr>
          <a:lstStyle/>
          <a:p>
            <a:pPr marL="342900" indent="-342900">
              <a:buFont typeface="+mj-lt"/>
              <a:buAutoNum type="arabicPeriod"/>
            </a:pPr>
            <a:r>
              <a:rPr lang="en-US" dirty="0"/>
              <a:t>The Purpose—the purpose of the article was "news reporting“ on a significant, important topic.</a:t>
            </a:r>
          </a:p>
          <a:p>
            <a:pPr marL="342900" indent="-342900">
              <a:buFont typeface="+mj-lt"/>
              <a:buAutoNum type="arabicPeriod"/>
            </a:pPr>
            <a:r>
              <a:rPr lang="en-US" dirty="0"/>
              <a:t>The Nature of the Work—factual.</a:t>
            </a:r>
          </a:p>
          <a:p>
            <a:pPr marL="342900" indent="-342900">
              <a:buFont typeface="+mj-lt"/>
              <a:buAutoNum type="arabicPeriod"/>
            </a:pPr>
            <a:r>
              <a:rPr lang="en-US" dirty="0"/>
              <a:t>The Amount--300 words in a 2,250-word article published in The Nation. </a:t>
            </a:r>
          </a:p>
          <a:p>
            <a:pPr marL="342900" indent="-342900">
              <a:buFont typeface="+mj-lt"/>
              <a:buAutoNum type="arabicPeriod"/>
            </a:pPr>
            <a:r>
              <a:rPr lang="en-US" dirty="0"/>
              <a:t>The Effect on the Market. Minimal. </a:t>
            </a:r>
          </a:p>
          <a:p>
            <a:pPr marL="0" indent="0" algn="ctr">
              <a:buNone/>
            </a:pPr>
            <a:r>
              <a:rPr lang="en-US" dirty="0"/>
              <a:t>The Ruling: Fair Use</a:t>
            </a:r>
          </a:p>
        </p:txBody>
      </p:sp>
    </p:spTree>
    <p:extLst>
      <p:ext uri="{BB962C8B-B14F-4D97-AF65-F5344CB8AC3E}">
        <p14:creationId xmlns:p14="http://schemas.microsoft.com/office/powerpoint/2010/main" val="137143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C8C04-9E80-4162-8B5F-E61D35712AA1}"/>
              </a:ext>
            </a:extLst>
          </p:cNvPr>
          <p:cNvSpPr>
            <a:spLocks noGrp="1"/>
          </p:cNvSpPr>
          <p:nvPr>
            <p:ph type="title"/>
          </p:nvPr>
        </p:nvSpPr>
        <p:spPr/>
        <p:txBody>
          <a:bodyPr/>
          <a:lstStyle/>
          <a:p>
            <a:r>
              <a:rPr lang="en-US" sz="4000" dirty="0"/>
              <a:t>Round 3—The US Supreme Court</a:t>
            </a:r>
          </a:p>
        </p:txBody>
      </p:sp>
      <p:sp>
        <p:nvSpPr>
          <p:cNvPr id="3" name="Content Placeholder 2">
            <a:extLst>
              <a:ext uri="{FF2B5EF4-FFF2-40B4-BE49-F238E27FC236}">
                <a16:creationId xmlns:a16="http://schemas.microsoft.com/office/drawing/2014/main" id="{92EC688C-812D-4DEA-9AF4-228E3310B3CE}"/>
              </a:ext>
            </a:extLst>
          </p:cNvPr>
          <p:cNvSpPr>
            <a:spLocks noGrp="1"/>
          </p:cNvSpPr>
          <p:nvPr>
            <p:ph idx="1"/>
          </p:nvPr>
        </p:nvSpPr>
        <p:spPr/>
        <p:txBody>
          <a:bodyPr>
            <a:normAutofit fontScale="92500" lnSpcReduction="20000"/>
          </a:bodyPr>
          <a:lstStyle/>
          <a:p>
            <a:pPr marL="342900" indent="-342900">
              <a:buFont typeface="+mj-lt"/>
              <a:buAutoNum type="arabicPeriod"/>
            </a:pPr>
            <a:r>
              <a:rPr lang="en-US" dirty="0"/>
              <a:t>Purpose--The  Nation was definitely out to scoop the right of first publication.</a:t>
            </a:r>
          </a:p>
          <a:p>
            <a:pPr marL="342900" indent="-342900">
              <a:buFont typeface="+mj-lt"/>
              <a:buAutoNum type="arabicPeriod"/>
            </a:pPr>
            <a:r>
              <a:rPr lang="en-US" dirty="0"/>
              <a:t>The Nature of the Work—Somewhat factual, but also expressive. The Nation could have stuck to the facts, but they did not. </a:t>
            </a:r>
          </a:p>
          <a:p>
            <a:pPr marL="342900" indent="-342900">
              <a:buFont typeface="+mj-lt"/>
              <a:buAutoNum type="arabicPeriod"/>
            </a:pPr>
            <a:r>
              <a:rPr lang="en-US" dirty="0"/>
              <a:t>The Amount--Although the "amount" was small, it was the "heart of the work".</a:t>
            </a:r>
          </a:p>
          <a:p>
            <a:pPr marL="342900" indent="-342900">
              <a:buFont typeface="+mj-lt"/>
              <a:buAutoNum type="arabicPeriod"/>
            </a:pPr>
            <a:r>
              <a:rPr lang="en-US" dirty="0"/>
              <a:t>The Effect on the Market—There was actual hard, Time's cancellation of their publishing contract.</a:t>
            </a:r>
          </a:p>
          <a:p>
            <a:pPr marL="0" indent="0" algn="ctr">
              <a:buNone/>
            </a:pPr>
            <a:r>
              <a:rPr lang="en-US" dirty="0"/>
              <a:t>The Ruling: Not a Fair Use</a:t>
            </a:r>
          </a:p>
          <a:p>
            <a:pPr marL="342900" indent="-342900">
              <a:buFont typeface="+mj-lt"/>
              <a:buAutoNum type="arabicPeriod"/>
            </a:pPr>
            <a:endParaRPr lang="en-US" dirty="0"/>
          </a:p>
        </p:txBody>
      </p:sp>
    </p:spTree>
    <p:extLst>
      <p:ext uri="{BB962C8B-B14F-4D97-AF65-F5344CB8AC3E}">
        <p14:creationId xmlns:p14="http://schemas.microsoft.com/office/powerpoint/2010/main" val="912194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0" y="2743200"/>
            <a:ext cx="9144000" cy="868363"/>
          </a:xfrm>
        </p:spPr>
        <p:txBody>
          <a:bodyPr>
            <a:noAutofit/>
          </a:bodyPr>
          <a:lstStyle/>
          <a:p>
            <a:pPr algn="ctr"/>
            <a:r>
              <a:rPr lang="en-US" altLang="en-US" sz="6000" dirty="0">
                <a:solidFill>
                  <a:schemeClr val="tx1"/>
                </a:solidFill>
              </a:rPr>
              <a:t>Fair Use Tools</a:t>
            </a:r>
          </a:p>
        </p:txBody>
      </p:sp>
    </p:spTree>
    <p:extLst>
      <p:ext uri="{BB962C8B-B14F-4D97-AF65-F5344CB8AC3E}">
        <p14:creationId xmlns:p14="http://schemas.microsoft.com/office/powerpoint/2010/main" val="1817941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Using Fair Use Tools</a:t>
            </a:r>
          </a:p>
        </p:txBody>
      </p:sp>
      <p:sp>
        <p:nvSpPr>
          <p:cNvPr id="3" name="Content Placeholder 2"/>
          <p:cNvSpPr>
            <a:spLocks noGrp="1"/>
          </p:cNvSpPr>
          <p:nvPr>
            <p:ph idx="1"/>
          </p:nvPr>
        </p:nvSpPr>
        <p:spPr/>
        <p:txBody>
          <a:bodyPr/>
          <a:lstStyle/>
          <a:p>
            <a:pPr>
              <a:defRPr/>
            </a:pPr>
            <a:r>
              <a:rPr lang="en-US" dirty="0"/>
              <a:t>These decisions are very subjective and need to be made by the person utilizing the protected work</a:t>
            </a:r>
          </a:p>
          <a:p>
            <a:pPr>
              <a:defRPr/>
            </a:pPr>
            <a:r>
              <a:rPr lang="en-US" dirty="0"/>
              <a:t>Only work if you are completely honest!</a:t>
            </a:r>
          </a:p>
          <a:p>
            <a:pPr>
              <a:defRPr/>
            </a:pPr>
            <a:r>
              <a:rPr lang="en-US" dirty="0"/>
              <a:t>Keep a copy</a:t>
            </a:r>
          </a:p>
          <a:p>
            <a:pPr lvl="1">
              <a:defRPr/>
            </a:pPr>
            <a:r>
              <a:rPr lang="en-US" dirty="0"/>
              <a:t>Record of fair use decision</a:t>
            </a:r>
          </a:p>
          <a:p>
            <a:pPr lvl="1">
              <a:defRPr/>
            </a:pPr>
            <a:r>
              <a:rPr lang="en-US" dirty="0"/>
              <a:t>Can be used as a legal document</a:t>
            </a:r>
          </a:p>
          <a:p>
            <a:pPr>
              <a:defRPr/>
            </a:pPr>
            <a:endParaRPr lang="en-US" dirty="0"/>
          </a:p>
        </p:txBody>
      </p:sp>
    </p:spTree>
    <p:extLst>
      <p:ext uri="{BB962C8B-B14F-4D97-AF65-F5344CB8AC3E}">
        <p14:creationId xmlns:p14="http://schemas.microsoft.com/office/powerpoint/2010/main" val="6462885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ALA Fair Use Evaluator</a:t>
            </a:r>
          </a:p>
        </p:txBody>
      </p:sp>
      <p:pic>
        <p:nvPicPr>
          <p:cNvPr id="4" name="Picture 3"/>
          <p:cNvPicPr>
            <a:picLocks noChangeAspect="1"/>
          </p:cNvPicPr>
          <p:nvPr/>
        </p:nvPicPr>
        <p:blipFill rotWithShape="1">
          <a:blip r:embed="rId2"/>
          <a:srcRect l="4075" t="4082" r="12974" b="22158"/>
          <a:stretch/>
        </p:blipFill>
        <p:spPr>
          <a:xfrm>
            <a:off x="476250" y="2009430"/>
            <a:ext cx="8210550" cy="3430626"/>
          </a:xfrm>
          <a:prstGeom prst="rect">
            <a:avLst/>
          </a:prstGeom>
        </p:spPr>
      </p:pic>
      <p:pic>
        <p:nvPicPr>
          <p:cNvPr id="5" name="Picture 4"/>
          <p:cNvPicPr>
            <a:picLocks noChangeAspect="1"/>
          </p:cNvPicPr>
          <p:nvPr/>
        </p:nvPicPr>
        <p:blipFill>
          <a:blip r:embed="rId3"/>
          <a:stretch>
            <a:fillRect/>
          </a:stretch>
        </p:blipFill>
        <p:spPr>
          <a:xfrm>
            <a:off x="512990" y="5550316"/>
            <a:ext cx="4286250" cy="400050"/>
          </a:xfrm>
          <a:prstGeom prst="rect">
            <a:avLst/>
          </a:prstGeom>
        </p:spPr>
      </p:pic>
      <p:sp>
        <p:nvSpPr>
          <p:cNvPr id="7" name="Rectangle 6"/>
          <p:cNvSpPr/>
          <p:nvPr/>
        </p:nvSpPr>
        <p:spPr>
          <a:xfrm>
            <a:off x="628650" y="1463436"/>
            <a:ext cx="7886700" cy="369332"/>
          </a:xfrm>
          <a:prstGeom prst="rect">
            <a:avLst/>
          </a:prstGeom>
        </p:spPr>
        <p:txBody>
          <a:bodyPr wrap="square">
            <a:spAutoFit/>
          </a:bodyPr>
          <a:lstStyle/>
          <a:p>
            <a:pPr algn="ctr"/>
            <a:r>
              <a:rPr lang="en-US" dirty="0">
                <a:hlinkClick r:id="rId4"/>
              </a:rPr>
              <a:t>http://librarycopyright.net/resources/fairuse/</a:t>
            </a:r>
            <a:r>
              <a:rPr lang="en-US" dirty="0"/>
              <a:t> </a:t>
            </a:r>
          </a:p>
        </p:txBody>
      </p:sp>
      <p:sp>
        <p:nvSpPr>
          <p:cNvPr id="2"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latin typeface="Courier"/>
                <a:hlinkClick r:id="rId4"/>
              </a:rPr>
              <a:t>http://librarycopyright.net/resources/fairuse/</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latin typeface="Courier"/>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42618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0" y="2667000"/>
            <a:ext cx="9144000" cy="944563"/>
          </a:xfrm>
        </p:spPr>
        <p:txBody>
          <a:bodyPr>
            <a:noAutofit/>
          </a:bodyPr>
          <a:lstStyle/>
          <a:p>
            <a:pPr algn="ctr"/>
            <a:r>
              <a:rPr lang="en-US" sz="6000" dirty="0">
                <a:solidFill>
                  <a:schemeClr val="tx1"/>
                </a:solidFill>
              </a:rPr>
              <a:t>Quick Basics Overview</a:t>
            </a:r>
          </a:p>
        </p:txBody>
      </p:sp>
    </p:spTree>
    <p:extLst>
      <p:ext uri="{BB962C8B-B14F-4D97-AF65-F5344CB8AC3E}">
        <p14:creationId xmlns:p14="http://schemas.microsoft.com/office/powerpoint/2010/main" val="2358750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Kenneth D. Crews’ Fair Use Checklist</a:t>
            </a:r>
            <a:endParaRPr lang="en-US" dirty="0"/>
          </a:p>
        </p:txBody>
      </p:sp>
      <p:sp>
        <p:nvSpPr>
          <p:cNvPr id="9" name="Rectangle 8"/>
          <p:cNvSpPr/>
          <p:nvPr/>
        </p:nvSpPr>
        <p:spPr>
          <a:xfrm>
            <a:off x="6248400" y="5486400"/>
            <a:ext cx="27432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764002" y="1752600"/>
            <a:ext cx="7615996" cy="4491037"/>
            <a:chOff x="651510" y="1600200"/>
            <a:chExt cx="7615996" cy="4491037"/>
          </a:xfrm>
        </p:grpSpPr>
        <p:pic>
          <p:nvPicPr>
            <p:cNvPr id="4" name="Picture 3"/>
            <p:cNvPicPr>
              <a:picLocks noChangeAspect="1"/>
            </p:cNvPicPr>
            <p:nvPr/>
          </p:nvPicPr>
          <p:blipFill>
            <a:blip r:embed="rId2"/>
            <a:stretch>
              <a:fillRect/>
            </a:stretch>
          </p:blipFill>
          <p:spPr>
            <a:xfrm>
              <a:off x="651510" y="1600200"/>
              <a:ext cx="3732226" cy="4491037"/>
            </a:xfrm>
            <a:prstGeom prst="rect">
              <a:avLst/>
            </a:prstGeom>
            <a:ln>
              <a:solidFill>
                <a:schemeClr val="tx1"/>
              </a:solidFill>
            </a:ln>
          </p:spPr>
        </p:pic>
        <p:pic>
          <p:nvPicPr>
            <p:cNvPr id="6" name="Picture 5"/>
            <p:cNvPicPr>
              <a:picLocks noChangeAspect="1"/>
            </p:cNvPicPr>
            <p:nvPr/>
          </p:nvPicPr>
          <p:blipFill>
            <a:blip r:embed="rId3"/>
            <a:stretch>
              <a:fillRect/>
            </a:stretch>
          </p:blipFill>
          <p:spPr>
            <a:xfrm>
              <a:off x="4800600" y="1600200"/>
              <a:ext cx="3466906" cy="4470049"/>
            </a:xfrm>
            <a:prstGeom prst="rect">
              <a:avLst/>
            </a:prstGeom>
            <a:ln>
              <a:solidFill>
                <a:schemeClr val="tx1"/>
              </a:solidFill>
            </a:ln>
          </p:spPr>
        </p:pic>
      </p:grpSp>
      <p:sp>
        <p:nvSpPr>
          <p:cNvPr id="7" name="Rectangle 6"/>
          <p:cNvSpPr/>
          <p:nvPr/>
        </p:nvSpPr>
        <p:spPr>
          <a:xfrm>
            <a:off x="628650" y="1219200"/>
            <a:ext cx="7886700" cy="307777"/>
          </a:xfrm>
          <a:prstGeom prst="rect">
            <a:avLst/>
          </a:prstGeom>
        </p:spPr>
        <p:txBody>
          <a:bodyPr wrap="square">
            <a:spAutoFit/>
          </a:bodyPr>
          <a:lstStyle/>
          <a:p>
            <a:pPr algn="ctr"/>
            <a:r>
              <a:rPr lang="en-US" sz="1400" dirty="0">
                <a:hlinkClick r:id="rId4"/>
              </a:rPr>
              <a:t>https://copyright.columbia.edu/content/dam/copyright/Precedent%20Docs/fairusechecklist.pdf</a:t>
            </a:r>
            <a:endParaRPr lang="en-US" sz="1400" dirty="0"/>
          </a:p>
        </p:txBody>
      </p:sp>
    </p:spTree>
    <p:extLst>
      <p:ext uri="{BB962C8B-B14F-4D97-AF65-F5344CB8AC3E}">
        <p14:creationId xmlns:p14="http://schemas.microsoft.com/office/powerpoint/2010/main" val="478676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Think Through Fair Use</a:t>
            </a:r>
          </a:p>
        </p:txBody>
      </p:sp>
      <p:pic>
        <p:nvPicPr>
          <p:cNvPr id="4" name="Picture 3"/>
          <p:cNvPicPr>
            <a:picLocks noChangeAspect="1"/>
          </p:cNvPicPr>
          <p:nvPr/>
        </p:nvPicPr>
        <p:blipFill>
          <a:blip r:embed="rId2"/>
          <a:stretch>
            <a:fillRect/>
          </a:stretch>
        </p:blipFill>
        <p:spPr>
          <a:xfrm>
            <a:off x="1219200" y="1905000"/>
            <a:ext cx="3205843" cy="4267200"/>
          </a:xfrm>
          <a:prstGeom prst="rect">
            <a:avLst/>
          </a:prstGeom>
          <a:solidFill>
            <a:schemeClr val="bg1"/>
          </a:solidFill>
          <a:ln>
            <a:solidFill>
              <a:schemeClr val="tx1"/>
            </a:solidFill>
          </a:ln>
        </p:spPr>
      </p:pic>
      <p:sp>
        <p:nvSpPr>
          <p:cNvPr id="5" name="Rectangle 4"/>
          <p:cNvSpPr/>
          <p:nvPr/>
        </p:nvSpPr>
        <p:spPr>
          <a:xfrm>
            <a:off x="428328" y="1353234"/>
            <a:ext cx="8087022" cy="369332"/>
          </a:xfrm>
          <a:prstGeom prst="rect">
            <a:avLst/>
          </a:prstGeom>
        </p:spPr>
        <p:txBody>
          <a:bodyPr wrap="square">
            <a:spAutoFit/>
          </a:bodyPr>
          <a:lstStyle/>
          <a:p>
            <a:pPr algn="ctr"/>
            <a:r>
              <a:rPr lang="en-US" dirty="0">
                <a:hlinkClick r:id="rId3"/>
              </a:rPr>
              <a:t>http://www.lib.umn.edu/copyright/fairthoughts</a:t>
            </a:r>
            <a:endParaRPr lang="en-US" dirty="0"/>
          </a:p>
        </p:txBody>
      </p:sp>
      <p:sp>
        <p:nvSpPr>
          <p:cNvPr id="2" name="TextBox 1">
            <a:extLst>
              <a:ext uri="{FF2B5EF4-FFF2-40B4-BE49-F238E27FC236}">
                <a16:creationId xmlns:a16="http://schemas.microsoft.com/office/drawing/2014/main" id="{78CFB291-2349-4766-A47E-A6FDBB24211C}"/>
              </a:ext>
            </a:extLst>
          </p:cNvPr>
          <p:cNvSpPr txBox="1"/>
          <p:nvPr/>
        </p:nvSpPr>
        <p:spPr>
          <a:xfrm>
            <a:off x="4572000" y="2362200"/>
            <a:ext cx="4114800" cy="1477328"/>
          </a:xfrm>
          <a:prstGeom prst="rect">
            <a:avLst/>
          </a:prstGeom>
          <a:noFill/>
        </p:spPr>
        <p:txBody>
          <a:bodyPr wrap="square" rtlCol="0">
            <a:spAutoFit/>
          </a:bodyPr>
          <a:lstStyle/>
          <a:p>
            <a:r>
              <a:rPr lang="en-US" dirty="0"/>
              <a:t>Tip: Think of checklist tools as a list of things to consider and a way to help you work-through/balance the factors, not an exercise in checking and counting boxes.</a:t>
            </a:r>
          </a:p>
        </p:txBody>
      </p:sp>
    </p:spTree>
    <p:extLst>
      <p:ext uri="{BB962C8B-B14F-4D97-AF65-F5344CB8AC3E}">
        <p14:creationId xmlns:p14="http://schemas.microsoft.com/office/powerpoint/2010/main" val="37071515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304800" y="2514600"/>
            <a:ext cx="8610600" cy="1110115"/>
          </a:xfrm>
        </p:spPr>
        <p:txBody>
          <a:bodyPr/>
          <a:lstStyle/>
          <a:p>
            <a:pPr algn="ctr"/>
            <a:r>
              <a:rPr lang="en-US" altLang="en-US" sz="6000" dirty="0">
                <a:solidFill>
                  <a:schemeClr val="tx1"/>
                </a:solidFill>
              </a:rPr>
              <a:t>Putting it all Together</a:t>
            </a:r>
          </a:p>
        </p:txBody>
      </p:sp>
    </p:spTree>
    <p:extLst>
      <p:ext uri="{BB962C8B-B14F-4D97-AF65-F5344CB8AC3E}">
        <p14:creationId xmlns:p14="http://schemas.microsoft.com/office/powerpoint/2010/main" val="36392353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0E2D23-DD94-4D35-A4C0-0A804F1DB4D2}"/>
              </a:ext>
            </a:extLst>
          </p:cNvPr>
          <p:cNvSpPr>
            <a:spLocks noGrp="1"/>
          </p:cNvSpPr>
          <p:nvPr>
            <p:ph idx="1"/>
          </p:nvPr>
        </p:nvSpPr>
        <p:spPr/>
        <p:txBody>
          <a:bodyPr/>
          <a:lstStyle/>
          <a:p>
            <a:r>
              <a:rPr lang="en-US" sz="2900" dirty="0"/>
              <a:t>Look for balance between the rights of creators and the rights of users.</a:t>
            </a:r>
          </a:p>
          <a:p>
            <a:r>
              <a:rPr lang="en-US" sz="2900" dirty="0"/>
              <a:t>Use the tools for help in thinking through the law.</a:t>
            </a:r>
          </a:p>
          <a:p>
            <a:r>
              <a:rPr lang="en-US" sz="2900" dirty="0"/>
              <a:t>Who has the final decision making authority, and who can help in making final determinations?</a:t>
            </a:r>
          </a:p>
          <a:p>
            <a:pPr lvl="1"/>
            <a:r>
              <a:rPr lang="en-US" sz="2900" dirty="0"/>
              <a:t>Copyright librarians</a:t>
            </a:r>
          </a:p>
          <a:p>
            <a:pPr lvl="1"/>
            <a:r>
              <a:rPr lang="en-US" sz="2900" dirty="0"/>
              <a:t>Copyright guru?</a:t>
            </a:r>
          </a:p>
          <a:p>
            <a:pPr lvl="1"/>
            <a:r>
              <a:rPr lang="en-US" sz="2900" dirty="0"/>
              <a:t>Legal counsel?</a:t>
            </a:r>
          </a:p>
          <a:p>
            <a:pPr marL="0" indent="0">
              <a:buNone/>
            </a:pPr>
            <a:endParaRPr lang="en-US" dirty="0"/>
          </a:p>
          <a:p>
            <a:endParaRPr lang="en-US" dirty="0"/>
          </a:p>
        </p:txBody>
      </p:sp>
      <p:sp>
        <p:nvSpPr>
          <p:cNvPr id="3" name="Title 2">
            <a:extLst>
              <a:ext uri="{FF2B5EF4-FFF2-40B4-BE49-F238E27FC236}">
                <a16:creationId xmlns:a16="http://schemas.microsoft.com/office/drawing/2014/main" id="{9C16F4EE-077F-44E9-ADCB-D1AF50CA82A1}"/>
              </a:ext>
            </a:extLst>
          </p:cNvPr>
          <p:cNvSpPr>
            <a:spLocks noGrp="1"/>
          </p:cNvSpPr>
          <p:nvPr>
            <p:ph type="title"/>
          </p:nvPr>
        </p:nvSpPr>
        <p:spPr/>
        <p:txBody>
          <a:bodyPr/>
          <a:lstStyle/>
          <a:p>
            <a:r>
              <a:rPr lang="en-US" dirty="0"/>
              <a:t>Remember our Mission!</a:t>
            </a:r>
          </a:p>
        </p:txBody>
      </p:sp>
    </p:spTree>
    <p:extLst>
      <p:ext uri="{BB962C8B-B14F-4D97-AF65-F5344CB8AC3E}">
        <p14:creationId xmlns:p14="http://schemas.microsoft.com/office/powerpoint/2010/main" val="13101522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17 U.S. Code § 504(c)(2)</a:t>
            </a:r>
          </a:p>
        </p:txBody>
      </p:sp>
      <p:sp>
        <p:nvSpPr>
          <p:cNvPr id="3" name="Content Placeholder 2"/>
          <p:cNvSpPr>
            <a:spLocks noGrp="1"/>
          </p:cNvSpPr>
          <p:nvPr>
            <p:ph idx="1"/>
          </p:nvPr>
        </p:nvSpPr>
        <p:spPr/>
        <p:txBody>
          <a:bodyPr/>
          <a:lstStyle/>
          <a:p>
            <a:pPr marL="0" indent="0">
              <a:buNone/>
            </a:pPr>
            <a:r>
              <a:rPr lang="en-US" sz="2300" dirty="0"/>
              <a:t>Thoughtful, “good faith” applications of the law can go a long way.</a:t>
            </a:r>
          </a:p>
          <a:p>
            <a:pPr marL="342900" lvl="1" indent="0">
              <a:buNone/>
            </a:pPr>
            <a:r>
              <a:rPr lang="en-US" sz="2300" i="1" dirty="0"/>
              <a:t>The court shall remit statutory damages in any case where an infringer believed and had reasonable grounds for believing that his or her use of the copyrighted work was a fair use under section 107, if the infringer was: (i) an employee or agent of a nonprofit educational institution, library, or archives acting within the scope of his or her employment who, or such institution, library, or archives itself, which infringed by reproducing the work in copies or phonorecords</a:t>
            </a:r>
          </a:p>
        </p:txBody>
      </p:sp>
    </p:spTree>
    <p:extLst>
      <p:ext uri="{BB962C8B-B14F-4D97-AF65-F5344CB8AC3E}">
        <p14:creationId xmlns:p14="http://schemas.microsoft.com/office/powerpoint/2010/main" val="23712268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Working Through the Four Factors</a:t>
            </a:r>
          </a:p>
        </p:txBody>
      </p:sp>
      <p:sp>
        <p:nvSpPr>
          <p:cNvPr id="3" name="Content Placeholder 2"/>
          <p:cNvSpPr>
            <a:spLocks noGrp="1"/>
          </p:cNvSpPr>
          <p:nvPr>
            <p:ph idx="1"/>
          </p:nvPr>
        </p:nvSpPr>
        <p:spPr/>
        <p:txBody>
          <a:bodyPr/>
          <a:lstStyle/>
          <a:p>
            <a:r>
              <a:rPr lang="en-US" dirty="0"/>
              <a:t>It’s not a fair use…that’s ok! There are other options you can consider, including utilizing other exceptions, getting permission, etc.</a:t>
            </a:r>
          </a:p>
        </p:txBody>
      </p:sp>
    </p:spTree>
    <p:extLst>
      <p:ext uri="{BB962C8B-B14F-4D97-AF65-F5344CB8AC3E}">
        <p14:creationId xmlns:p14="http://schemas.microsoft.com/office/powerpoint/2010/main" val="1349249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186C4-CE04-42D3-ADFD-A29C24C23913}"/>
              </a:ext>
            </a:extLst>
          </p:cNvPr>
          <p:cNvSpPr>
            <a:spLocks noGrp="1"/>
          </p:cNvSpPr>
          <p:nvPr>
            <p:ph type="title"/>
          </p:nvPr>
        </p:nvSpPr>
        <p:spPr/>
        <p:txBody>
          <a:bodyPr>
            <a:noAutofit/>
          </a:bodyPr>
          <a:lstStyle/>
          <a:p>
            <a:r>
              <a:rPr lang="en-US" sz="3400" dirty="0"/>
              <a:t>Helping Patrons with Fair Use Questions</a:t>
            </a:r>
          </a:p>
        </p:txBody>
      </p:sp>
      <p:sp>
        <p:nvSpPr>
          <p:cNvPr id="3" name="Content Placeholder 2">
            <a:extLst>
              <a:ext uri="{FF2B5EF4-FFF2-40B4-BE49-F238E27FC236}">
                <a16:creationId xmlns:a16="http://schemas.microsoft.com/office/drawing/2014/main" id="{43F79D44-1DF0-4388-BB82-432713AF251E}"/>
              </a:ext>
            </a:extLst>
          </p:cNvPr>
          <p:cNvSpPr>
            <a:spLocks noGrp="1"/>
          </p:cNvSpPr>
          <p:nvPr>
            <p:ph idx="1"/>
          </p:nvPr>
        </p:nvSpPr>
        <p:spPr>
          <a:xfrm>
            <a:off x="457200" y="1219201"/>
            <a:ext cx="8229600" cy="5029199"/>
          </a:xfrm>
        </p:spPr>
        <p:txBody>
          <a:bodyPr>
            <a:normAutofit/>
          </a:bodyPr>
          <a:lstStyle/>
          <a:p>
            <a:r>
              <a:rPr lang="en-US" dirty="0"/>
              <a:t>Referral to information</a:t>
            </a:r>
          </a:p>
          <a:p>
            <a:r>
              <a:rPr lang="en-US" dirty="0"/>
              <a:t>Referral to someone else, e.g. a copyright librarian</a:t>
            </a:r>
          </a:p>
          <a:p>
            <a:r>
              <a:rPr lang="en-US" dirty="0"/>
              <a:t>Providing problem-solving consultations</a:t>
            </a:r>
          </a:p>
          <a:p>
            <a:r>
              <a:rPr lang="en-US" dirty="0"/>
              <a:t>Hosting workshops on fair use</a:t>
            </a:r>
          </a:p>
          <a:p>
            <a:r>
              <a:rPr lang="en-US" dirty="0"/>
              <a:t>Having tools and resources readily available for them to use.</a:t>
            </a:r>
          </a:p>
        </p:txBody>
      </p:sp>
    </p:spTree>
    <p:extLst>
      <p:ext uri="{BB962C8B-B14F-4D97-AF65-F5344CB8AC3E}">
        <p14:creationId xmlns:p14="http://schemas.microsoft.com/office/powerpoint/2010/main" val="5156965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a:xfrm>
            <a:off x="457200" y="1219201"/>
            <a:ext cx="8229600" cy="5029199"/>
          </a:xfrm>
        </p:spPr>
        <p:txBody>
          <a:bodyPr>
            <a:normAutofit fontScale="92500" lnSpcReduction="10000"/>
          </a:bodyPr>
          <a:lstStyle/>
          <a:p>
            <a:r>
              <a:rPr lang="en-US" dirty="0"/>
              <a:t>Educate yourself on copyright and fair use</a:t>
            </a:r>
          </a:p>
          <a:p>
            <a:r>
              <a:rPr lang="en-US" dirty="0"/>
              <a:t>Follow case law</a:t>
            </a:r>
          </a:p>
          <a:p>
            <a:pPr lvl="1">
              <a:spcBef>
                <a:spcPts val="0"/>
              </a:spcBef>
            </a:pPr>
            <a:r>
              <a:rPr lang="en-US" dirty="0"/>
              <a:t>US Copyright Office Fair Use Index</a:t>
            </a:r>
          </a:p>
          <a:p>
            <a:pPr marL="857250" lvl="2" indent="0">
              <a:spcBef>
                <a:spcPts val="0"/>
              </a:spcBef>
              <a:buNone/>
            </a:pPr>
            <a:r>
              <a:rPr lang="en-US" dirty="0">
                <a:hlinkClick r:id="rId2"/>
              </a:rPr>
              <a:t>https://www.copyright.gov/fair-use/</a:t>
            </a:r>
            <a:r>
              <a:rPr lang="en-US" dirty="0"/>
              <a:t> </a:t>
            </a:r>
          </a:p>
          <a:p>
            <a:pPr marL="857250" lvl="2" indent="0">
              <a:spcBef>
                <a:spcPts val="0"/>
              </a:spcBef>
              <a:buNone/>
            </a:pPr>
            <a:r>
              <a:rPr lang="en-US" dirty="0"/>
              <a:t>The Fair Use Index tracks a variety of judicial decisions to help both lawyers and non-lawyers better understand the types of uses courts have previously determined to be fair—or not fair.</a:t>
            </a:r>
          </a:p>
          <a:p>
            <a:pPr lvl="1"/>
            <a:r>
              <a:rPr lang="en-US" dirty="0"/>
              <a:t>Georgia State Lawsuit</a:t>
            </a:r>
          </a:p>
          <a:p>
            <a:pPr marL="857250" lvl="2" indent="0">
              <a:buNone/>
            </a:pPr>
            <a:r>
              <a:rPr lang="en-US" dirty="0"/>
              <a:t>Provides information and resources on the Georgia State Lawsuit and its application of fair use in providing course reserve services.</a:t>
            </a:r>
          </a:p>
          <a:p>
            <a:pPr marL="857250" lvl="2" indent="0">
              <a:buNone/>
            </a:pPr>
            <a:r>
              <a:rPr lang="en-US" dirty="0">
                <a:hlinkClick r:id="rId3"/>
              </a:rPr>
              <a:t>http://libguides.law.gsu.edu/gsucopyrightcase</a:t>
            </a:r>
            <a:r>
              <a:rPr lang="en-US" dirty="0"/>
              <a:t> </a:t>
            </a:r>
          </a:p>
          <a:p>
            <a:endParaRPr lang="en-US" dirty="0"/>
          </a:p>
        </p:txBody>
      </p:sp>
    </p:spTree>
    <p:extLst>
      <p:ext uri="{BB962C8B-B14F-4D97-AF65-F5344CB8AC3E}">
        <p14:creationId xmlns:p14="http://schemas.microsoft.com/office/powerpoint/2010/main" val="33168825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439862"/>
            <a:ext cx="7886700" cy="5265738"/>
          </a:xfrm>
        </p:spPr>
        <p:txBody>
          <a:bodyPr>
            <a:normAutofit fontScale="85000" lnSpcReduction="20000"/>
          </a:bodyPr>
          <a:lstStyle/>
          <a:p>
            <a:pPr>
              <a:spcBef>
                <a:spcPts val="0"/>
              </a:spcBef>
            </a:pPr>
            <a:r>
              <a:rPr lang="en-US" dirty="0"/>
              <a:t>Code of Best Practices</a:t>
            </a:r>
          </a:p>
          <a:p>
            <a:pPr marL="400050" lvl="1" indent="0">
              <a:spcBef>
                <a:spcPts val="0"/>
              </a:spcBef>
              <a:buNone/>
            </a:pPr>
            <a:r>
              <a:rPr lang="en-US" sz="3200" dirty="0">
                <a:hlinkClick r:id="rId2"/>
              </a:rPr>
              <a:t>http://cmsimpact.org/codes-of-best-practices/</a:t>
            </a:r>
            <a:endParaRPr lang="en-US" sz="3200" dirty="0"/>
          </a:p>
          <a:p>
            <a:r>
              <a:rPr lang="en-US" dirty="0"/>
              <a:t>Fair Use Week, An annual celebration of the important doctrines of fair use and fair dealing: </a:t>
            </a:r>
          </a:p>
          <a:p>
            <a:pPr marL="400050" lvl="1" indent="0">
              <a:buNone/>
            </a:pPr>
            <a:r>
              <a:rPr lang="en-US" sz="3200" dirty="0">
                <a:hlinkClick r:id="rId3"/>
              </a:rPr>
              <a:t>http://fairuseweek.org/</a:t>
            </a:r>
            <a:endParaRPr lang="en-US" sz="3200" dirty="0"/>
          </a:p>
          <a:p>
            <a:r>
              <a:rPr lang="en-US" dirty="0"/>
              <a:t>Stanford Copyright and Fair Use Center:</a:t>
            </a:r>
          </a:p>
          <a:p>
            <a:pPr marL="400050" lvl="1" indent="0">
              <a:buNone/>
            </a:pPr>
            <a:r>
              <a:rPr lang="en-US" sz="3200" dirty="0">
                <a:hlinkClick r:id="rId4"/>
              </a:rPr>
              <a:t>https://fairuse.stanford.edu/</a:t>
            </a:r>
            <a:endParaRPr lang="en-US" sz="3200" dirty="0"/>
          </a:p>
          <a:p>
            <a:pPr marL="400050" lvl="1" indent="0">
              <a:buNone/>
            </a:pPr>
            <a:r>
              <a:rPr lang="en-US" sz="3200" dirty="0"/>
              <a:t>A website that includes primary case law, statutes, regulations, information about newly filed copyright lawsuits, pending legislation, copyright office news, recent publications as well as blog and twitter feeds from practicing attorneys and law professors.</a:t>
            </a:r>
          </a:p>
          <a:p>
            <a:pPr marL="0" indent="0">
              <a:lnSpc>
                <a:spcPct val="100000"/>
              </a:lnSpc>
              <a:spcBef>
                <a:spcPts val="0"/>
              </a:spcBef>
              <a:buNone/>
            </a:pPr>
            <a:endParaRPr lang="en-US" dirty="0"/>
          </a:p>
        </p:txBody>
      </p:sp>
      <p:sp>
        <p:nvSpPr>
          <p:cNvPr id="3" name="Title 2"/>
          <p:cNvSpPr>
            <a:spLocks noGrp="1"/>
          </p:cNvSpPr>
          <p:nvPr>
            <p:ph type="title"/>
          </p:nvPr>
        </p:nvSpPr>
        <p:spPr/>
        <p:txBody>
          <a:bodyPr/>
          <a:lstStyle/>
          <a:p>
            <a:r>
              <a:rPr lang="en-US" dirty="0"/>
              <a:t>Learn More</a:t>
            </a:r>
          </a:p>
        </p:txBody>
      </p:sp>
    </p:spTree>
    <p:extLst>
      <p:ext uri="{BB962C8B-B14F-4D97-AF65-F5344CB8AC3E}">
        <p14:creationId xmlns:p14="http://schemas.microsoft.com/office/powerpoint/2010/main" val="41853320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7" name="Title 1"/>
          <p:cNvSpPr txBox="1">
            <a:spLocks/>
          </p:cNvSpPr>
          <p:nvPr/>
        </p:nvSpPr>
        <p:spPr>
          <a:xfrm>
            <a:off x="304800" y="2514600"/>
            <a:ext cx="8610600" cy="1110115"/>
          </a:xfrm>
          <a:prstGeom prst="rect">
            <a:avLst/>
          </a:prstGeom>
        </p:spPr>
        <p:txBody>
          <a:bodyPr/>
          <a:lstStyle>
            <a:lvl1pPr algn="l" defTabSz="457200" rtl="0" eaLnBrk="1" latinLnBrk="0" hangingPunct="1">
              <a:spcBef>
                <a:spcPct val="0"/>
              </a:spcBef>
              <a:buNone/>
              <a:defRPr sz="4400" kern="1200">
                <a:solidFill>
                  <a:schemeClr val="bg1"/>
                </a:solidFill>
                <a:latin typeface="+mj-lt"/>
                <a:ea typeface="+mj-ea"/>
                <a:cs typeface="+mj-cs"/>
              </a:defRPr>
            </a:lvl1pPr>
          </a:lstStyle>
          <a:p>
            <a:pPr algn="ctr"/>
            <a:r>
              <a:rPr lang="en-US" altLang="en-US" sz="6000" dirty="0">
                <a:solidFill>
                  <a:schemeClr val="tx1"/>
                </a:solidFill>
              </a:rPr>
              <a:t>Questions?</a:t>
            </a:r>
          </a:p>
        </p:txBody>
      </p:sp>
      <p:sp>
        <p:nvSpPr>
          <p:cNvPr id="8" name="Rectangle 7"/>
          <p:cNvSpPr/>
          <p:nvPr/>
        </p:nvSpPr>
        <p:spPr>
          <a:xfrm>
            <a:off x="762000" y="3505200"/>
            <a:ext cx="7924800" cy="16764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nvGrpSpPr>
          <p:cNvPr id="4" name="Group 3"/>
          <p:cNvGrpSpPr/>
          <p:nvPr/>
        </p:nvGrpSpPr>
        <p:grpSpPr>
          <a:xfrm>
            <a:off x="838200" y="4292149"/>
            <a:ext cx="7543800" cy="646331"/>
            <a:chOff x="306847" y="1582627"/>
            <a:chExt cx="8456153" cy="646331"/>
          </a:xfrm>
        </p:grpSpPr>
        <p:sp>
          <p:nvSpPr>
            <p:cNvPr id="3" name="Rectangle 2">
              <a:extLst>
                <a:ext uri="{FF2B5EF4-FFF2-40B4-BE49-F238E27FC236}">
                  <a16:creationId xmlns:a16="http://schemas.microsoft.com/office/drawing/2014/main" id="{709E66F4-64DE-4F8C-8AB8-F00E19B89375}"/>
                </a:ext>
              </a:extLst>
            </p:cNvPr>
            <p:cNvSpPr/>
            <p:nvPr/>
          </p:nvSpPr>
          <p:spPr>
            <a:xfrm>
              <a:off x="1676400" y="1582627"/>
              <a:ext cx="7086600" cy="646331"/>
            </a:xfrm>
            <a:prstGeom prst="rect">
              <a:avLst/>
            </a:prstGeom>
          </p:spPr>
          <p:txBody>
            <a:bodyPr wrap="square">
              <a:spAutoFit/>
            </a:bodyPr>
            <a:lstStyle/>
            <a:p>
              <a:pPr algn="ctr"/>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2815993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l"/>
            <a:r>
              <a:rPr lang="en-US" altLang="en-US" sz="4200" dirty="0"/>
              <a:t>Securing Copyright</a:t>
            </a:r>
          </a:p>
        </p:txBody>
      </p:sp>
      <p:sp>
        <p:nvSpPr>
          <p:cNvPr id="3" name="Content Placeholder 2"/>
          <p:cNvSpPr>
            <a:spLocks noGrp="1"/>
          </p:cNvSpPr>
          <p:nvPr>
            <p:ph idx="1"/>
          </p:nvPr>
        </p:nvSpPr>
        <p:spPr/>
        <p:txBody>
          <a:bodyPr>
            <a:normAutofit/>
          </a:bodyPr>
          <a:lstStyle/>
          <a:p>
            <a:pPr>
              <a:defRPr/>
            </a:pPr>
            <a:r>
              <a:rPr lang="en-US" dirty="0">
                <a:solidFill>
                  <a:schemeClr val="tx1"/>
                </a:solidFill>
              </a:rPr>
              <a:t>Copyright protection subsists in “in original works of authorship” (not copied) which are “fixed in any tangible medium of expression.” (</a:t>
            </a:r>
            <a:r>
              <a:rPr lang="en-US" dirty="0"/>
              <a:t>17 U.S.C. § 102)</a:t>
            </a:r>
          </a:p>
          <a:p>
            <a:pPr>
              <a:defRPr/>
            </a:pPr>
            <a:r>
              <a:rPr lang="en-US" dirty="0"/>
              <a:t>Registration and the inclusion of a copyright notice is no longer necessary, but does have some benefits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CD0096D-9591-455F-9F4E-E16E3C80FDA9}" type="slidenum">
              <a:rPr lang="en-US" altLang="en-US">
                <a:solidFill>
                  <a:srgbClr val="898989"/>
                </a:solidFill>
              </a:rPr>
              <a:pPr eaLnBrk="1" hangingPunct="1"/>
              <a:t>5</a:t>
            </a:fld>
            <a:endParaRPr lang="en-US" altLang="en-US" dirty="0">
              <a:solidFill>
                <a:srgbClr val="898989"/>
              </a:solidFill>
            </a:endParaRPr>
          </a:p>
        </p:txBody>
      </p:sp>
    </p:spTree>
    <p:extLst>
      <p:ext uri="{BB962C8B-B14F-4D97-AF65-F5344CB8AC3E}">
        <p14:creationId xmlns:p14="http://schemas.microsoft.com/office/powerpoint/2010/main" val="123451374"/>
      </p:ext>
    </p:extLst>
  </p:cSld>
  <p:clrMapOvr>
    <a:masterClrMapping/>
  </p:clrMapOvr>
  <p:transition advTm="11997"/>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Copyrightable Works Include</a:t>
            </a:r>
          </a:p>
        </p:txBody>
      </p:sp>
      <p:sp>
        <p:nvSpPr>
          <p:cNvPr id="3" name="Content Placeholder 2"/>
          <p:cNvSpPr>
            <a:spLocks noGrp="1"/>
          </p:cNvSpPr>
          <p:nvPr>
            <p:ph idx="1"/>
          </p:nvPr>
        </p:nvSpPr>
        <p:spPr/>
        <p:txBody>
          <a:bodyPr>
            <a:noAutofit/>
          </a:bodyPr>
          <a:lstStyle/>
          <a:p>
            <a:pPr>
              <a:spcBef>
                <a:spcPts val="0"/>
              </a:spcBef>
              <a:defRPr/>
            </a:pPr>
            <a:r>
              <a:rPr lang="en-US" sz="2100" dirty="0"/>
              <a:t>Literary works (fiction/nonfiction, poetry, textbooks, reference works, directories, catalogs, advertising copy, compilations of information, computer programs and databases)</a:t>
            </a:r>
          </a:p>
          <a:p>
            <a:pPr>
              <a:spcBef>
                <a:spcPts val="0"/>
              </a:spcBef>
              <a:defRPr/>
            </a:pPr>
            <a:r>
              <a:rPr lang="en-US" sz="2100" dirty="0"/>
              <a:t>Musical works (this generally refers to music scores &amp; accompanying words)</a:t>
            </a:r>
          </a:p>
          <a:p>
            <a:pPr>
              <a:spcBef>
                <a:spcPts val="0"/>
              </a:spcBef>
              <a:defRPr/>
            </a:pPr>
            <a:r>
              <a:rPr lang="en-US" sz="2100" dirty="0"/>
              <a:t>Dramatic works (plays, film, radio, and television scripts)</a:t>
            </a:r>
          </a:p>
          <a:p>
            <a:pPr>
              <a:spcBef>
                <a:spcPts val="0"/>
              </a:spcBef>
              <a:defRPr/>
            </a:pPr>
            <a:r>
              <a:rPr lang="en-US" sz="2100" dirty="0"/>
              <a:t>Pantomimes and choreography</a:t>
            </a:r>
          </a:p>
          <a:p>
            <a:pPr>
              <a:spcBef>
                <a:spcPts val="0"/>
              </a:spcBef>
              <a:defRPr/>
            </a:pPr>
            <a:r>
              <a:rPr lang="en-US" sz="2100" dirty="0"/>
              <a:t>Pictorial, graphic, and sculptural works (art)</a:t>
            </a:r>
          </a:p>
          <a:p>
            <a:pPr>
              <a:spcBef>
                <a:spcPts val="0"/>
              </a:spcBef>
              <a:defRPr/>
            </a:pPr>
            <a:r>
              <a:rPr lang="en-US" sz="2100" dirty="0"/>
              <a:t>Motion pictures and other audiovisual works (film, television show, videogame, etc.)</a:t>
            </a:r>
          </a:p>
          <a:p>
            <a:pPr>
              <a:spcBef>
                <a:spcPts val="0"/>
              </a:spcBef>
              <a:defRPr/>
            </a:pPr>
            <a:r>
              <a:rPr lang="en-US" sz="2100" dirty="0"/>
              <a:t>Sound recording (performances of musical works, audio recordings of literary works)</a:t>
            </a:r>
          </a:p>
          <a:p>
            <a:pPr>
              <a:spcBef>
                <a:spcPts val="0"/>
              </a:spcBef>
              <a:defRPr/>
            </a:pPr>
            <a:r>
              <a:rPr lang="en-US" sz="2100" dirty="0"/>
              <a:t>Architectural works (just the designs, not the building its self!)</a:t>
            </a:r>
          </a:p>
          <a:p>
            <a:pPr>
              <a:spcBef>
                <a:spcPts val="0"/>
              </a:spcBef>
              <a:defRPr/>
            </a:pPr>
            <a:endParaRPr lang="en-US" sz="3000" dirty="0"/>
          </a:p>
        </p:txBody>
      </p:sp>
      <p:sp>
        <p:nvSpPr>
          <p:cNvPr id="4" name="Slide Number Placeholder 3"/>
          <p:cNvSpPr>
            <a:spLocks noGrp="1"/>
          </p:cNvSpPr>
          <p:nvPr>
            <p:ph type="sldNum" sz="quarter" idx="4294967295"/>
          </p:nvPr>
        </p:nvSpPr>
        <p:spPr>
          <a:xfrm>
            <a:off x="7425344" y="6459786"/>
            <a:ext cx="984019"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6</a:t>
            </a:fld>
            <a:endParaRPr lang="en-US" altLang="en-US" dirty="0">
              <a:solidFill>
                <a:srgbClr val="898989"/>
              </a:solidFill>
            </a:endParaRPr>
          </a:p>
        </p:txBody>
      </p:sp>
    </p:spTree>
    <p:extLst>
      <p:ext uri="{BB962C8B-B14F-4D97-AF65-F5344CB8AC3E}">
        <p14:creationId xmlns:p14="http://schemas.microsoft.com/office/powerpoint/2010/main" val="320298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Copyrightable Works Do Not Include</a:t>
            </a:r>
          </a:p>
        </p:txBody>
      </p:sp>
      <p:sp>
        <p:nvSpPr>
          <p:cNvPr id="3" name="Content Placeholder 2"/>
          <p:cNvSpPr>
            <a:spLocks noGrp="1"/>
          </p:cNvSpPr>
          <p:nvPr>
            <p:ph idx="1"/>
          </p:nvPr>
        </p:nvSpPr>
        <p:spPr/>
        <p:txBody>
          <a:bodyPr>
            <a:normAutofit/>
          </a:bodyPr>
          <a:lstStyle/>
          <a:p>
            <a:pPr>
              <a:spcBef>
                <a:spcPts val="0"/>
              </a:spcBef>
            </a:pPr>
            <a:r>
              <a:rPr lang="en-US" sz="3200" dirty="0"/>
              <a:t>Ideas</a:t>
            </a:r>
          </a:p>
          <a:p>
            <a:pPr>
              <a:spcBef>
                <a:spcPts val="0"/>
              </a:spcBef>
            </a:pPr>
            <a:r>
              <a:rPr lang="en-US" dirty="0">
                <a:solidFill>
                  <a:schemeClr val="tx1"/>
                </a:solidFill>
              </a:rPr>
              <a:t>Facts</a:t>
            </a:r>
          </a:p>
          <a:p>
            <a:pPr>
              <a:spcBef>
                <a:spcPts val="0"/>
              </a:spcBef>
            </a:pPr>
            <a:r>
              <a:rPr lang="en-US" sz="3200" dirty="0">
                <a:solidFill>
                  <a:schemeClr val="tx1"/>
                </a:solidFill>
              </a:rPr>
              <a:t>Procedures, methods, and processes</a:t>
            </a:r>
          </a:p>
          <a:p>
            <a:pPr>
              <a:spcBef>
                <a:spcPts val="0"/>
              </a:spcBef>
            </a:pPr>
            <a:r>
              <a:rPr lang="en-US" dirty="0">
                <a:solidFill>
                  <a:schemeClr val="tx1"/>
                </a:solidFill>
              </a:rPr>
              <a:t>Works in the public domain</a:t>
            </a:r>
            <a:endParaRPr lang="en-US" sz="3200" dirty="0">
              <a:solidFill>
                <a:schemeClr val="tx1"/>
              </a:solidFill>
            </a:endParaRPr>
          </a:p>
        </p:txBody>
      </p:sp>
    </p:spTree>
    <p:extLst>
      <p:ext uri="{BB962C8B-B14F-4D97-AF65-F5344CB8AC3E}">
        <p14:creationId xmlns:p14="http://schemas.microsoft.com/office/powerpoint/2010/main" val="404313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Ownership</a:t>
            </a:r>
          </a:p>
        </p:txBody>
      </p:sp>
      <p:sp>
        <p:nvSpPr>
          <p:cNvPr id="3" name="Content Placeholder 2"/>
          <p:cNvSpPr>
            <a:spLocks noGrp="1"/>
          </p:cNvSpPr>
          <p:nvPr>
            <p:ph idx="1"/>
          </p:nvPr>
        </p:nvSpPr>
        <p:spPr/>
        <p:txBody>
          <a:bodyPr/>
          <a:lstStyle/>
          <a:p>
            <a:r>
              <a:rPr lang="en-US" dirty="0"/>
              <a:t>Generally the person who creates the work is the rightsholder</a:t>
            </a:r>
          </a:p>
          <a:p>
            <a:r>
              <a:rPr lang="en-US" dirty="0"/>
              <a:t>With works of “joint authorship,” all of those who contributed copyrightable content to the work will be considered rightsholders</a:t>
            </a:r>
          </a:p>
          <a:p>
            <a:r>
              <a:rPr lang="en-US" dirty="0"/>
              <a:t>In “works made for hire” situations, copyright may vest with the employer</a:t>
            </a:r>
          </a:p>
          <a:p>
            <a:r>
              <a:rPr lang="en-US" dirty="0"/>
              <a:t>For contracted works, it depends</a:t>
            </a:r>
          </a:p>
        </p:txBody>
      </p:sp>
    </p:spTree>
    <p:extLst>
      <p:ext uri="{BB962C8B-B14F-4D97-AF65-F5344CB8AC3E}">
        <p14:creationId xmlns:p14="http://schemas.microsoft.com/office/powerpoint/2010/main" val="3861166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altLang="en-US" dirty="0"/>
              <a:t>How Long Does Copyright Last?</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dirty="0"/>
              <a:t>Works created after Jan. 1, 1978 are protected for the life of the author plus 70 years</a:t>
            </a:r>
          </a:p>
          <a:p>
            <a:pPr>
              <a:spcBef>
                <a:spcPts val="0"/>
              </a:spcBef>
              <a:spcAft>
                <a:spcPts val="0"/>
              </a:spcAft>
              <a:defRPr/>
            </a:pPr>
            <a:r>
              <a:rPr lang="en-US" dirty="0"/>
              <a:t>Join authorship-life of last surviving author +70 years</a:t>
            </a:r>
          </a:p>
          <a:p>
            <a:pPr>
              <a:spcBef>
                <a:spcPts val="0"/>
              </a:spcBef>
              <a:spcAft>
                <a:spcPts val="0"/>
              </a:spcAft>
              <a:defRPr/>
            </a:pPr>
            <a:r>
              <a:rPr lang="en-US" dirty="0"/>
              <a:t>Works for Hire-95 years from publication or 120 years from creation, whichever is shorter</a:t>
            </a:r>
          </a:p>
          <a:p>
            <a:pPr marL="341313" indent="-341313">
              <a:spcBef>
                <a:spcPts val="0"/>
              </a:spcBef>
              <a:spcAft>
                <a:spcPts val="0"/>
              </a:spcAft>
              <a:buFont typeface="Wingdings" pitchFamily="2" charset="2"/>
              <a:buNone/>
              <a:defRPr/>
            </a:pPr>
            <a:endParaRPr lang="en-US" sz="3000" dirty="0"/>
          </a:p>
          <a:p>
            <a:pPr marL="341313" indent="-341313">
              <a:buFont typeface="Wingdings" pitchFamily="2" charset="2"/>
              <a:buNone/>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2242150718"/>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1452</TotalTime>
  <Words>2949</Words>
  <Application>Microsoft Office PowerPoint</Application>
  <PresentationFormat>On-screen Show (4:3)</PresentationFormat>
  <Paragraphs>266</Paragraphs>
  <Slides>49</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49</vt:i4>
      </vt:variant>
    </vt:vector>
  </HeadingPairs>
  <TitlesOfParts>
    <vt:vector size="57" baseType="lpstr">
      <vt:lpstr>Arial</vt:lpstr>
      <vt:lpstr>Calibri</vt:lpstr>
      <vt:lpstr>Calibri Light</vt:lpstr>
      <vt:lpstr>Courier</vt:lpstr>
      <vt:lpstr>Franklin Gothic Book</vt:lpstr>
      <vt:lpstr>Wingdings</vt:lpstr>
      <vt:lpstr>MU--PPT_Template2</vt:lpstr>
      <vt:lpstr>Custom Design</vt:lpstr>
      <vt:lpstr>Fair Use</vt:lpstr>
      <vt:lpstr>​  Carla Myers  Assistant Librarian &amp; Coordinator of Scholarly Communications Miami University Libraries myersc2@miamioh.edu</vt:lpstr>
      <vt:lpstr>Overview</vt:lpstr>
      <vt:lpstr>Quick Basics Overview</vt:lpstr>
      <vt:lpstr>Securing Copyright</vt:lpstr>
      <vt:lpstr>Copyrightable Works Include</vt:lpstr>
      <vt:lpstr>Copyrightable Works Do Not Include</vt:lpstr>
      <vt:lpstr>Copyright Ownership</vt:lpstr>
      <vt:lpstr>How Long Does Copyright Last?</vt:lpstr>
      <vt:lpstr>Authors Rights</vt:lpstr>
      <vt:lpstr>Infringement</vt:lpstr>
      <vt:lpstr>Fair Use</vt:lpstr>
      <vt:lpstr>Legal Exceptions</vt:lpstr>
      <vt:lpstr>17 U.S.C. § 107</vt:lpstr>
      <vt:lpstr>Fair Use Line-by-Line</vt:lpstr>
      <vt:lpstr>Fair Use Line-by-Line</vt:lpstr>
      <vt:lpstr>The Four Factors of Fair Use</vt:lpstr>
      <vt:lpstr>Say You Wish To…</vt:lpstr>
      <vt:lpstr>Factor 1: Purpose &amp; Character of the Use </vt:lpstr>
      <vt:lpstr>Transformative Use</vt:lpstr>
      <vt:lpstr>Transformative Use</vt:lpstr>
      <vt:lpstr>Examples of Transformative Use</vt:lpstr>
      <vt:lpstr>Factor 2: The Nature of the Work</vt:lpstr>
      <vt:lpstr>Factor 3: The Amount &amp; Substantiality of the Portion Used</vt:lpstr>
      <vt:lpstr>Beware of the Guidelines!</vt:lpstr>
      <vt:lpstr>Factor 4: Effect on the Market</vt:lpstr>
      <vt:lpstr>It’s so confusing!</vt:lpstr>
      <vt:lpstr>Fair Use in the Courts</vt:lpstr>
      <vt:lpstr>Campbell V. Acuff Rose</vt:lpstr>
      <vt:lpstr>Round 1: The District Court</vt:lpstr>
      <vt:lpstr>Round 2: The Appellate Court</vt:lpstr>
      <vt:lpstr>Round 3: The US Supreme Court</vt:lpstr>
      <vt:lpstr>Harper &amp; Row v. The Nation</vt:lpstr>
      <vt:lpstr>Round 1: The District Court</vt:lpstr>
      <vt:lpstr>Round 2: The Appellate Court</vt:lpstr>
      <vt:lpstr>Round 3—The US Supreme Court</vt:lpstr>
      <vt:lpstr>Fair Use Tools</vt:lpstr>
      <vt:lpstr>Using Fair Use Tools</vt:lpstr>
      <vt:lpstr>ALA Fair Use Evaluator</vt:lpstr>
      <vt:lpstr>Kenneth D. Crews’ Fair Use Checklist</vt:lpstr>
      <vt:lpstr>Think Through Fair Use</vt:lpstr>
      <vt:lpstr>Putting it all Together</vt:lpstr>
      <vt:lpstr>Remember our Mission!</vt:lpstr>
      <vt:lpstr>17 U.S. Code § 504(c)(2)</vt:lpstr>
      <vt:lpstr>Working Through the Four Factors</vt:lpstr>
      <vt:lpstr>Helping Patrons with Fair Use Questions</vt:lpstr>
      <vt:lpstr>Recommendations</vt:lpstr>
      <vt:lpstr>Learn More</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79</cp:revision>
  <dcterms:created xsi:type="dcterms:W3CDTF">2014-10-02T18:24:36Z</dcterms:created>
  <dcterms:modified xsi:type="dcterms:W3CDTF">2018-12-29T20:05:25Z</dcterms:modified>
</cp:coreProperties>
</file>