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40"/>
  </p:notesMasterIdLst>
  <p:sldIdLst>
    <p:sldId id="516" r:id="rId3"/>
    <p:sldId id="517" r:id="rId4"/>
    <p:sldId id="518" r:id="rId5"/>
    <p:sldId id="528" r:id="rId6"/>
    <p:sldId id="546" r:id="rId7"/>
    <p:sldId id="553" r:id="rId8"/>
    <p:sldId id="544" r:id="rId9"/>
    <p:sldId id="567" r:id="rId10"/>
    <p:sldId id="547" r:id="rId11"/>
    <p:sldId id="545" r:id="rId12"/>
    <p:sldId id="549" r:id="rId13"/>
    <p:sldId id="537" r:id="rId14"/>
    <p:sldId id="548" r:id="rId15"/>
    <p:sldId id="555" r:id="rId16"/>
    <p:sldId id="530" r:id="rId17"/>
    <p:sldId id="531" r:id="rId18"/>
    <p:sldId id="532" r:id="rId19"/>
    <p:sldId id="556" r:id="rId20"/>
    <p:sldId id="557" r:id="rId21"/>
    <p:sldId id="566" r:id="rId22"/>
    <p:sldId id="558" r:id="rId23"/>
    <p:sldId id="559" r:id="rId24"/>
    <p:sldId id="560" r:id="rId25"/>
    <p:sldId id="568" r:id="rId26"/>
    <p:sldId id="561" r:id="rId27"/>
    <p:sldId id="576" r:id="rId28"/>
    <p:sldId id="540" r:id="rId29"/>
    <p:sldId id="550" r:id="rId30"/>
    <p:sldId id="570" r:id="rId31"/>
    <p:sldId id="571" r:id="rId32"/>
    <p:sldId id="573" r:id="rId33"/>
    <p:sldId id="575" r:id="rId34"/>
    <p:sldId id="574" r:id="rId35"/>
    <p:sldId id="551" r:id="rId36"/>
    <p:sldId id="552" r:id="rId37"/>
    <p:sldId id="542" r:id="rId38"/>
    <p:sldId id="47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27375"/>
    <a:srgbClr val="687D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77880" autoAdjust="0"/>
  </p:normalViewPr>
  <p:slideViewPr>
    <p:cSldViewPr>
      <p:cViewPr varScale="1">
        <p:scale>
          <a:sx n="47" d="100"/>
          <a:sy n="47" d="100"/>
        </p:scale>
        <p:origin x="166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12/29/2018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VHS example</a:t>
            </a:r>
          </a:p>
        </p:txBody>
      </p:sp>
      <p:sp>
        <p:nvSpPr>
          <p:cNvPr id="4" name="Slide Number Placeholder 3"/>
          <p:cNvSpPr>
            <a:spLocks noGrp="1"/>
          </p:cNvSpPr>
          <p:nvPr>
            <p:ph type="sldNum" sz="quarter" idx="10"/>
          </p:nvPr>
        </p:nvSpPr>
        <p:spPr/>
        <p:txBody>
          <a:bodyPr/>
          <a:lstStyle/>
          <a:p>
            <a:fld id="{269F6FE3-4618-4DE6-A9DE-6A00F897ADDF}" type="slidenum">
              <a:rPr lang="en-US" smtClean="0"/>
              <a:t>13</a:t>
            </a:fld>
            <a:endParaRPr lang="en-US" dirty="0"/>
          </a:p>
        </p:txBody>
      </p:sp>
    </p:spTree>
    <p:extLst>
      <p:ext uri="{BB962C8B-B14F-4D97-AF65-F5344CB8AC3E}">
        <p14:creationId xmlns:p14="http://schemas.microsoft.com/office/powerpoint/2010/main" val="4143438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31</a:t>
            </a:fld>
            <a:endParaRPr lang="en-US" dirty="0"/>
          </a:p>
        </p:txBody>
      </p:sp>
    </p:spTree>
    <p:extLst>
      <p:ext uri="{BB962C8B-B14F-4D97-AF65-F5344CB8AC3E}">
        <p14:creationId xmlns:p14="http://schemas.microsoft.com/office/powerpoint/2010/main" val="1048403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17 USC 108(i)</a:t>
            </a:r>
          </a:p>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16</a:t>
            </a:fld>
            <a:endParaRPr lang="en-US" dirty="0"/>
          </a:p>
        </p:txBody>
      </p:sp>
    </p:spTree>
    <p:extLst>
      <p:ext uri="{BB962C8B-B14F-4D97-AF65-F5344CB8AC3E}">
        <p14:creationId xmlns:p14="http://schemas.microsoft.com/office/powerpoint/2010/main" val="3528127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17 USC 108(i)</a:t>
            </a:r>
          </a:p>
        </p:txBody>
      </p:sp>
      <p:sp>
        <p:nvSpPr>
          <p:cNvPr id="4" name="Slide Number Placeholder 3"/>
          <p:cNvSpPr>
            <a:spLocks noGrp="1"/>
          </p:cNvSpPr>
          <p:nvPr>
            <p:ph type="sldNum" sz="quarter" idx="10"/>
          </p:nvPr>
        </p:nvSpPr>
        <p:spPr/>
        <p:txBody>
          <a:bodyPr/>
          <a:lstStyle/>
          <a:p>
            <a:fld id="{269F6FE3-4618-4DE6-A9DE-6A00F897ADDF}" type="slidenum">
              <a:rPr lang="en-US" smtClean="0"/>
              <a:t>17</a:t>
            </a:fld>
            <a:endParaRPr lang="en-US" dirty="0"/>
          </a:p>
        </p:txBody>
      </p:sp>
    </p:spTree>
    <p:extLst>
      <p:ext uri="{BB962C8B-B14F-4D97-AF65-F5344CB8AC3E}">
        <p14:creationId xmlns:p14="http://schemas.microsoft.com/office/powerpoint/2010/main" val="4064205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18</a:t>
            </a:fld>
            <a:endParaRPr lang="en-US" dirty="0"/>
          </a:p>
        </p:txBody>
      </p:sp>
    </p:spTree>
    <p:extLst>
      <p:ext uri="{BB962C8B-B14F-4D97-AF65-F5344CB8AC3E}">
        <p14:creationId xmlns:p14="http://schemas.microsoft.com/office/powerpoint/2010/main" val="31782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 The rights of reproduction and distribution under this section apply to a copy, made from the collection of a library or archives where the user makes his or her request or from that of another library or archives, </a:t>
            </a:r>
          </a:p>
        </p:txBody>
      </p:sp>
      <p:sp>
        <p:nvSpPr>
          <p:cNvPr id="4" name="Slide Number Placeholder 3"/>
          <p:cNvSpPr>
            <a:spLocks noGrp="1"/>
          </p:cNvSpPr>
          <p:nvPr>
            <p:ph type="sldNum" sz="quarter" idx="10"/>
          </p:nvPr>
        </p:nvSpPr>
        <p:spPr/>
        <p:txBody>
          <a:bodyPr/>
          <a:lstStyle/>
          <a:p>
            <a:fld id="{269F6FE3-4618-4DE6-A9DE-6A00F897ADDF}" type="slidenum">
              <a:rPr lang="en-US" smtClean="0"/>
              <a:t>19</a:t>
            </a:fld>
            <a:endParaRPr lang="en-US" dirty="0"/>
          </a:p>
        </p:txBody>
      </p:sp>
    </p:spTree>
    <p:extLst>
      <p:ext uri="{BB962C8B-B14F-4D97-AF65-F5344CB8AC3E}">
        <p14:creationId xmlns:p14="http://schemas.microsoft.com/office/powerpoint/2010/main" val="2351352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22</a:t>
            </a:fld>
            <a:endParaRPr lang="en-US" dirty="0"/>
          </a:p>
        </p:txBody>
      </p:sp>
    </p:spTree>
    <p:extLst>
      <p:ext uri="{BB962C8B-B14F-4D97-AF65-F5344CB8AC3E}">
        <p14:creationId xmlns:p14="http://schemas.microsoft.com/office/powerpoint/2010/main" val="1138896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Commission on New Technological Uses of Copyrighted Works ("CONTU") negotiated guidelines that described what amounts of copying would substitute for a subscription to or purchase of such work. Up to 5 articles from the last 5 years of a journal. </a:t>
            </a:r>
          </a:p>
        </p:txBody>
      </p:sp>
      <p:sp>
        <p:nvSpPr>
          <p:cNvPr id="4" name="Slide Number Placeholder 3"/>
          <p:cNvSpPr>
            <a:spLocks noGrp="1"/>
          </p:cNvSpPr>
          <p:nvPr>
            <p:ph type="sldNum" sz="quarter" idx="10"/>
          </p:nvPr>
        </p:nvSpPr>
        <p:spPr/>
        <p:txBody>
          <a:bodyPr/>
          <a:lstStyle/>
          <a:p>
            <a:fld id="{269F6FE3-4618-4DE6-A9DE-6A00F897ADDF}" type="slidenum">
              <a:rPr lang="en-US" smtClean="0"/>
              <a:t>25</a:t>
            </a:fld>
            <a:endParaRPr lang="en-US" dirty="0"/>
          </a:p>
        </p:txBody>
      </p:sp>
    </p:spTree>
    <p:extLst>
      <p:ext uri="{BB962C8B-B14F-4D97-AF65-F5344CB8AC3E}">
        <p14:creationId xmlns:p14="http://schemas.microsoft.com/office/powerpoint/2010/main" val="3035837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 prescriptive warning here,</a:t>
            </a:r>
            <a:r>
              <a:rPr lang="en-US" baseline="0" dirty="0"/>
              <a:t> but a variation on “</a:t>
            </a:r>
            <a:r>
              <a:rPr lang="en-US" sz="1200" dirty="0"/>
              <a:t>The copyright law of the United States (title 17, United States Code) governs the making of photocopies or other reproductions of copyrighted material.” from the regulated warning</a:t>
            </a:r>
            <a:r>
              <a:rPr lang="en-US" sz="1200" baseline="0" dirty="0"/>
              <a:t> is often used. </a:t>
            </a:r>
            <a:endParaRPr lang="en-US" sz="1200" dirty="0"/>
          </a:p>
        </p:txBody>
      </p:sp>
      <p:sp>
        <p:nvSpPr>
          <p:cNvPr id="4" name="Slide Number Placeholder 3"/>
          <p:cNvSpPr>
            <a:spLocks noGrp="1"/>
          </p:cNvSpPr>
          <p:nvPr>
            <p:ph type="sldNum" sz="quarter" idx="10"/>
          </p:nvPr>
        </p:nvSpPr>
        <p:spPr/>
        <p:txBody>
          <a:bodyPr/>
          <a:lstStyle/>
          <a:p>
            <a:fld id="{269F6FE3-4618-4DE6-A9DE-6A00F897ADDF}" type="slidenum">
              <a:rPr lang="en-US" smtClean="0"/>
              <a:t>28</a:t>
            </a:fld>
            <a:endParaRPr lang="en-US" dirty="0"/>
          </a:p>
        </p:txBody>
      </p:sp>
    </p:spTree>
    <p:extLst>
      <p:ext uri="{BB962C8B-B14F-4D97-AF65-F5344CB8AC3E}">
        <p14:creationId xmlns:p14="http://schemas.microsoft.com/office/powerpoint/2010/main" val="944592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a:t>
            </a:r>
            <a:r>
              <a:rPr lang="en-US" baseline="0" dirty="0"/>
              <a:t> </a:t>
            </a:r>
            <a:r>
              <a:rPr lang="en-US" dirty="0"/>
              <a:t>The exemption provided in this subsection does not apply to any subsequent uses by users other than such library or archives.</a:t>
            </a:r>
          </a:p>
          <a:p>
            <a:endParaRPr lang="en-US" dirty="0"/>
          </a:p>
        </p:txBody>
      </p:sp>
      <p:sp>
        <p:nvSpPr>
          <p:cNvPr id="4" name="Slide Number Placeholder 3"/>
          <p:cNvSpPr>
            <a:spLocks noGrp="1"/>
          </p:cNvSpPr>
          <p:nvPr>
            <p:ph type="sldNum" sz="quarter" idx="10"/>
          </p:nvPr>
        </p:nvSpPr>
        <p:spPr/>
        <p:txBody>
          <a:bodyPr/>
          <a:lstStyle/>
          <a:p>
            <a:fld id="{269F6FE3-4618-4DE6-A9DE-6A00F897ADDF}" type="slidenum">
              <a:rPr lang="en-US" smtClean="0"/>
              <a:t>30</a:t>
            </a:fld>
            <a:endParaRPr lang="en-US" dirty="0"/>
          </a:p>
        </p:txBody>
      </p:sp>
    </p:spTree>
    <p:extLst>
      <p:ext uri="{BB962C8B-B14F-4D97-AF65-F5344CB8AC3E}">
        <p14:creationId xmlns:p14="http://schemas.microsoft.com/office/powerpoint/2010/main" val="41412001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5638800" y="5079937"/>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762000" y="38862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
        <p:nvSpPr>
          <p:cNvPr id="9" name="Subtitle 2"/>
          <p:cNvSpPr>
            <a:spLocks noGrp="1"/>
          </p:cNvSpPr>
          <p:nvPr>
            <p:ph type="subTitle" idx="1"/>
          </p:nvPr>
        </p:nvSpPr>
        <p:spPr>
          <a:xfrm>
            <a:off x="769620" y="3962400"/>
            <a:ext cx="7543800" cy="1143000"/>
          </a:xfrm>
          <a:prstGeom prst="rect">
            <a:avLst/>
          </a:prstGeom>
        </p:spPr>
        <p:txBody>
          <a:bodyPr/>
          <a:lstStyle>
            <a:lvl1pPr marL="0" indent="0">
              <a:buNone/>
              <a:defRPr/>
            </a:lvl1pPr>
          </a:lstStyle>
          <a:p>
            <a:r>
              <a:rPr lang="en-US" sz="3000" dirty="0"/>
              <a:t>An Overview</a:t>
            </a:r>
            <a:endParaRPr lang="en-US" dirty="0">
              <a:latin typeface="Arial" panose="020B0604020202020204" pitchFamily="34" charset="0"/>
              <a:cs typeface="Arial" panose="020B0604020202020204" pitchFamily="34" charset="0"/>
            </a:endParaRPr>
          </a:p>
        </p:txBody>
      </p:sp>
      <p:sp>
        <p:nvSpPr>
          <p:cNvPr id="10" name="Title 1"/>
          <p:cNvSpPr>
            <a:spLocks noGrp="1"/>
          </p:cNvSpPr>
          <p:nvPr>
            <p:ph type="ctrTitle"/>
          </p:nvPr>
        </p:nvSpPr>
        <p:spPr>
          <a:xfrm>
            <a:off x="762000" y="2438400"/>
            <a:ext cx="7543800" cy="1353312"/>
          </a:xfrm>
          <a:prstGeom prst="rect">
            <a:avLst/>
          </a:prstGeom>
        </p:spPr>
        <p:txBody>
          <a:bodyPr>
            <a:normAutofit/>
          </a:bodyPr>
          <a:lstStyle/>
          <a:p>
            <a:r>
              <a:rPr lang="en-US" sz="7200" dirty="0">
                <a:latin typeface="Arial" pitchFamily="34" charset="0"/>
                <a:cs typeface="Arial" pitchFamily="34" charset="0"/>
              </a:rPr>
              <a:t>Copyright Basics</a:t>
            </a:r>
            <a:endParaRPr lang="en-US" sz="7200"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2299152"/>
            <a:ext cx="86106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4" name="Picture 3"/>
          <p:cNvPicPr>
            <a:picLocks noChangeAspect="1"/>
          </p:cNvPicPr>
          <p:nvPr userDrawn="1"/>
        </p:nvPicPr>
        <p:blipFill>
          <a:blip r:embed="rId2"/>
          <a:stretch>
            <a:fillRect/>
          </a:stretch>
        </p:blipFill>
        <p:spPr>
          <a:xfrm>
            <a:off x="2895600" y="3810000"/>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905744" y="3733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ctr">
              <a:defRPr sz="4000">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2"/>
          <a:srcRect t="11905" b="11905"/>
          <a:stretch/>
        </p:blipFill>
        <p:spPr>
          <a:xfrm>
            <a:off x="7467600" y="5672667"/>
            <a:ext cx="1543050" cy="609600"/>
          </a:xfrm>
          <a:prstGeom prst="rect">
            <a:avLst/>
          </a:prstGeom>
        </p:spPr>
      </p:pic>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1249"/>
          <a:stretch/>
        </p:blipFill>
        <p:spPr>
          <a:xfrm>
            <a:off x="0" y="0"/>
            <a:ext cx="9144000" cy="4800600"/>
          </a:xfrm>
          <a:prstGeom prst="rect">
            <a:avLst/>
          </a:prstGeom>
        </p:spPr>
      </p:pic>
      <p:sp>
        <p:nvSpPr>
          <p:cNvPr id="11" name="Flowchart: Manual Input 10"/>
          <p:cNvSpPr/>
          <p:nvPr userDrawn="1"/>
        </p:nvSpPr>
        <p:spPr>
          <a:xfrm flipH="1">
            <a:off x="0" y="4053840"/>
            <a:ext cx="9144000" cy="2819400"/>
          </a:xfrm>
          <a:prstGeom prst="flowChartManualInput">
            <a:avLst/>
          </a:prstGeom>
          <a:solidFill>
            <a:schemeClr val="accent3">
              <a:lumMod val="75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85927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12/29/2018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12/29/2018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archive.org/details/last20"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Reproduction by Libraries and Archives</a:t>
            </a:r>
          </a:p>
        </p:txBody>
      </p:sp>
      <p:sp>
        <p:nvSpPr>
          <p:cNvPr id="2" name="Title 1"/>
          <p:cNvSpPr>
            <a:spLocks noGrp="1"/>
          </p:cNvSpPr>
          <p:nvPr>
            <p:ph type="ctrTitle"/>
          </p:nvPr>
        </p:nvSpPr>
        <p:spPr>
          <a:xfrm>
            <a:off x="762000" y="2971800"/>
            <a:ext cx="7543800" cy="819912"/>
          </a:xfrm>
        </p:spPr>
        <p:txBody>
          <a:bodyPr>
            <a:normAutofit/>
          </a:bodyPr>
          <a:lstStyle/>
          <a:p>
            <a:pPr algn="l"/>
            <a:r>
              <a:rPr lang="en-US" dirty="0">
                <a:solidFill>
                  <a:schemeClr val="bg2">
                    <a:lumMod val="10000"/>
                  </a:schemeClr>
                </a:solidFill>
                <a:latin typeface="Arial" pitchFamily="34" charset="0"/>
                <a:cs typeface="Arial" pitchFamily="34" charset="0"/>
              </a:rPr>
              <a:t>Section 108</a:t>
            </a:r>
            <a:endParaRPr lang="en-US" sz="3100" dirty="0">
              <a:solidFill>
                <a:schemeClr val="bg2">
                  <a:lumMod val="10000"/>
                </a:schemeClr>
              </a:solidFill>
            </a:endParaRPr>
          </a:p>
        </p:txBody>
      </p:sp>
    </p:spTree>
    <p:extLst>
      <p:ext uri="{BB962C8B-B14F-4D97-AF65-F5344CB8AC3E}">
        <p14:creationId xmlns:p14="http://schemas.microsoft.com/office/powerpoint/2010/main" val="276747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300" dirty="0"/>
              <a:t>Preservation Copies – Unpublished Works</a:t>
            </a:r>
          </a:p>
        </p:txBody>
      </p:sp>
      <p:sp>
        <p:nvSpPr>
          <p:cNvPr id="3" name="Content Placeholder 2"/>
          <p:cNvSpPr>
            <a:spLocks noGrp="1"/>
          </p:cNvSpPr>
          <p:nvPr>
            <p:ph idx="1"/>
          </p:nvPr>
        </p:nvSpPr>
        <p:spPr/>
        <p:txBody>
          <a:bodyPr/>
          <a:lstStyle/>
          <a:p>
            <a:pPr marL="0" indent="0">
              <a:buNone/>
            </a:pPr>
            <a:r>
              <a:rPr lang="en-US" sz="2800" dirty="0"/>
              <a:t>Under 17 USC § 108(b) up to three copies of any type of unpublished work may be made for:</a:t>
            </a:r>
          </a:p>
          <a:p>
            <a:pPr lvl="1">
              <a:buSzPct val="100000"/>
              <a:defRPr/>
            </a:pPr>
            <a:r>
              <a:rPr lang="en-US" dirty="0"/>
              <a:t>Preservation purposes (it is, or is on the verge of falling apart);</a:t>
            </a:r>
          </a:p>
          <a:p>
            <a:pPr lvl="1">
              <a:buSzPct val="100000"/>
              <a:defRPr/>
            </a:pPr>
            <a:r>
              <a:rPr lang="en-US" dirty="0"/>
              <a:t>Security purposes (you don’t want a patron handling the original); or</a:t>
            </a:r>
          </a:p>
          <a:p>
            <a:pPr lvl="1">
              <a:buSzPct val="100000"/>
              <a:defRPr/>
            </a:pPr>
            <a:r>
              <a:rPr lang="en-US" dirty="0"/>
              <a:t>Deposit in another library or archive who has an interest in the item</a:t>
            </a:r>
          </a:p>
        </p:txBody>
      </p:sp>
    </p:spTree>
    <p:extLst>
      <p:ext uri="{BB962C8B-B14F-4D97-AF65-F5344CB8AC3E}">
        <p14:creationId xmlns:p14="http://schemas.microsoft.com/office/powerpoint/2010/main" val="3692525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t>Preservation Copies – Unpublished Works (cont.)</a:t>
            </a:r>
          </a:p>
        </p:txBody>
      </p:sp>
      <p:sp>
        <p:nvSpPr>
          <p:cNvPr id="3" name="Content Placeholder 2"/>
          <p:cNvSpPr>
            <a:spLocks noGrp="1"/>
          </p:cNvSpPr>
          <p:nvPr>
            <p:ph idx="1"/>
          </p:nvPr>
        </p:nvSpPr>
        <p:spPr>
          <a:xfrm>
            <a:off x="457200" y="1066800"/>
            <a:ext cx="8229600" cy="4876800"/>
          </a:xfrm>
        </p:spPr>
        <p:txBody>
          <a:bodyPr/>
          <a:lstStyle/>
          <a:p>
            <a:pPr marL="0" indent="0">
              <a:buNone/>
            </a:pPr>
            <a:r>
              <a:rPr lang="en-US" sz="2800" dirty="0"/>
              <a:t>So long as….</a:t>
            </a:r>
          </a:p>
          <a:p>
            <a:r>
              <a:rPr lang="en-US" sz="2800" dirty="0"/>
              <a:t>The work being reproduced is currently in the collections of the library or archives making the copy; and</a:t>
            </a:r>
          </a:p>
          <a:p>
            <a:r>
              <a:rPr lang="en-US" sz="2800" dirty="0"/>
              <a:t>Any work reproduced in digital format is not otherwise distributed in that format and is not made available to the public in that format outside the </a:t>
            </a:r>
            <a:r>
              <a:rPr lang="en-US" sz="2800" b="1" dirty="0"/>
              <a:t>premises</a:t>
            </a:r>
            <a:r>
              <a:rPr lang="en-US" sz="2800" dirty="0"/>
              <a:t> of the library or archives.</a:t>
            </a:r>
          </a:p>
        </p:txBody>
      </p:sp>
    </p:spTree>
    <p:extLst>
      <p:ext uri="{BB962C8B-B14F-4D97-AF65-F5344CB8AC3E}">
        <p14:creationId xmlns:p14="http://schemas.microsoft.com/office/powerpoint/2010/main" val="3598044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a:bodyPr>
          <a:lstStyle/>
          <a:p>
            <a:r>
              <a:rPr lang="en-US" altLang="en-US" sz="3300" dirty="0"/>
              <a:t>Preservation Copies - Published Works</a:t>
            </a:r>
          </a:p>
        </p:txBody>
      </p:sp>
      <p:sp>
        <p:nvSpPr>
          <p:cNvPr id="2" name="Content Placeholder 1"/>
          <p:cNvSpPr>
            <a:spLocks noGrp="1"/>
          </p:cNvSpPr>
          <p:nvPr>
            <p:ph idx="1"/>
          </p:nvPr>
        </p:nvSpPr>
        <p:spPr>
          <a:xfrm>
            <a:off x="457200" y="1219200"/>
            <a:ext cx="8229600" cy="4648200"/>
          </a:xfrm>
        </p:spPr>
        <p:txBody>
          <a:bodyPr>
            <a:noAutofit/>
          </a:bodyPr>
          <a:lstStyle/>
          <a:p>
            <a:pPr marL="0" indent="0">
              <a:buSzPct val="100000"/>
              <a:buNone/>
              <a:defRPr/>
            </a:pPr>
            <a:r>
              <a:rPr lang="en-US" sz="2500" dirty="0"/>
              <a:t>Under 17 USC </a:t>
            </a:r>
            <a:r>
              <a:rPr lang="en-US" sz="2400" dirty="0"/>
              <a:t>§ </a:t>
            </a:r>
            <a:r>
              <a:rPr lang="en-US" sz="2500" dirty="0"/>
              <a:t>108(c) up to three copies or phonorecords of any type of published work may be made if the original is:</a:t>
            </a:r>
          </a:p>
          <a:p>
            <a:pPr>
              <a:buSzPct val="100000"/>
              <a:defRPr/>
            </a:pPr>
            <a:r>
              <a:rPr lang="en-US" sz="2500" dirty="0"/>
              <a:t>Damaged</a:t>
            </a:r>
          </a:p>
          <a:p>
            <a:pPr>
              <a:buSzPct val="100000"/>
              <a:defRPr/>
            </a:pPr>
            <a:r>
              <a:rPr lang="en-US" sz="2500" dirty="0"/>
              <a:t>Deteriorating</a:t>
            </a:r>
          </a:p>
          <a:p>
            <a:pPr>
              <a:buSzPct val="100000"/>
              <a:defRPr/>
            </a:pPr>
            <a:r>
              <a:rPr lang="en-US" sz="2500" dirty="0"/>
              <a:t>Lost, or stolen</a:t>
            </a:r>
          </a:p>
          <a:p>
            <a:pPr>
              <a:buSzPct val="100000"/>
              <a:defRPr/>
            </a:pPr>
            <a:r>
              <a:rPr lang="en-US" sz="2500" dirty="0"/>
              <a:t>If the work is in a format that has become obsolete which, under the law, means that the technology needed to play or perform the work is no longer manufactured or is no longer reasonably available in the commercial marketplace</a:t>
            </a:r>
          </a:p>
        </p:txBody>
      </p:sp>
    </p:spTree>
    <p:extLst>
      <p:ext uri="{BB962C8B-B14F-4D97-AF65-F5344CB8AC3E}">
        <p14:creationId xmlns:p14="http://schemas.microsoft.com/office/powerpoint/2010/main" val="3698435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2"/>
          <p:cNvSpPr>
            <a:spLocks noGrp="1"/>
          </p:cNvSpPr>
          <p:nvPr>
            <p:ph type="title"/>
          </p:nvPr>
        </p:nvSpPr>
        <p:spPr/>
        <p:txBody>
          <a:bodyPr>
            <a:normAutofit fontScale="90000"/>
          </a:bodyPr>
          <a:lstStyle/>
          <a:p>
            <a:r>
              <a:rPr lang="en-US" altLang="en-US" sz="3300" dirty="0"/>
              <a:t>Preservation Copies - Published Works (Cont.)</a:t>
            </a:r>
          </a:p>
        </p:txBody>
      </p:sp>
      <p:sp>
        <p:nvSpPr>
          <p:cNvPr id="2" name="Content Placeholder 1"/>
          <p:cNvSpPr>
            <a:spLocks noGrp="1"/>
          </p:cNvSpPr>
          <p:nvPr>
            <p:ph idx="1"/>
          </p:nvPr>
        </p:nvSpPr>
        <p:spPr>
          <a:xfrm>
            <a:off x="457200" y="1219200"/>
            <a:ext cx="8229600" cy="4648200"/>
          </a:xfrm>
        </p:spPr>
        <p:txBody>
          <a:bodyPr>
            <a:noAutofit/>
          </a:bodyPr>
          <a:lstStyle/>
          <a:p>
            <a:pPr marL="0" indent="0">
              <a:buSzPct val="100000"/>
              <a:buNone/>
              <a:defRPr/>
            </a:pPr>
            <a:r>
              <a:rPr lang="en-US" sz="2800" dirty="0"/>
              <a:t>So long as…</a:t>
            </a:r>
          </a:p>
          <a:p>
            <a:r>
              <a:rPr lang="en-US" sz="2800" dirty="0"/>
              <a:t>The library or archives has, after a reasonable effort, determined that an unused replacement cannot be obtained at a fair price; and</a:t>
            </a:r>
          </a:p>
          <a:p>
            <a:r>
              <a:rPr lang="en-US" sz="2800" dirty="0"/>
              <a:t> Any work that is reproduced in digital format is not made available to the public in that format outside the premises of the library or archives.</a:t>
            </a:r>
          </a:p>
          <a:p>
            <a:pPr marL="0" indent="0">
              <a:buSzPct val="100000"/>
              <a:buNone/>
              <a:defRPr/>
            </a:pPr>
            <a:endParaRPr lang="en-US" sz="2500" dirty="0"/>
          </a:p>
        </p:txBody>
      </p:sp>
    </p:spTree>
    <p:extLst>
      <p:ext uri="{BB962C8B-B14F-4D97-AF65-F5344CB8AC3E}">
        <p14:creationId xmlns:p14="http://schemas.microsoft.com/office/powerpoint/2010/main" val="1666434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 with Legal Counsel</a:t>
            </a:r>
          </a:p>
        </p:txBody>
      </p:sp>
      <p:sp>
        <p:nvSpPr>
          <p:cNvPr id="3" name="Content Placeholder 2"/>
          <p:cNvSpPr>
            <a:spLocks noGrp="1"/>
          </p:cNvSpPr>
          <p:nvPr>
            <p:ph idx="1"/>
          </p:nvPr>
        </p:nvSpPr>
        <p:spPr/>
        <p:txBody>
          <a:bodyPr/>
          <a:lstStyle/>
          <a:p>
            <a:r>
              <a:rPr lang="en-US" dirty="0"/>
              <a:t>How will you define “premises”?</a:t>
            </a:r>
          </a:p>
          <a:p>
            <a:r>
              <a:rPr lang="en-US" dirty="0"/>
              <a:t>What types of materials do you consider to be “obsolete” under the definition provided in the law?</a:t>
            </a:r>
          </a:p>
          <a:p>
            <a:r>
              <a:rPr lang="en-US" dirty="0"/>
              <a:t>How will you interpret “three copies”?</a:t>
            </a:r>
          </a:p>
        </p:txBody>
      </p:sp>
    </p:spTree>
    <p:extLst>
      <p:ext uri="{BB962C8B-B14F-4D97-AF65-F5344CB8AC3E}">
        <p14:creationId xmlns:p14="http://schemas.microsoft.com/office/powerpoint/2010/main" val="292599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p:cNvSpPr>
            <a:spLocks noGrp="1"/>
          </p:cNvSpPr>
          <p:nvPr>
            <p:ph type="title"/>
          </p:nvPr>
        </p:nvSpPr>
        <p:spPr>
          <a:xfrm>
            <a:off x="0" y="2743200"/>
            <a:ext cx="9144000" cy="881515"/>
          </a:xfrm>
        </p:spPr>
        <p:txBody>
          <a:bodyPr/>
          <a:lstStyle/>
          <a:p>
            <a:pPr algn="ctr"/>
            <a:r>
              <a:rPr lang="en-US" altLang="en-US" dirty="0">
                <a:solidFill>
                  <a:schemeClr val="tx1"/>
                </a:solidFill>
              </a:rPr>
              <a:t>Making Copies for Private Study</a:t>
            </a:r>
          </a:p>
        </p:txBody>
      </p:sp>
    </p:spTree>
    <p:extLst>
      <p:ext uri="{BB962C8B-B14F-4D97-AF65-F5344CB8AC3E}">
        <p14:creationId xmlns:p14="http://schemas.microsoft.com/office/powerpoint/2010/main" val="1241403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z="4000" dirty="0"/>
              <a:t>Types of Works that Can be Copied for Private Study</a:t>
            </a:r>
          </a:p>
        </p:txBody>
      </p:sp>
      <p:sp>
        <p:nvSpPr>
          <p:cNvPr id="3" name="Content Placeholder 2"/>
          <p:cNvSpPr>
            <a:spLocks noGrp="1"/>
          </p:cNvSpPr>
          <p:nvPr>
            <p:ph idx="1"/>
          </p:nvPr>
        </p:nvSpPr>
        <p:spPr>
          <a:xfrm>
            <a:off x="457200" y="1828800"/>
            <a:ext cx="8229600" cy="4419600"/>
          </a:xfrm>
        </p:spPr>
        <p:txBody>
          <a:bodyPr/>
          <a:lstStyle/>
          <a:p>
            <a:pPr>
              <a:defRPr/>
            </a:pPr>
            <a:r>
              <a:rPr lang="en-US" dirty="0"/>
              <a:t>Literary works, including magazines, journals, newspapers, and books</a:t>
            </a:r>
          </a:p>
          <a:p>
            <a:pPr>
              <a:defRPr/>
            </a:pPr>
            <a:r>
              <a:rPr lang="en-US" dirty="0"/>
              <a:t>Illustrations, pictures, charts, and graphs that are part of these literary works</a:t>
            </a:r>
          </a:p>
          <a:p>
            <a:pPr>
              <a:defRPr/>
            </a:pPr>
            <a:r>
              <a:rPr lang="en-US" dirty="0"/>
              <a:t>Those audiovisual works that deal with the news</a:t>
            </a:r>
          </a:p>
          <a:p>
            <a:pPr>
              <a:defRPr/>
            </a:pPr>
            <a:endParaRPr lang="en-US" dirty="0"/>
          </a:p>
        </p:txBody>
      </p:sp>
    </p:spTree>
    <p:extLst>
      <p:ext uri="{BB962C8B-B14F-4D97-AF65-F5344CB8AC3E}">
        <p14:creationId xmlns:p14="http://schemas.microsoft.com/office/powerpoint/2010/main" val="3449442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normAutofit fontScale="90000"/>
          </a:bodyPr>
          <a:lstStyle/>
          <a:p>
            <a:r>
              <a:rPr lang="en-US" altLang="en-US" sz="3900" dirty="0"/>
              <a:t>Types of Works that Cannot be Copied for Private Study</a:t>
            </a:r>
          </a:p>
        </p:txBody>
      </p:sp>
      <p:sp>
        <p:nvSpPr>
          <p:cNvPr id="3" name="Content Placeholder 2"/>
          <p:cNvSpPr>
            <a:spLocks noGrp="1"/>
          </p:cNvSpPr>
          <p:nvPr>
            <p:ph idx="1"/>
          </p:nvPr>
        </p:nvSpPr>
        <p:spPr>
          <a:xfrm>
            <a:off x="457200" y="1676400"/>
            <a:ext cx="8229600" cy="4572000"/>
          </a:xfrm>
        </p:spPr>
        <p:txBody>
          <a:bodyPr/>
          <a:lstStyle/>
          <a:p>
            <a:pPr>
              <a:defRPr/>
            </a:pPr>
            <a:r>
              <a:rPr lang="en-US" dirty="0"/>
              <a:t>Musical works/compositions (scores)</a:t>
            </a:r>
          </a:p>
          <a:p>
            <a:pPr>
              <a:defRPr/>
            </a:pPr>
            <a:r>
              <a:rPr lang="en-US" dirty="0"/>
              <a:t>Pictorial, graphic or sculptural works</a:t>
            </a:r>
          </a:p>
          <a:p>
            <a:pPr>
              <a:defRPr/>
            </a:pPr>
            <a:r>
              <a:rPr lang="en-US" dirty="0"/>
              <a:t>Most audiovisual works, including movies</a:t>
            </a:r>
          </a:p>
        </p:txBody>
      </p:sp>
    </p:spTree>
    <p:extLst>
      <p:ext uri="{BB962C8B-B14F-4D97-AF65-F5344CB8AC3E}">
        <p14:creationId xmlns:p14="http://schemas.microsoft.com/office/powerpoint/2010/main" val="1504248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a:t>Private Study Copies – Limited Portions</a:t>
            </a:r>
          </a:p>
        </p:txBody>
      </p:sp>
      <p:sp>
        <p:nvSpPr>
          <p:cNvPr id="3" name="Content Placeholder 2"/>
          <p:cNvSpPr>
            <a:spLocks noGrp="1"/>
          </p:cNvSpPr>
          <p:nvPr>
            <p:ph idx="1"/>
          </p:nvPr>
        </p:nvSpPr>
        <p:spPr>
          <a:xfrm>
            <a:off x="457200" y="1143000"/>
            <a:ext cx="8229600" cy="4876800"/>
          </a:xfrm>
        </p:spPr>
        <p:txBody>
          <a:bodyPr/>
          <a:lstStyle/>
          <a:p>
            <a:pPr marL="0" indent="0">
              <a:buNone/>
            </a:pPr>
            <a:r>
              <a:rPr lang="en-US" sz="2400" dirty="0"/>
              <a:t>Under § 108(d) a library or archives may reproduce and distribute works:</a:t>
            </a:r>
          </a:p>
          <a:p>
            <a:r>
              <a:rPr lang="en-US" sz="2400" dirty="0"/>
              <a:t>For their own users</a:t>
            </a:r>
          </a:p>
          <a:p>
            <a:r>
              <a:rPr lang="en-US" sz="2400" dirty="0"/>
              <a:t>Or fill a request from another library or archives a library or archives (Interlibrary Loan)</a:t>
            </a:r>
          </a:p>
          <a:p>
            <a:r>
              <a:rPr lang="en-US" sz="2400" dirty="0"/>
              <a:t>Of…</a:t>
            </a:r>
          </a:p>
          <a:p>
            <a:pPr lvl="1"/>
            <a:r>
              <a:rPr lang="en-US" sz="2400" dirty="0"/>
              <a:t>no more than </a:t>
            </a:r>
            <a:r>
              <a:rPr lang="en-US" sz="2400" b="1" dirty="0"/>
              <a:t>one</a:t>
            </a:r>
            <a:r>
              <a:rPr lang="en-US" sz="2400" dirty="0"/>
              <a:t> article; or</a:t>
            </a:r>
          </a:p>
          <a:p>
            <a:pPr lvl="1"/>
            <a:r>
              <a:rPr lang="en-US" sz="2400" b="1" dirty="0"/>
              <a:t>one</a:t>
            </a:r>
            <a:r>
              <a:rPr lang="en-US" sz="2400" dirty="0"/>
              <a:t> other contribution to a copyrighted collection (e.g. an edited volume) or periodical issue; or</a:t>
            </a:r>
          </a:p>
          <a:p>
            <a:pPr lvl="1"/>
            <a:r>
              <a:rPr lang="en-US" sz="2400" dirty="0"/>
              <a:t>a </a:t>
            </a:r>
            <a:r>
              <a:rPr lang="en-US" sz="2400" b="1" dirty="0"/>
              <a:t>small part </a:t>
            </a:r>
            <a:r>
              <a:rPr lang="en-US" sz="2400" dirty="0"/>
              <a:t>of any other copyrighted work</a:t>
            </a:r>
          </a:p>
        </p:txBody>
      </p:sp>
    </p:spTree>
    <p:extLst>
      <p:ext uri="{BB962C8B-B14F-4D97-AF65-F5344CB8AC3E}">
        <p14:creationId xmlns:p14="http://schemas.microsoft.com/office/powerpoint/2010/main" val="2838461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1"/>
            <a:ext cx="9144000" cy="762000"/>
          </a:xfrm>
        </p:spPr>
        <p:txBody>
          <a:bodyPr/>
          <a:lstStyle/>
          <a:p>
            <a:r>
              <a:rPr lang="en-US" sz="3200" dirty="0"/>
              <a:t>Private Study Copies – Limited Portions (cont.)</a:t>
            </a:r>
          </a:p>
        </p:txBody>
      </p:sp>
      <p:sp>
        <p:nvSpPr>
          <p:cNvPr id="3" name="Content Placeholder 2"/>
          <p:cNvSpPr>
            <a:spLocks noGrp="1"/>
          </p:cNvSpPr>
          <p:nvPr>
            <p:ph idx="1"/>
          </p:nvPr>
        </p:nvSpPr>
        <p:spPr>
          <a:xfrm>
            <a:off x="457200" y="1143000"/>
            <a:ext cx="8229600" cy="4876800"/>
          </a:xfrm>
        </p:spPr>
        <p:txBody>
          <a:bodyPr/>
          <a:lstStyle/>
          <a:p>
            <a:pPr marL="0" indent="0">
              <a:buNone/>
            </a:pPr>
            <a:r>
              <a:rPr lang="en-US" sz="2800" dirty="0"/>
              <a:t>So long as…</a:t>
            </a:r>
          </a:p>
          <a:p>
            <a:r>
              <a:rPr lang="en-US" sz="2800" dirty="0"/>
              <a:t>The copy becomes the property of the user; and</a:t>
            </a:r>
          </a:p>
          <a:p>
            <a:r>
              <a:rPr lang="en-US" sz="2800" dirty="0"/>
              <a:t>The library or archives has had no notice that the copy would be used for any purpose other than private study, scholarship, or research; and</a:t>
            </a:r>
          </a:p>
          <a:p>
            <a:r>
              <a:rPr lang="en-US" sz="2800" dirty="0"/>
              <a:t>The library or archives displays prominently, at the place where orders are accepted, and includes on its order form, a warning of copyright </a:t>
            </a:r>
            <a:r>
              <a:rPr lang="en-US" sz="2800" b="1" dirty="0"/>
              <a:t>in accordance with requirements that the Register of Copyrights shall prescribe by regulation.</a:t>
            </a:r>
          </a:p>
          <a:p>
            <a:endParaRPr lang="en-US" dirty="0"/>
          </a:p>
        </p:txBody>
      </p:sp>
    </p:spTree>
    <p:extLst>
      <p:ext uri="{BB962C8B-B14F-4D97-AF65-F5344CB8AC3E}">
        <p14:creationId xmlns:p14="http://schemas.microsoft.com/office/powerpoint/2010/main" val="3730825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2599"/>
          </a:xfrm>
        </p:spPr>
        <p:txBody>
          <a:bodyPr/>
          <a:lstStyle/>
          <a:p>
            <a:pPr algn="ctr">
              <a:spcBef>
                <a:spcPts val="0"/>
              </a:spcBef>
            </a:pPr>
            <a:r>
              <a:rPr lang="en-US" dirty="0"/>
              <a:t>​</a:t>
            </a:r>
            <a:br>
              <a:rPr lang="en-US" sz="3200" dirty="0"/>
            </a:br>
            <a:br>
              <a:rPr lang="en-US" sz="3200" dirty="0"/>
            </a:br>
            <a:r>
              <a:rPr lang="en-US" sz="3600" dirty="0"/>
              <a:t>Carla Myers </a:t>
            </a:r>
            <a:br>
              <a:rPr lang="en-US" sz="3600" dirty="0"/>
            </a:br>
            <a:r>
              <a:rPr lang="en-US" sz="3600" dirty="0"/>
              <a:t>Assistant Librarian &amp; Coordinator of Scholarly Communications</a:t>
            </a:r>
            <a:br>
              <a:rPr lang="en-US" sz="3600" dirty="0"/>
            </a:br>
            <a:r>
              <a:rPr lang="en-US" sz="3600" dirty="0"/>
              <a:t>Miami University Libraries (Ohio)</a:t>
            </a:r>
            <a:br>
              <a:rPr lang="en-US" sz="3600" dirty="0"/>
            </a:br>
            <a:r>
              <a:rPr lang="en-US" sz="3600" dirty="0">
                <a:solidFill>
                  <a:srgbClr val="002060"/>
                </a:solidFill>
              </a:rPr>
              <a:t>myersc2@miamioh.edu</a:t>
            </a:r>
          </a:p>
        </p:txBody>
      </p:sp>
    </p:spTree>
    <p:extLst>
      <p:ext uri="{BB962C8B-B14F-4D97-AF65-F5344CB8AC3E}">
        <p14:creationId xmlns:p14="http://schemas.microsoft.com/office/powerpoint/2010/main" val="829073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when it Comes to ILL</a:t>
            </a:r>
          </a:p>
        </p:txBody>
      </p:sp>
      <p:sp>
        <p:nvSpPr>
          <p:cNvPr id="3" name="Content Placeholder 2"/>
          <p:cNvSpPr>
            <a:spLocks noGrp="1"/>
          </p:cNvSpPr>
          <p:nvPr>
            <p:ph idx="1"/>
          </p:nvPr>
        </p:nvSpPr>
        <p:spPr/>
        <p:txBody>
          <a:bodyPr/>
          <a:lstStyle/>
          <a:p>
            <a:r>
              <a:rPr lang="en-US" dirty="0"/>
              <a:t>The library or archives receiving such copies are not requesting works in such quantities that would substitute for a subscription or purchase of such work (17 USC § 108(g)(2)).</a:t>
            </a:r>
          </a:p>
        </p:txBody>
      </p:sp>
    </p:spTree>
    <p:extLst>
      <p:ext uri="{BB962C8B-B14F-4D97-AF65-F5344CB8AC3E}">
        <p14:creationId xmlns:p14="http://schemas.microsoft.com/office/powerpoint/2010/main" val="3202661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153400" cy="762000"/>
          </a:xfrm>
        </p:spPr>
        <p:txBody>
          <a:bodyPr/>
          <a:lstStyle/>
          <a:p>
            <a:r>
              <a:rPr lang="en-US" sz="3600" dirty="0"/>
              <a:t>Private Study Copies – Substantial Portion/Entire Copy</a:t>
            </a:r>
          </a:p>
        </p:txBody>
      </p:sp>
      <p:sp>
        <p:nvSpPr>
          <p:cNvPr id="3" name="Content Placeholder 2"/>
          <p:cNvSpPr>
            <a:spLocks noGrp="1"/>
          </p:cNvSpPr>
          <p:nvPr>
            <p:ph idx="1"/>
          </p:nvPr>
        </p:nvSpPr>
        <p:spPr>
          <a:xfrm>
            <a:off x="457200" y="1752600"/>
            <a:ext cx="8229600" cy="4267200"/>
          </a:xfrm>
        </p:spPr>
        <p:txBody>
          <a:bodyPr/>
          <a:lstStyle/>
          <a:p>
            <a:pPr marL="0" indent="0">
              <a:buNone/>
            </a:pPr>
            <a:r>
              <a:rPr lang="en-US" dirty="0"/>
              <a:t>Under § 108(e), when a patron of a library or archive requests:</a:t>
            </a:r>
          </a:p>
          <a:p>
            <a:r>
              <a:rPr lang="en-US" dirty="0"/>
              <a:t>An entire work; or </a:t>
            </a:r>
          </a:p>
          <a:p>
            <a:r>
              <a:rPr lang="en-US" b="1" dirty="0"/>
              <a:t>A substantial part of a work</a:t>
            </a:r>
          </a:p>
          <a:p>
            <a:pPr marL="0" indent="0">
              <a:buNone/>
            </a:pPr>
            <a:r>
              <a:rPr lang="en-US" dirty="0"/>
              <a:t>Or an ILL request is received for a copy of </a:t>
            </a:r>
          </a:p>
          <a:p>
            <a:r>
              <a:rPr lang="en-US" dirty="0"/>
              <a:t>An entire work; or </a:t>
            </a:r>
          </a:p>
          <a:p>
            <a:r>
              <a:rPr lang="en-US" b="1" dirty="0"/>
              <a:t>A substantial part of a work</a:t>
            </a:r>
          </a:p>
          <a:p>
            <a:pPr marL="0" indent="0">
              <a:buNone/>
            </a:pPr>
            <a:endParaRPr lang="en-US" dirty="0"/>
          </a:p>
        </p:txBody>
      </p:sp>
    </p:spTree>
    <p:extLst>
      <p:ext uri="{BB962C8B-B14F-4D97-AF65-F5344CB8AC3E}">
        <p14:creationId xmlns:p14="http://schemas.microsoft.com/office/powerpoint/2010/main" val="45378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495800"/>
          </a:xfrm>
        </p:spPr>
        <p:txBody>
          <a:bodyPr/>
          <a:lstStyle/>
          <a:p>
            <a:r>
              <a:rPr lang="en-US" dirty="0"/>
              <a:t>The library or archives must determine on the basis of </a:t>
            </a:r>
            <a:r>
              <a:rPr lang="en-US" b="1" dirty="0"/>
              <a:t>a reasonable investigation</a:t>
            </a:r>
            <a:r>
              <a:rPr lang="en-US" dirty="0"/>
              <a:t>, that a copy of the work cannot be obtained at a fair price</a:t>
            </a:r>
          </a:p>
          <a:p>
            <a:r>
              <a:rPr lang="en-US" dirty="0"/>
              <a:t>The copy or phonorecord becomes the property of the user</a:t>
            </a:r>
          </a:p>
          <a:p>
            <a:pPr marL="0" indent="0">
              <a:buNone/>
            </a:pPr>
            <a:endParaRPr lang="en-US" dirty="0"/>
          </a:p>
        </p:txBody>
      </p:sp>
      <p:sp>
        <p:nvSpPr>
          <p:cNvPr id="5" name="Title 1"/>
          <p:cNvSpPr>
            <a:spLocks noGrp="1"/>
          </p:cNvSpPr>
          <p:nvPr>
            <p:ph type="title"/>
          </p:nvPr>
        </p:nvSpPr>
        <p:spPr>
          <a:xfrm>
            <a:off x="457200" y="457201"/>
            <a:ext cx="8153400" cy="762000"/>
          </a:xfrm>
        </p:spPr>
        <p:txBody>
          <a:bodyPr/>
          <a:lstStyle/>
          <a:p>
            <a:r>
              <a:rPr lang="en-US" sz="3600" dirty="0"/>
              <a:t>Private Study Copies – Substantial Portion/Entire Copy (cont.)</a:t>
            </a:r>
          </a:p>
        </p:txBody>
      </p:sp>
    </p:spTree>
    <p:extLst>
      <p:ext uri="{BB962C8B-B14F-4D97-AF65-F5344CB8AC3E}">
        <p14:creationId xmlns:p14="http://schemas.microsoft.com/office/powerpoint/2010/main" val="3393545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000" dirty="0"/>
              <a:t>The library or archives has had no notice that the copy would be used for any purpose other than private study, scholarship, or research; and</a:t>
            </a:r>
          </a:p>
          <a:p>
            <a:r>
              <a:rPr lang="en-US" sz="3000" dirty="0"/>
              <a:t> The library or archives displays prominently, at the place where orders are accepted, and includes on its order form, a warning of copyright in </a:t>
            </a:r>
            <a:r>
              <a:rPr lang="en-US" sz="3000" b="1" dirty="0"/>
              <a:t>accordance with requirements that the Register of Copyrights shall prescribe by regulation.</a:t>
            </a:r>
          </a:p>
          <a:p>
            <a:pPr marL="0" indent="0">
              <a:buNone/>
            </a:pPr>
            <a:endParaRPr lang="en-US" dirty="0"/>
          </a:p>
        </p:txBody>
      </p:sp>
      <p:sp>
        <p:nvSpPr>
          <p:cNvPr id="5" name="Title 1"/>
          <p:cNvSpPr txBox="1">
            <a:spLocks/>
          </p:cNvSpPr>
          <p:nvPr/>
        </p:nvSpPr>
        <p:spPr>
          <a:xfrm>
            <a:off x="457200" y="228600"/>
            <a:ext cx="8153400" cy="762000"/>
          </a:xfrm>
          <a:prstGeom prst="rect">
            <a:avLst/>
          </a:prstGeom>
        </p:spPr>
        <p:txBody>
          <a:bodyPr/>
          <a:lstStyle>
            <a:lvl1pPr algn="ctr" defTabSz="457200" rtl="0" eaLnBrk="1" latinLnBrk="0" hangingPunct="1">
              <a:spcBef>
                <a:spcPct val="0"/>
              </a:spcBef>
              <a:buNone/>
              <a:defRPr sz="4000" kern="1200">
                <a:solidFill>
                  <a:schemeClr val="bg2">
                    <a:lumMod val="10000"/>
                  </a:schemeClr>
                </a:solidFill>
                <a:latin typeface="+mj-lt"/>
                <a:ea typeface="+mj-ea"/>
                <a:cs typeface="+mj-cs"/>
              </a:defRPr>
            </a:lvl1pPr>
          </a:lstStyle>
          <a:p>
            <a:r>
              <a:rPr lang="en-US" sz="3600" dirty="0"/>
              <a:t>Private Study Copies – Substantial Portion/Entire Copy (cont.)</a:t>
            </a:r>
          </a:p>
        </p:txBody>
      </p:sp>
    </p:spTree>
    <p:extLst>
      <p:ext uri="{BB962C8B-B14F-4D97-AF65-F5344CB8AC3E}">
        <p14:creationId xmlns:p14="http://schemas.microsoft.com/office/powerpoint/2010/main" val="479634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62800" y="5791200"/>
            <a:ext cx="1676400" cy="533400"/>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457200" y="304800"/>
            <a:ext cx="8229600" cy="762000"/>
          </a:xfrm>
        </p:spPr>
        <p:txBody>
          <a:bodyPr/>
          <a:lstStyle/>
          <a:p>
            <a:r>
              <a:rPr lang="en-US" dirty="0"/>
              <a:t>Regulated Warning</a:t>
            </a:r>
          </a:p>
        </p:txBody>
      </p:sp>
      <p:sp>
        <p:nvSpPr>
          <p:cNvPr id="3" name="Content Placeholder 2"/>
          <p:cNvSpPr>
            <a:spLocks noGrp="1"/>
          </p:cNvSpPr>
          <p:nvPr>
            <p:ph idx="1"/>
          </p:nvPr>
        </p:nvSpPr>
        <p:spPr>
          <a:xfrm>
            <a:off x="457200" y="1066800"/>
            <a:ext cx="8229600" cy="4876800"/>
          </a:xfrm>
        </p:spPr>
        <p:txBody>
          <a:bodyPr/>
          <a:lstStyle/>
          <a:p>
            <a:pPr marL="0" indent="0">
              <a:buNone/>
            </a:pPr>
            <a:r>
              <a:rPr lang="en-US" sz="2000" dirty="0"/>
              <a:t>See Code of Federal Regulations, Title 37, Volume 1, Section 201.14:</a:t>
            </a:r>
          </a:p>
          <a:p>
            <a:pPr marL="400050" lvl="1" indent="0">
              <a:spcBef>
                <a:spcPts val="0"/>
              </a:spcBef>
              <a:buNone/>
            </a:pPr>
            <a:endParaRPr lang="en-US" sz="2000" dirty="0"/>
          </a:p>
          <a:p>
            <a:pPr marL="400050" lvl="1" indent="0">
              <a:spcBef>
                <a:spcPts val="0"/>
              </a:spcBef>
              <a:buNone/>
            </a:pPr>
            <a:r>
              <a:rPr lang="en-US" sz="2000" dirty="0"/>
              <a:t>The copyright law of the United States (title 17, United States Code) governs the making of photocopies or other reproductions of copyrighted material.</a:t>
            </a:r>
          </a:p>
          <a:p>
            <a:pPr marL="400050" lvl="1" indent="0">
              <a:spcBef>
                <a:spcPts val="0"/>
              </a:spcBef>
              <a:buNone/>
            </a:pPr>
            <a:endParaRPr lang="en-US" sz="2000" dirty="0"/>
          </a:p>
          <a:p>
            <a:pPr marL="400050" lvl="1" indent="0">
              <a:spcBef>
                <a:spcPts val="0"/>
              </a:spcBef>
              <a:buNone/>
            </a:pPr>
            <a:r>
              <a:rPr lang="en-US" sz="2000" dirty="0"/>
              <a:t>Under certain conditions specified in the law, libraries and archives are authorized to furnish a photocopy or other reproduction. One of these specific conditions is that the photocopy or reproduction is not to be “used for any purpose other than private study, scholarship, or research.” If a user makes a request for, or later uses, a photocopy or reproduction for purposes in excess of “fair use,” that user may be liable for copyright infringement.</a:t>
            </a:r>
          </a:p>
          <a:p>
            <a:pPr marL="400050" lvl="1" indent="0">
              <a:spcBef>
                <a:spcPts val="0"/>
              </a:spcBef>
              <a:buNone/>
            </a:pPr>
            <a:endParaRPr lang="en-US" sz="2000" dirty="0"/>
          </a:p>
          <a:p>
            <a:pPr marL="400050" lvl="1" indent="0">
              <a:spcBef>
                <a:spcPts val="0"/>
              </a:spcBef>
              <a:buNone/>
            </a:pPr>
            <a:r>
              <a:rPr lang="en-US" sz="2000" dirty="0"/>
              <a:t>This institution reserves the right to refuse to accept a copying order if, in its judgment, fulfillment of the order would involve violation of copyright law.</a:t>
            </a:r>
          </a:p>
          <a:p>
            <a:pPr marL="0" indent="0">
              <a:buNone/>
            </a:pPr>
            <a:endParaRPr lang="en-US" sz="1200" dirty="0"/>
          </a:p>
        </p:txBody>
      </p:sp>
    </p:spTree>
    <p:extLst>
      <p:ext uri="{BB962C8B-B14F-4D97-AF65-F5344CB8AC3E}">
        <p14:creationId xmlns:p14="http://schemas.microsoft.com/office/powerpoint/2010/main" val="1253341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 With Legal Counsel</a:t>
            </a:r>
          </a:p>
        </p:txBody>
      </p:sp>
      <p:sp>
        <p:nvSpPr>
          <p:cNvPr id="3" name="Content Placeholder 2"/>
          <p:cNvSpPr>
            <a:spLocks noGrp="1"/>
          </p:cNvSpPr>
          <p:nvPr>
            <p:ph idx="1"/>
          </p:nvPr>
        </p:nvSpPr>
        <p:spPr/>
        <p:txBody>
          <a:bodyPr/>
          <a:lstStyle/>
          <a:p>
            <a:r>
              <a:rPr lang="en-US" dirty="0"/>
              <a:t>What do you consider to be a “substantial” part of a work?</a:t>
            </a:r>
          </a:p>
          <a:p>
            <a:r>
              <a:rPr lang="en-US" dirty="0"/>
              <a:t>What will you consider to be a “reasonable investigation”</a:t>
            </a:r>
          </a:p>
          <a:p>
            <a:r>
              <a:rPr lang="en-US" dirty="0"/>
              <a:t>The use of the “Rule of 5”</a:t>
            </a:r>
          </a:p>
        </p:txBody>
      </p:sp>
    </p:spTree>
    <p:extLst>
      <p:ext uri="{BB962C8B-B14F-4D97-AF65-F5344CB8AC3E}">
        <p14:creationId xmlns:p14="http://schemas.microsoft.com/office/powerpoint/2010/main" val="41203511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a:t>
            </a:r>
          </a:p>
        </p:txBody>
      </p:sp>
      <p:sp>
        <p:nvSpPr>
          <p:cNvPr id="3" name="Content Placeholder 2"/>
          <p:cNvSpPr>
            <a:spLocks noGrp="1"/>
          </p:cNvSpPr>
          <p:nvPr>
            <p:ph idx="1"/>
          </p:nvPr>
        </p:nvSpPr>
        <p:spPr/>
        <p:txBody>
          <a:bodyPr/>
          <a:lstStyle/>
          <a:p>
            <a:pPr marL="0" indent="0">
              <a:buNone/>
            </a:pPr>
            <a:r>
              <a:rPr lang="en-US" dirty="0"/>
              <a:t>Lending an original copy vs. making a copy of a work for a patron or to send through ILL</a:t>
            </a:r>
          </a:p>
          <a:p>
            <a:r>
              <a:rPr lang="en-US" dirty="0"/>
              <a:t>Lending of the original copy will most likely be controlled by the first sale doctrine found in Section 109 of US copyright law</a:t>
            </a:r>
          </a:p>
          <a:p>
            <a:r>
              <a:rPr lang="en-US" dirty="0"/>
              <a:t>If you are making a copy of the original work for the patron or to send through ILL, then Section 108 may come into play.</a:t>
            </a:r>
          </a:p>
          <a:p>
            <a:endParaRPr lang="en-US" dirty="0"/>
          </a:p>
        </p:txBody>
      </p:sp>
    </p:spTree>
    <p:extLst>
      <p:ext uri="{BB962C8B-B14F-4D97-AF65-F5344CB8AC3E}">
        <p14:creationId xmlns:p14="http://schemas.microsoft.com/office/powerpoint/2010/main" val="3469102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19400"/>
            <a:ext cx="8001000" cy="868363"/>
          </a:xfrm>
        </p:spPr>
        <p:txBody>
          <a:bodyPr/>
          <a:lstStyle/>
          <a:p>
            <a:pPr algn="ctr"/>
            <a:r>
              <a:rPr lang="en-US" altLang="en-US" sz="4000" dirty="0">
                <a:solidFill>
                  <a:schemeClr val="tx1"/>
                </a:solidFill>
              </a:rPr>
              <a:t>Reproduction Equipment</a:t>
            </a:r>
            <a:endParaRPr lang="en-US" sz="3800" dirty="0">
              <a:solidFill>
                <a:schemeClr val="tx1"/>
              </a:solidFill>
            </a:endParaRPr>
          </a:p>
        </p:txBody>
      </p:sp>
    </p:spTree>
    <p:extLst>
      <p:ext uri="{BB962C8B-B14F-4D97-AF65-F5344CB8AC3E}">
        <p14:creationId xmlns:p14="http://schemas.microsoft.com/office/powerpoint/2010/main" val="882902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Reproduction Equipment</a:t>
            </a:r>
          </a:p>
        </p:txBody>
      </p:sp>
      <p:sp>
        <p:nvSpPr>
          <p:cNvPr id="3" name="Content Placeholder 2"/>
          <p:cNvSpPr>
            <a:spLocks noGrp="1"/>
          </p:cNvSpPr>
          <p:nvPr>
            <p:ph idx="1"/>
          </p:nvPr>
        </p:nvSpPr>
        <p:spPr/>
        <p:txBody>
          <a:bodyPr/>
          <a:lstStyle/>
          <a:p>
            <a:pPr marL="0" indent="0">
              <a:buNone/>
            </a:pPr>
            <a:r>
              <a:rPr lang="en-US" sz="2800" dirty="0"/>
              <a:t>Under </a:t>
            </a:r>
            <a:r>
              <a:rPr lang="en-US" altLang="en-US" sz="2800" dirty="0">
                <a:solidFill>
                  <a:schemeClr val="tx1"/>
                </a:solidFill>
              </a:rPr>
              <a:t>§ 108</a:t>
            </a:r>
            <a:r>
              <a:rPr lang="en-US" sz="2800" dirty="0"/>
              <a:t>(f)</a:t>
            </a:r>
          </a:p>
          <a:p>
            <a:r>
              <a:rPr lang="en-US" sz="2800" dirty="0"/>
              <a:t>The library/archives will not </a:t>
            </a:r>
            <a:r>
              <a:rPr lang="en-US" sz="2800"/>
              <a:t>be liable </a:t>
            </a:r>
            <a:r>
              <a:rPr lang="en-US" sz="2800" dirty="0"/>
              <a:t>for copyright infringement for the </a:t>
            </a:r>
            <a:r>
              <a:rPr lang="en-US" sz="2800" b="1" dirty="0"/>
              <a:t>unsupervised</a:t>
            </a:r>
            <a:r>
              <a:rPr lang="en-US" sz="2800" dirty="0"/>
              <a:t> use of reproduction equipment located on its premises so long as that equipment displays a notice that the making of a copy may be subject to the copyright law</a:t>
            </a:r>
          </a:p>
        </p:txBody>
      </p:sp>
    </p:spTree>
    <p:extLst>
      <p:ext uri="{BB962C8B-B14F-4D97-AF65-F5344CB8AC3E}">
        <p14:creationId xmlns:p14="http://schemas.microsoft.com/office/powerpoint/2010/main" val="12347442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Uses in the Last 20 Years of Copyright Protection</a:t>
            </a:r>
          </a:p>
        </p:txBody>
      </p:sp>
    </p:spTree>
    <p:extLst>
      <p:ext uri="{BB962C8B-B14F-4D97-AF65-F5344CB8AC3E}">
        <p14:creationId xmlns:p14="http://schemas.microsoft.com/office/powerpoint/2010/main" val="3885627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dirty="0"/>
              <a:t>Exploring Section 108</a:t>
            </a:r>
          </a:p>
          <a:p>
            <a:r>
              <a:rPr lang="en-US" dirty="0"/>
              <a:t>Putting it all Together</a:t>
            </a:r>
          </a:p>
        </p:txBody>
      </p:sp>
    </p:spTree>
    <p:extLst>
      <p:ext uri="{BB962C8B-B14F-4D97-AF65-F5344CB8AC3E}">
        <p14:creationId xmlns:p14="http://schemas.microsoft.com/office/powerpoint/2010/main" val="923925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Free Pass?</a:t>
            </a:r>
          </a:p>
        </p:txBody>
      </p:sp>
      <p:sp>
        <p:nvSpPr>
          <p:cNvPr id="3" name="Content Placeholder 2"/>
          <p:cNvSpPr>
            <a:spLocks noGrp="1"/>
          </p:cNvSpPr>
          <p:nvPr>
            <p:ph idx="1"/>
          </p:nvPr>
        </p:nvSpPr>
        <p:spPr/>
        <p:txBody>
          <a:bodyPr/>
          <a:lstStyle/>
          <a:p>
            <a:pPr marL="0" indent="0">
              <a:buNone/>
            </a:pPr>
            <a:r>
              <a:rPr lang="en-US" sz="2800" dirty="0"/>
              <a:t>Under </a:t>
            </a:r>
            <a:r>
              <a:rPr lang="en-US" altLang="en-US" sz="2800" dirty="0">
                <a:solidFill>
                  <a:schemeClr val="tx1"/>
                </a:solidFill>
              </a:rPr>
              <a:t>§ 108</a:t>
            </a:r>
            <a:r>
              <a:rPr lang="en-US" sz="2800" dirty="0"/>
              <a:t>(h), during the last 20 years of any term of copyright of a </a:t>
            </a:r>
            <a:r>
              <a:rPr lang="en-US" sz="2800" b="1" dirty="0"/>
              <a:t>published work</a:t>
            </a:r>
            <a:r>
              <a:rPr lang="en-US" sz="2800" dirty="0"/>
              <a:t>, a library or archives, including a nonprofit educational institution that functions as such, may:</a:t>
            </a:r>
          </a:p>
          <a:p>
            <a:r>
              <a:rPr lang="en-US" sz="2800" dirty="0"/>
              <a:t>Reproduce, distribute, display, or perform</a:t>
            </a:r>
          </a:p>
          <a:p>
            <a:r>
              <a:rPr lang="en-US" sz="2800" dirty="0"/>
              <a:t>In facsimile or digital form</a:t>
            </a:r>
          </a:p>
          <a:p>
            <a:r>
              <a:rPr lang="en-US" sz="2800" dirty="0"/>
              <a:t>A copy of such work, or portions thereof</a:t>
            </a:r>
          </a:p>
          <a:p>
            <a:r>
              <a:rPr lang="en-US" sz="2800" dirty="0"/>
              <a:t>For purposes of preservation, scholarship, or research</a:t>
            </a:r>
          </a:p>
          <a:p>
            <a:pPr marL="0" indent="0">
              <a:buNone/>
            </a:pPr>
            <a:endParaRPr lang="en-US" dirty="0"/>
          </a:p>
          <a:p>
            <a:endParaRPr lang="en-US" dirty="0"/>
          </a:p>
        </p:txBody>
      </p:sp>
    </p:spTree>
    <p:extLst>
      <p:ext uri="{BB962C8B-B14F-4D97-AF65-F5344CB8AC3E}">
        <p14:creationId xmlns:p14="http://schemas.microsoft.com/office/powerpoint/2010/main" val="2067345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Long As…</a:t>
            </a:r>
          </a:p>
        </p:txBody>
      </p:sp>
      <p:sp>
        <p:nvSpPr>
          <p:cNvPr id="3" name="Content Placeholder 2"/>
          <p:cNvSpPr>
            <a:spLocks noGrp="1"/>
          </p:cNvSpPr>
          <p:nvPr>
            <p:ph idx="1"/>
          </p:nvPr>
        </p:nvSpPr>
        <p:spPr/>
        <p:txBody>
          <a:bodyPr/>
          <a:lstStyle/>
          <a:p>
            <a:pPr marL="0" indent="0">
              <a:buNone/>
            </a:pPr>
            <a:r>
              <a:rPr lang="en-US" sz="2400" dirty="0"/>
              <a:t>The library or archives has first determined, on the basis of a reasonable investigation, that none of the following conditions apply:</a:t>
            </a:r>
          </a:p>
          <a:p>
            <a:r>
              <a:rPr lang="en-US" sz="2400" dirty="0"/>
              <a:t>The work is subject to normal commercial exploitation;</a:t>
            </a:r>
          </a:p>
          <a:p>
            <a:r>
              <a:rPr lang="en-US" sz="2400" dirty="0"/>
              <a:t>A copy or phonorecord of the work can be obtained at a reasonable price; or</a:t>
            </a:r>
          </a:p>
          <a:p>
            <a:r>
              <a:rPr lang="en-US" sz="2400" dirty="0"/>
              <a:t>The copyright owner or its agent provides notice pursuant to regulations promulgated by the Register of Copyrights that either of the conditions set forth in subparagraphs (A) and (B) applies.</a:t>
            </a:r>
          </a:p>
          <a:p>
            <a:pPr marL="0" indent="0">
              <a:buNone/>
            </a:pPr>
            <a:endParaRPr lang="en-US" dirty="0"/>
          </a:p>
          <a:p>
            <a:endParaRPr lang="en-US" dirty="0"/>
          </a:p>
        </p:txBody>
      </p:sp>
    </p:spTree>
    <p:extLst>
      <p:ext uri="{BB962C8B-B14F-4D97-AF65-F5344CB8AC3E}">
        <p14:creationId xmlns:p14="http://schemas.microsoft.com/office/powerpoint/2010/main" val="739428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Sunny Bono Memorial Collection</a:t>
            </a:r>
          </a:p>
        </p:txBody>
      </p:sp>
      <p:sp>
        <p:nvSpPr>
          <p:cNvPr id="3" name="Content Placeholder 2"/>
          <p:cNvSpPr>
            <a:spLocks noGrp="1"/>
          </p:cNvSpPr>
          <p:nvPr>
            <p:ph idx="1"/>
          </p:nvPr>
        </p:nvSpPr>
        <p:spPr/>
        <p:txBody>
          <a:bodyPr/>
          <a:lstStyle/>
          <a:p>
            <a:pPr marL="0" indent="0" algn="ctr">
              <a:buNone/>
            </a:pPr>
            <a:r>
              <a:rPr lang="en-US" sz="2400" dirty="0"/>
              <a:t>Archive.org project: </a:t>
            </a:r>
            <a:r>
              <a:rPr lang="en-US" sz="2400" dirty="0">
                <a:hlinkClick r:id="rId2"/>
              </a:rPr>
              <a:t>https://archive.org/details/last20</a:t>
            </a:r>
            <a:r>
              <a:rPr lang="en-US" sz="2400" dirty="0"/>
              <a:t> </a:t>
            </a:r>
          </a:p>
        </p:txBody>
      </p:sp>
      <p:pic>
        <p:nvPicPr>
          <p:cNvPr id="4" name="Picture 3"/>
          <p:cNvPicPr>
            <a:picLocks noChangeAspect="1"/>
          </p:cNvPicPr>
          <p:nvPr/>
        </p:nvPicPr>
        <p:blipFill>
          <a:blip r:embed="rId3"/>
          <a:stretch>
            <a:fillRect/>
          </a:stretch>
        </p:blipFill>
        <p:spPr>
          <a:xfrm>
            <a:off x="685732" y="2057400"/>
            <a:ext cx="7975668" cy="3238500"/>
          </a:xfrm>
          <a:prstGeom prst="rect">
            <a:avLst/>
          </a:prstGeom>
        </p:spPr>
      </p:pic>
    </p:spTree>
    <p:extLst>
      <p:ext uri="{BB962C8B-B14F-4D97-AF65-F5344CB8AC3E}">
        <p14:creationId xmlns:p14="http://schemas.microsoft.com/office/powerpoint/2010/main" val="137303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 With Legal Counsel</a:t>
            </a:r>
          </a:p>
        </p:txBody>
      </p:sp>
      <p:sp>
        <p:nvSpPr>
          <p:cNvPr id="3" name="Content Placeholder 2"/>
          <p:cNvSpPr>
            <a:spLocks noGrp="1"/>
          </p:cNvSpPr>
          <p:nvPr>
            <p:ph idx="1"/>
          </p:nvPr>
        </p:nvSpPr>
        <p:spPr/>
        <p:txBody>
          <a:bodyPr/>
          <a:lstStyle/>
          <a:p>
            <a:r>
              <a:rPr lang="en-US" dirty="0"/>
              <a:t>Might you take advantage of 108(h)?</a:t>
            </a:r>
          </a:p>
          <a:p>
            <a:r>
              <a:rPr lang="en-US" dirty="0"/>
              <a:t>What will you consider to be a “reasonable price”?</a:t>
            </a:r>
          </a:p>
        </p:txBody>
      </p:sp>
    </p:spTree>
    <p:extLst>
      <p:ext uri="{BB962C8B-B14F-4D97-AF65-F5344CB8AC3E}">
        <p14:creationId xmlns:p14="http://schemas.microsoft.com/office/powerpoint/2010/main" val="39395024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610600" cy="957715"/>
          </a:xfrm>
        </p:spPr>
        <p:txBody>
          <a:bodyPr/>
          <a:lstStyle/>
          <a:p>
            <a:pPr algn="ctr"/>
            <a:r>
              <a:rPr lang="en-US" dirty="0">
                <a:solidFill>
                  <a:schemeClr val="tx1"/>
                </a:solidFill>
              </a:rPr>
              <a:t>Putting It All Together</a:t>
            </a:r>
          </a:p>
        </p:txBody>
      </p:sp>
    </p:spTree>
    <p:extLst>
      <p:ext uri="{BB962C8B-B14F-4D97-AF65-F5344CB8AC3E}">
        <p14:creationId xmlns:p14="http://schemas.microsoft.com/office/powerpoint/2010/main" val="2872452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108 Super Powers!</a:t>
            </a:r>
          </a:p>
        </p:txBody>
      </p:sp>
      <p:sp>
        <p:nvSpPr>
          <p:cNvPr id="3" name="Content Placeholder 2"/>
          <p:cNvSpPr>
            <a:spLocks noGrp="1"/>
          </p:cNvSpPr>
          <p:nvPr>
            <p:ph idx="1"/>
          </p:nvPr>
        </p:nvSpPr>
        <p:spPr/>
        <p:txBody>
          <a:bodyPr/>
          <a:lstStyle/>
          <a:p>
            <a:r>
              <a:rPr lang="en-US" dirty="0"/>
              <a:t>This limitation on the exclusive rights allows libraries and archived to do a lot.</a:t>
            </a:r>
          </a:p>
          <a:p>
            <a:r>
              <a:rPr lang="en-US" dirty="0"/>
              <a:t>Not an if/than situation in regards to the application of fair use</a:t>
            </a:r>
          </a:p>
          <a:p>
            <a:pPr marL="400050" lvl="1" indent="0">
              <a:buNone/>
            </a:pPr>
            <a:r>
              <a:rPr lang="en-US" dirty="0"/>
              <a:t>“Nothing in this section in any way affects the right of fair use as provided by section 107 (17 USC 108(f)(4)).”</a:t>
            </a:r>
          </a:p>
          <a:p>
            <a:endParaRPr lang="en-US" dirty="0"/>
          </a:p>
        </p:txBody>
      </p:sp>
    </p:spTree>
    <p:extLst>
      <p:ext uri="{BB962C8B-B14F-4D97-AF65-F5344CB8AC3E}">
        <p14:creationId xmlns:p14="http://schemas.microsoft.com/office/powerpoint/2010/main" val="13442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867400" y="5181600"/>
            <a:ext cx="3048000" cy="1066800"/>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pic>
        <p:nvPicPr>
          <p:cNvPr id="9" name="Picture 8"/>
          <p:cNvPicPr>
            <a:picLocks noChangeAspect="1"/>
          </p:cNvPicPr>
          <p:nvPr/>
        </p:nvPicPr>
        <p:blipFill>
          <a:blip r:embed="rId2"/>
          <a:stretch>
            <a:fillRect/>
          </a:stretch>
        </p:blipFill>
        <p:spPr>
          <a:xfrm>
            <a:off x="287435" y="304800"/>
            <a:ext cx="8589865" cy="5602625"/>
          </a:xfrm>
          <a:prstGeom prst="rect">
            <a:avLst/>
          </a:prstGeom>
        </p:spPr>
      </p:pic>
    </p:spTree>
    <p:extLst>
      <p:ext uri="{BB962C8B-B14F-4D97-AF65-F5344CB8AC3E}">
        <p14:creationId xmlns:p14="http://schemas.microsoft.com/office/powerpoint/2010/main" val="38843237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7" name="Title 1"/>
          <p:cNvSpPr txBox="1">
            <a:spLocks/>
          </p:cNvSpPr>
          <p:nvPr/>
        </p:nvSpPr>
        <p:spPr>
          <a:xfrm>
            <a:off x="304800" y="2514600"/>
            <a:ext cx="8610600" cy="1110115"/>
          </a:xfrm>
          <a:prstGeom prst="rect">
            <a:avLst/>
          </a:prstGeom>
        </p:spPr>
        <p:txBody>
          <a:bodyPr/>
          <a:lstStyle>
            <a:lvl1pPr algn="l" defTabSz="457200" rtl="0" eaLnBrk="1" latinLnBrk="0" hangingPunct="1">
              <a:spcBef>
                <a:spcPct val="0"/>
              </a:spcBef>
              <a:buNone/>
              <a:defRPr sz="4400" kern="1200">
                <a:solidFill>
                  <a:schemeClr val="bg1"/>
                </a:solidFill>
                <a:latin typeface="+mj-lt"/>
                <a:ea typeface="+mj-ea"/>
                <a:cs typeface="+mj-cs"/>
              </a:defRPr>
            </a:lvl1pPr>
          </a:lstStyle>
          <a:p>
            <a:pPr algn="ctr"/>
            <a:r>
              <a:rPr lang="en-US" altLang="en-US" sz="6000" dirty="0">
                <a:solidFill>
                  <a:schemeClr val="tx1"/>
                </a:solidFill>
              </a:rPr>
              <a:t>Questions?</a:t>
            </a:r>
          </a:p>
        </p:txBody>
      </p:sp>
      <p:sp>
        <p:nvSpPr>
          <p:cNvPr id="8" name="Rectangle 7"/>
          <p:cNvSpPr/>
          <p:nvPr/>
        </p:nvSpPr>
        <p:spPr>
          <a:xfrm>
            <a:off x="762000" y="3505200"/>
            <a:ext cx="7924800" cy="16764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nvGrpSpPr>
          <p:cNvPr id="4" name="Group 3"/>
          <p:cNvGrpSpPr/>
          <p:nvPr/>
        </p:nvGrpSpPr>
        <p:grpSpPr>
          <a:xfrm>
            <a:off x="838200" y="4292149"/>
            <a:ext cx="7543800" cy="646331"/>
            <a:chOff x="306847" y="1582627"/>
            <a:chExt cx="8456153" cy="646331"/>
          </a:xfrm>
        </p:grpSpPr>
        <p:sp>
          <p:nvSpPr>
            <p:cNvPr id="3" name="Rectangle 2">
              <a:extLst>
                <a:ext uri="{FF2B5EF4-FFF2-40B4-BE49-F238E27FC236}">
                  <a16:creationId xmlns:a16="http://schemas.microsoft.com/office/drawing/2014/main" id="{709E66F4-64DE-4F8C-8AB8-F00E19B89375}"/>
                </a:ext>
              </a:extLst>
            </p:cNvPr>
            <p:cNvSpPr/>
            <p:nvPr/>
          </p:nvSpPr>
          <p:spPr>
            <a:xfrm>
              <a:off x="1676400" y="1582627"/>
              <a:ext cx="7086600" cy="646331"/>
            </a:xfrm>
            <a:prstGeom prst="rect">
              <a:avLst/>
            </a:prstGeom>
          </p:spPr>
          <p:txBody>
            <a:bodyPr wrap="square">
              <a:spAutoFit/>
            </a:bodyPr>
            <a:lstStyle/>
            <a:p>
              <a:pPr algn="ctr"/>
              <a:r>
                <a:rPr lang="en-US" dirty="0"/>
                <a:t>This work is licensed under a </a:t>
              </a:r>
              <a:r>
                <a:rPr lang="en-US" dirty="0">
                  <a:hlinkClick r:id="rId2"/>
                </a:rPr>
                <a:t>Creative Commons Attribution-NonCommercial 4.0 International License</a:t>
              </a:r>
              <a:r>
                <a:rPr lang="en-US" dirty="0"/>
                <a:t>.</a:t>
              </a:r>
            </a:p>
          </p:txBody>
        </p:sp>
        <p:pic>
          <p:nvPicPr>
            <p:cNvPr id="5" name="Picture 4">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2815993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152400" y="2057400"/>
            <a:ext cx="8839200" cy="1325563"/>
          </a:xfrm>
        </p:spPr>
        <p:txBody>
          <a:bodyPr>
            <a:noAutofit/>
          </a:bodyPr>
          <a:lstStyle/>
          <a:p>
            <a:pPr algn="ctr"/>
            <a:r>
              <a:rPr lang="en-US" altLang="en-US" sz="3400" dirty="0">
                <a:solidFill>
                  <a:schemeClr val="tx1"/>
                </a:solidFill>
              </a:rPr>
              <a:t>17 USC </a:t>
            </a:r>
            <a:r>
              <a:rPr lang="en-US" sz="3400" dirty="0">
                <a:solidFill>
                  <a:schemeClr val="tx1"/>
                </a:solidFill>
              </a:rPr>
              <a:t>§ </a:t>
            </a:r>
            <a:r>
              <a:rPr lang="en-US" altLang="en-US" sz="3400" dirty="0">
                <a:solidFill>
                  <a:schemeClr val="tx1"/>
                </a:solidFill>
              </a:rPr>
              <a:t>108</a:t>
            </a:r>
            <a:br>
              <a:rPr lang="en-US" altLang="en-US" sz="3400" dirty="0">
                <a:solidFill>
                  <a:schemeClr val="tx1"/>
                </a:solidFill>
              </a:rPr>
            </a:br>
            <a:r>
              <a:rPr lang="en-US" altLang="en-US" sz="3400" dirty="0">
                <a:solidFill>
                  <a:schemeClr val="tx1"/>
                </a:solidFill>
              </a:rPr>
              <a:t>Limitations on Exclusive Rights: Reproduction by Libraries and Archives</a:t>
            </a:r>
            <a:br>
              <a:rPr lang="en-US" altLang="en-US" sz="3400" dirty="0">
                <a:solidFill>
                  <a:schemeClr val="tx1"/>
                </a:solidFill>
              </a:rPr>
            </a:br>
            <a:endParaRPr lang="en-US" altLang="en-US" sz="3400" dirty="0"/>
          </a:p>
        </p:txBody>
      </p:sp>
    </p:spTree>
    <p:extLst>
      <p:ext uri="{BB962C8B-B14F-4D97-AF65-F5344CB8AC3E}">
        <p14:creationId xmlns:p14="http://schemas.microsoft.com/office/powerpoint/2010/main" val="2042022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17 USC 108</a:t>
            </a:r>
          </a:p>
        </p:txBody>
      </p:sp>
      <p:sp>
        <p:nvSpPr>
          <p:cNvPr id="3" name="Content Placeholder 2"/>
          <p:cNvSpPr>
            <a:spLocks noGrp="1"/>
          </p:cNvSpPr>
          <p:nvPr>
            <p:ph idx="1"/>
          </p:nvPr>
        </p:nvSpPr>
        <p:spPr>
          <a:xfrm>
            <a:off x="457200" y="1143000"/>
            <a:ext cx="8229600" cy="4876800"/>
          </a:xfrm>
        </p:spPr>
        <p:txBody>
          <a:bodyPr/>
          <a:lstStyle/>
          <a:p>
            <a:pPr marL="0" indent="0">
              <a:buNone/>
            </a:pPr>
            <a:r>
              <a:rPr lang="en-US" dirty="0"/>
              <a:t>Addresses the:</a:t>
            </a:r>
          </a:p>
          <a:p>
            <a:pPr marL="514350" indent="-514350">
              <a:buFont typeface="+mj-lt"/>
              <a:buAutoNum type="arabicPeriod"/>
            </a:pPr>
            <a:r>
              <a:rPr lang="en-US" dirty="0"/>
              <a:t>Making of copies of works for preservation purposes</a:t>
            </a:r>
          </a:p>
          <a:p>
            <a:pPr marL="514350" indent="-514350">
              <a:buFont typeface="+mj-lt"/>
              <a:buAutoNum type="arabicPeriod"/>
            </a:pPr>
            <a:r>
              <a:rPr lang="en-US" dirty="0"/>
              <a:t>Making of copies of works for private study and Interlibrary Loan</a:t>
            </a:r>
          </a:p>
          <a:p>
            <a:pPr marL="514350" indent="-514350">
              <a:buFont typeface="+mj-lt"/>
              <a:buAutoNum type="arabicPeriod"/>
            </a:pPr>
            <a:r>
              <a:rPr lang="en-US" dirty="0"/>
              <a:t>Liability in regards to reproduction equipment</a:t>
            </a:r>
          </a:p>
          <a:p>
            <a:pPr marL="514350" indent="-514350">
              <a:buFont typeface="+mj-lt"/>
              <a:buAutoNum type="arabicPeriod"/>
            </a:pPr>
            <a:r>
              <a:rPr lang="en-US" dirty="0"/>
              <a:t>Uses in the last 20 years of any term of copyright of a published work</a:t>
            </a:r>
          </a:p>
          <a:p>
            <a:endParaRPr lang="en-US" dirty="0"/>
          </a:p>
        </p:txBody>
      </p:sp>
    </p:spTree>
    <p:extLst>
      <p:ext uri="{BB962C8B-B14F-4D97-AF65-F5344CB8AC3E}">
        <p14:creationId xmlns:p14="http://schemas.microsoft.com/office/powerpoint/2010/main" val="1892382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Qualifying Institutions</a:t>
            </a:r>
          </a:p>
        </p:txBody>
      </p:sp>
      <p:sp>
        <p:nvSpPr>
          <p:cNvPr id="3" name="Content Placeholder 2"/>
          <p:cNvSpPr>
            <a:spLocks noGrp="1"/>
          </p:cNvSpPr>
          <p:nvPr>
            <p:ph idx="1"/>
          </p:nvPr>
        </p:nvSpPr>
        <p:spPr/>
        <p:txBody>
          <a:bodyPr/>
          <a:lstStyle/>
          <a:p>
            <a:pPr marL="0" indent="0">
              <a:buNone/>
            </a:pPr>
            <a:r>
              <a:rPr lang="en-US" dirty="0"/>
              <a:t>Under 17 USC § 108(a), qualifying institutions are </a:t>
            </a:r>
            <a:r>
              <a:rPr lang="en-US" b="1" dirty="0"/>
              <a:t>libraries and archives</a:t>
            </a:r>
            <a:r>
              <a:rPr lang="en-US" dirty="0"/>
              <a:t>, whose collections are:</a:t>
            </a:r>
          </a:p>
          <a:p>
            <a:r>
              <a:rPr lang="en-US" dirty="0"/>
              <a:t>Open to the public, or</a:t>
            </a:r>
          </a:p>
          <a:p>
            <a:r>
              <a:rPr lang="en-US" dirty="0"/>
              <a:t>Available to affiliated researchers and other persons doing research in a specialized field.</a:t>
            </a:r>
          </a:p>
        </p:txBody>
      </p:sp>
    </p:spTree>
    <p:extLst>
      <p:ext uri="{BB962C8B-B14F-4D97-AF65-F5344CB8AC3E}">
        <p14:creationId xmlns:p14="http://schemas.microsoft.com/office/powerpoint/2010/main" val="4293335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“Rules”</a:t>
            </a:r>
          </a:p>
        </p:txBody>
      </p:sp>
      <p:sp>
        <p:nvSpPr>
          <p:cNvPr id="3" name="Content Placeholder 2"/>
          <p:cNvSpPr>
            <a:spLocks noGrp="1"/>
          </p:cNvSpPr>
          <p:nvPr>
            <p:ph idx="1"/>
          </p:nvPr>
        </p:nvSpPr>
        <p:spPr>
          <a:xfrm>
            <a:off x="457200" y="1219200"/>
            <a:ext cx="8229600" cy="4876800"/>
          </a:xfrm>
        </p:spPr>
        <p:txBody>
          <a:bodyPr/>
          <a:lstStyle/>
          <a:p>
            <a:pPr marL="0" indent="0">
              <a:buNone/>
            </a:pPr>
            <a:r>
              <a:rPr lang="en-US" sz="2800" dirty="0"/>
              <a:t>Under 17 USC § 108(a), libraries and archives may make copies of works so long as…</a:t>
            </a:r>
          </a:p>
          <a:p>
            <a:r>
              <a:rPr lang="en-US" sz="2800" dirty="0"/>
              <a:t>The reproduction and/or distribution of copyrighted works are made without any purpose of direct or indirect commercial advantage; and</a:t>
            </a:r>
          </a:p>
          <a:p>
            <a:r>
              <a:rPr lang="en-US" sz="2800" dirty="0"/>
              <a:t>Works they reproduce/distribute under 108 must include a notice of copyright…either the one that was originally found on the work or one they add that states that the work may be protected by copyright.</a:t>
            </a:r>
          </a:p>
          <a:p>
            <a:endParaRPr lang="en-US" dirty="0"/>
          </a:p>
        </p:txBody>
      </p:sp>
    </p:spTree>
    <p:extLst>
      <p:ext uri="{BB962C8B-B14F-4D97-AF65-F5344CB8AC3E}">
        <p14:creationId xmlns:p14="http://schemas.microsoft.com/office/powerpoint/2010/main" val="2266556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t>“Rules,” Continued</a:t>
            </a:r>
          </a:p>
        </p:txBody>
      </p:sp>
      <p:sp>
        <p:nvSpPr>
          <p:cNvPr id="3" name="Content Placeholder 2"/>
          <p:cNvSpPr>
            <a:spLocks noGrp="1"/>
          </p:cNvSpPr>
          <p:nvPr>
            <p:ph idx="1"/>
          </p:nvPr>
        </p:nvSpPr>
        <p:spPr>
          <a:xfrm>
            <a:off x="457200" y="1219200"/>
            <a:ext cx="8229600" cy="4876800"/>
          </a:xfrm>
        </p:spPr>
        <p:txBody>
          <a:bodyPr/>
          <a:lstStyle/>
          <a:p>
            <a:pPr marL="0" indent="0">
              <a:buNone/>
            </a:pPr>
            <a:r>
              <a:rPr lang="en-US" sz="2700" dirty="0"/>
              <a:t>Under 17 USC § 108(g)(1), libraries and archives may make </a:t>
            </a:r>
            <a:r>
              <a:rPr lang="en-US" sz="2700" b="1" dirty="0"/>
              <a:t>isolated and unrelated reproductions or distributions of a single copy of the same material on separate occasions</a:t>
            </a:r>
            <a:r>
              <a:rPr lang="en-US" sz="2700" dirty="0"/>
              <a:t>, but this does not extend to…</a:t>
            </a:r>
          </a:p>
          <a:p>
            <a:r>
              <a:rPr lang="en-US" sz="2700" dirty="0"/>
              <a:t>Related or concerted reproduction or distribution of multiple copies of the same material made on one occasion or over a period of time for aggregate use by one or more individuals or for separate use by the individual members of a group</a:t>
            </a:r>
          </a:p>
        </p:txBody>
      </p:sp>
    </p:spTree>
    <p:extLst>
      <p:ext uri="{BB962C8B-B14F-4D97-AF65-F5344CB8AC3E}">
        <p14:creationId xmlns:p14="http://schemas.microsoft.com/office/powerpoint/2010/main" val="284316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610600" cy="805315"/>
          </a:xfrm>
        </p:spPr>
        <p:txBody>
          <a:bodyPr/>
          <a:lstStyle/>
          <a:p>
            <a:pPr algn="ctr"/>
            <a:r>
              <a:rPr lang="en-US" dirty="0">
                <a:solidFill>
                  <a:schemeClr val="tx1"/>
                </a:solidFill>
              </a:rPr>
              <a:t>Preservation Copies</a:t>
            </a:r>
          </a:p>
        </p:txBody>
      </p:sp>
    </p:spTree>
    <p:extLst>
      <p:ext uri="{BB962C8B-B14F-4D97-AF65-F5344CB8AC3E}">
        <p14:creationId xmlns:p14="http://schemas.microsoft.com/office/powerpoint/2010/main" val="1355100946"/>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2238</TotalTime>
  <Words>1806</Words>
  <Application>Microsoft Office PowerPoint</Application>
  <PresentationFormat>On-screen Show (4:3)</PresentationFormat>
  <Paragraphs>147</Paragraphs>
  <Slides>37</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37</vt:i4>
      </vt:variant>
    </vt:vector>
  </HeadingPairs>
  <TitlesOfParts>
    <vt:vector size="43" baseType="lpstr">
      <vt:lpstr>Arial</vt:lpstr>
      <vt:lpstr>Calibri</vt:lpstr>
      <vt:lpstr>Calibri Light</vt:lpstr>
      <vt:lpstr>Wingdings</vt:lpstr>
      <vt:lpstr>MU--PPT_Template2</vt:lpstr>
      <vt:lpstr>Custom Design</vt:lpstr>
      <vt:lpstr>Section 108</vt:lpstr>
      <vt:lpstr>​  Carla Myers  Assistant Librarian &amp; Coordinator of Scholarly Communications Miami University Libraries (Ohio) myersc2@miamioh.edu</vt:lpstr>
      <vt:lpstr>Overview</vt:lpstr>
      <vt:lpstr>17 USC § 108 Limitations on Exclusive Rights: Reproduction by Libraries and Archives </vt:lpstr>
      <vt:lpstr>17 USC 108</vt:lpstr>
      <vt:lpstr>Qualifying Institutions</vt:lpstr>
      <vt:lpstr>“Rules”</vt:lpstr>
      <vt:lpstr>“Rules,” Continued</vt:lpstr>
      <vt:lpstr>Preservation Copies</vt:lpstr>
      <vt:lpstr>Preservation Copies – Unpublished Works</vt:lpstr>
      <vt:lpstr>Preservation Copies – Unpublished Works (cont.)</vt:lpstr>
      <vt:lpstr>Preservation Copies - Published Works</vt:lpstr>
      <vt:lpstr>Preservation Copies - Published Works (Cont.)</vt:lpstr>
      <vt:lpstr>Discuss with Legal Counsel</vt:lpstr>
      <vt:lpstr>Making Copies for Private Study</vt:lpstr>
      <vt:lpstr>Types of Works that Can be Copied for Private Study</vt:lpstr>
      <vt:lpstr>Types of Works that Cannot be Copied for Private Study</vt:lpstr>
      <vt:lpstr>Private Study Copies – Limited Portions</vt:lpstr>
      <vt:lpstr>Private Study Copies – Limited Portions (cont.)</vt:lpstr>
      <vt:lpstr>And, when it Comes to ILL</vt:lpstr>
      <vt:lpstr>Private Study Copies – Substantial Portion/Entire Copy</vt:lpstr>
      <vt:lpstr>Private Study Copies – Substantial Portion/Entire Copy (cont.)</vt:lpstr>
      <vt:lpstr>PowerPoint Presentation</vt:lpstr>
      <vt:lpstr>Regulated Warning</vt:lpstr>
      <vt:lpstr>Discuss With Legal Counsel</vt:lpstr>
      <vt:lpstr>Note!</vt:lpstr>
      <vt:lpstr>Reproduction Equipment</vt:lpstr>
      <vt:lpstr>Reproduction Equipment</vt:lpstr>
      <vt:lpstr>Uses in the Last 20 Years of Copyright Protection</vt:lpstr>
      <vt:lpstr>A Free Pass?</vt:lpstr>
      <vt:lpstr>So Long As…</vt:lpstr>
      <vt:lpstr>Sunny Bono Memorial Collection</vt:lpstr>
      <vt:lpstr>Discuss With Legal Counsel</vt:lpstr>
      <vt:lpstr>Putting It All Together</vt:lpstr>
      <vt:lpstr>108 Super Powers!</vt:lpstr>
      <vt:lpstr>PowerPoint Presentation</vt:lpstr>
      <vt:lpstr>Questions?</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105</cp:revision>
  <dcterms:created xsi:type="dcterms:W3CDTF">2014-10-02T18:24:36Z</dcterms:created>
  <dcterms:modified xsi:type="dcterms:W3CDTF">2018-12-29T19:58:11Z</dcterms:modified>
</cp:coreProperties>
</file>