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81" r:id="rId2"/>
  </p:sldMasterIdLst>
  <p:notesMasterIdLst>
    <p:notesMasterId r:id="rId40"/>
  </p:notesMasterIdLst>
  <p:sldIdLst>
    <p:sldId id="516" r:id="rId3"/>
    <p:sldId id="517" r:id="rId4"/>
    <p:sldId id="518" r:id="rId5"/>
    <p:sldId id="528" r:id="rId6"/>
    <p:sldId id="546" r:id="rId7"/>
    <p:sldId id="553" r:id="rId8"/>
    <p:sldId id="544" r:id="rId9"/>
    <p:sldId id="567" r:id="rId10"/>
    <p:sldId id="547" r:id="rId11"/>
    <p:sldId id="545" r:id="rId12"/>
    <p:sldId id="549" r:id="rId13"/>
    <p:sldId id="537" r:id="rId14"/>
    <p:sldId id="548" r:id="rId15"/>
    <p:sldId id="555" r:id="rId16"/>
    <p:sldId id="530" r:id="rId17"/>
    <p:sldId id="531" r:id="rId18"/>
    <p:sldId id="532" r:id="rId19"/>
    <p:sldId id="556" r:id="rId20"/>
    <p:sldId id="557" r:id="rId21"/>
    <p:sldId id="566" r:id="rId22"/>
    <p:sldId id="558" r:id="rId23"/>
    <p:sldId id="559" r:id="rId24"/>
    <p:sldId id="560" r:id="rId25"/>
    <p:sldId id="568" r:id="rId26"/>
    <p:sldId id="561" r:id="rId27"/>
    <p:sldId id="576" r:id="rId28"/>
    <p:sldId id="540" r:id="rId29"/>
    <p:sldId id="550" r:id="rId30"/>
    <p:sldId id="570" r:id="rId31"/>
    <p:sldId id="571" r:id="rId32"/>
    <p:sldId id="573" r:id="rId33"/>
    <p:sldId id="575" r:id="rId34"/>
    <p:sldId id="574" r:id="rId35"/>
    <p:sldId id="551" r:id="rId36"/>
    <p:sldId id="552" r:id="rId37"/>
    <p:sldId id="542" r:id="rId38"/>
    <p:sldId id="474"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727375"/>
    <a:srgbClr val="687D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555" autoAdjust="0"/>
    <p:restoredTop sz="77880" autoAdjust="0"/>
  </p:normalViewPr>
  <p:slideViewPr>
    <p:cSldViewPr>
      <p:cViewPr varScale="1">
        <p:scale>
          <a:sx n="50" d="100"/>
          <a:sy n="50" d="100"/>
        </p:scale>
        <p:origin x="1596" y="4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0" Type="http://schemas.openxmlformats.org/officeDocument/2006/relationships/slide" Target="slides/slide18.xml"/><Relationship Id="rId41" Type="http://schemas.openxmlformats.org/officeDocument/2006/relationships/presProps" Target="presProps.xml"/><Relationship Id="rId145"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6E423C1-124C-45F4-82BC-3BEB796BA71A}" type="datetimeFigureOut">
              <a:rPr lang="en-US" smtClean="0"/>
              <a:t>6/13/2018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9F6FE3-4618-4DE6-A9DE-6A00F897ADDF}" type="slidenum">
              <a:rPr lang="en-US" smtClean="0"/>
              <a:t>‹#›</a:t>
            </a:fld>
            <a:endParaRPr lang="en-US" dirty="0"/>
          </a:p>
        </p:txBody>
      </p:sp>
    </p:spTree>
    <p:extLst>
      <p:ext uri="{BB962C8B-B14F-4D97-AF65-F5344CB8AC3E}">
        <p14:creationId xmlns:p14="http://schemas.microsoft.com/office/powerpoint/2010/main" val="14430919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VHS example</a:t>
            </a:r>
            <a:endParaRPr lang="en-US" dirty="0"/>
          </a:p>
        </p:txBody>
      </p:sp>
      <p:sp>
        <p:nvSpPr>
          <p:cNvPr id="4" name="Slide Number Placeholder 3"/>
          <p:cNvSpPr>
            <a:spLocks noGrp="1"/>
          </p:cNvSpPr>
          <p:nvPr>
            <p:ph type="sldNum" sz="quarter" idx="10"/>
          </p:nvPr>
        </p:nvSpPr>
        <p:spPr/>
        <p:txBody>
          <a:bodyPr/>
          <a:lstStyle/>
          <a:p>
            <a:fld id="{269F6FE3-4618-4DE6-A9DE-6A00F897ADDF}" type="slidenum">
              <a:rPr lang="en-US" smtClean="0"/>
              <a:t>13</a:t>
            </a:fld>
            <a:endParaRPr lang="en-US" dirty="0"/>
          </a:p>
        </p:txBody>
      </p:sp>
    </p:spTree>
    <p:extLst>
      <p:ext uri="{BB962C8B-B14F-4D97-AF65-F5344CB8AC3E}">
        <p14:creationId xmlns:p14="http://schemas.microsoft.com/office/powerpoint/2010/main" val="41434383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9F6FE3-4618-4DE6-A9DE-6A00F897ADDF}" type="slidenum">
              <a:rPr lang="en-US" smtClean="0"/>
              <a:t>31</a:t>
            </a:fld>
            <a:endParaRPr lang="en-US" dirty="0"/>
          </a:p>
        </p:txBody>
      </p:sp>
    </p:spTree>
    <p:extLst>
      <p:ext uri="{BB962C8B-B14F-4D97-AF65-F5344CB8AC3E}">
        <p14:creationId xmlns:p14="http://schemas.microsoft.com/office/powerpoint/2010/main" val="10484038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See 17 USC 108(i)</a:t>
            </a:r>
          </a:p>
          <a:p>
            <a:endParaRPr lang="en-US" dirty="0"/>
          </a:p>
        </p:txBody>
      </p:sp>
      <p:sp>
        <p:nvSpPr>
          <p:cNvPr id="4" name="Slide Number Placeholder 3"/>
          <p:cNvSpPr>
            <a:spLocks noGrp="1"/>
          </p:cNvSpPr>
          <p:nvPr>
            <p:ph type="sldNum" sz="quarter" idx="10"/>
          </p:nvPr>
        </p:nvSpPr>
        <p:spPr/>
        <p:txBody>
          <a:bodyPr/>
          <a:lstStyle/>
          <a:p>
            <a:fld id="{269F6FE3-4618-4DE6-A9DE-6A00F897ADDF}" type="slidenum">
              <a:rPr lang="en-US" smtClean="0"/>
              <a:t>16</a:t>
            </a:fld>
            <a:endParaRPr lang="en-US" dirty="0"/>
          </a:p>
        </p:txBody>
      </p:sp>
    </p:spTree>
    <p:extLst>
      <p:ext uri="{BB962C8B-B14F-4D97-AF65-F5344CB8AC3E}">
        <p14:creationId xmlns:p14="http://schemas.microsoft.com/office/powerpoint/2010/main" val="35281275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17 USC 108(i)</a:t>
            </a:r>
            <a:endParaRPr lang="en-US" dirty="0"/>
          </a:p>
        </p:txBody>
      </p:sp>
      <p:sp>
        <p:nvSpPr>
          <p:cNvPr id="4" name="Slide Number Placeholder 3"/>
          <p:cNvSpPr>
            <a:spLocks noGrp="1"/>
          </p:cNvSpPr>
          <p:nvPr>
            <p:ph type="sldNum" sz="quarter" idx="10"/>
          </p:nvPr>
        </p:nvSpPr>
        <p:spPr/>
        <p:txBody>
          <a:bodyPr/>
          <a:lstStyle/>
          <a:p>
            <a:fld id="{269F6FE3-4618-4DE6-A9DE-6A00F897ADDF}" type="slidenum">
              <a:rPr lang="en-US" smtClean="0"/>
              <a:t>17</a:t>
            </a:fld>
            <a:endParaRPr lang="en-US" dirty="0"/>
          </a:p>
        </p:txBody>
      </p:sp>
    </p:spTree>
    <p:extLst>
      <p:ext uri="{BB962C8B-B14F-4D97-AF65-F5344CB8AC3E}">
        <p14:creationId xmlns:p14="http://schemas.microsoft.com/office/powerpoint/2010/main" val="40642050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9F6FE3-4618-4DE6-A9DE-6A00F897ADDF}" type="slidenum">
              <a:rPr lang="en-US" smtClean="0"/>
              <a:t>18</a:t>
            </a:fld>
            <a:endParaRPr lang="en-US" dirty="0"/>
          </a:p>
        </p:txBody>
      </p:sp>
    </p:spTree>
    <p:extLst>
      <p:ext uri="{BB962C8B-B14F-4D97-AF65-F5344CB8AC3E}">
        <p14:creationId xmlns:p14="http://schemas.microsoft.com/office/powerpoint/2010/main" val="3178225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 The rights of reproduction and distribution under this section apply to a copy, made from the collection of a library or archives where the user makes his or her request or from that of another library or archives, </a:t>
            </a:r>
            <a:endParaRPr lang="en-US" dirty="0"/>
          </a:p>
        </p:txBody>
      </p:sp>
      <p:sp>
        <p:nvSpPr>
          <p:cNvPr id="4" name="Slide Number Placeholder 3"/>
          <p:cNvSpPr>
            <a:spLocks noGrp="1"/>
          </p:cNvSpPr>
          <p:nvPr>
            <p:ph type="sldNum" sz="quarter" idx="10"/>
          </p:nvPr>
        </p:nvSpPr>
        <p:spPr/>
        <p:txBody>
          <a:bodyPr/>
          <a:lstStyle/>
          <a:p>
            <a:fld id="{269F6FE3-4618-4DE6-A9DE-6A00F897ADDF}" type="slidenum">
              <a:rPr lang="en-US" smtClean="0"/>
              <a:t>19</a:t>
            </a:fld>
            <a:endParaRPr lang="en-US" dirty="0"/>
          </a:p>
        </p:txBody>
      </p:sp>
    </p:spTree>
    <p:extLst>
      <p:ext uri="{BB962C8B-B14F-4D97-AF65-F5344CB8AC3E}">
        <p14:creationId xmlns:p14="http://schemas.microsoft.com/office/powerpoint/2010/main" val="23513527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9F6FE3-4618-4DE6-A9DE-6A00F897ADDF}" type="slidenum">
              <a:rPr lang="en-US" smtClean="0"/>
              <a:t>22</a:t>
            </a:fld>
            <a:endParaRPr lang="en-US" dirty="0"/>
          </a:p>
        </p:txBody>
      </p:sp>
    </p:spTree>
    <p:extLst>
      <p:ext uri="{BB962C8B-B14F-4D97-AF65-F5344CB8AC3E}">
        <p14:creationId xmlns:p14="http://schemas.microsoft.com/office/powerpoint/2010/main" val="11388965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Commission on New Technological Uses of Copyrighted Works ("CONTU") negotiated guidelines that described what amounts of copying would substitute for a subscription to or purchase of such work. Up to 5 articles from the last 5 years of a journal. </a:t>
            </a:r>
            <a:endParaRPr lang="en-US" dirty="0"/>
          </a:p>
        </p:txBody>
      </p:sp>
      <p:sp>
        <p:nvSpPr>
          <p:cNvPr id="4" name="Slide Number Placeholder 3"/>
          <p:cNvSpPr>
            <a:spLocks noGrp="1"/>
          </p:cNvSpPr>
          <p:nvPr>
            <p:ph type="sldNum" sz="quarter" idx="10"/>
          </p:nvPr>
        </p:nvSpPr>
        <p:spPr/>
        <p:txBody>
          <a:bodyPr/>
          <a:lstStyle/>
          <a:p>
            <a:fld id="{269F6FE3-4618-4DE6-A9DE-6A00F897ADDF}" type="slidenum">
              <a:rPr lang="en-US" smtClean="0"/>
              <a:t>25</a:t>
            </a:fld>
            <a:endParaRPr lang="en-US" dirty="0"/>
          </a:p>
        </p:txBody>
      </p:sp>
    </p:spTree>
    <p:extLst>
      <p:ext uri="{BB962C8B-B14F-4D97-AF65-F5344CB8AC3E}">
        <p14:creationId xmlns:p14="http://schemas.microsoft.com/office/powerpoint/2010/main" val="30358378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No prescriptive warning here,</a:t>
            </a:r>
            <a:r>
              <a:rPr lang="en-US" baseline="0" dirty="0" smtClean="0"/>
              <a:t> but a variation on “</a:t>
            </a:r>
            <a:r>
              <a:rPr lang="en-US" sz="1200" dirty="0" smtClean="0"/>
              <a:t>The copyright law of the United States (title 17, United States Code) governs the making of photocopies or other reproductions of copyrighted material.” from the regulated warning</a:t>
            </a:r>
            <a:r>
              <a:rPr lang="en-US" sz="1200" baseline="0" dirty="0" smtClean="0"/>
              <a:t> is often used. </a:t>
            </a:r>
            <a:endParaRPr lang="en-US" sz="1200" dirty="0" smtClean="0"/>
          </a:p>
        </p:txBody>
      </p:sp>
      <p:sp>
        <p:nvSpPr>
          <p:cNvPr id="4" name="Slide Number Placeholder 3"/>
          <p:cNvSpPr>
            <a:spLocks noGrp="1"/>
          </p:cNvSpPr>
          <p:nvPr>
            <p:ph type="sldNum" sz="quarter" idx="10"/>
          </p:nvPr>
        </p:nvSpPr>
        <p:spPr/>
        <p:txBody>
          <a:bodyPr/>
          <a:lstStyle/>
          <a:p>
            <a:fld id="{269F6FE3-4618-4DE6-A9DE-6A00F897ADDF}" type="slidenum">
              <a:rPr lang="en-US" smtClean="0"/>
              <a:t>28</a:t>
            </a:fld>
            <a:endParaRPr lang="en-US" dirty="0"/>
          </a:p>
        </p:txBody>
      </p:sp>
    </p:spTree>
    <p:extLst>
      <p:ext uri="{BB962C8B-B14F-4D97-AF65-F5344CB8AC3E}">
        <p14:creationId xmlns:p14="http://schemas.microsoft.com/office/powerpoint/2010/main" val="9445926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NOTE:</a:t>
            </a:r>
            <a:r>
              <a:rPr lang="en-US" baseline="0" dirty="0" smtClean="0"/>
              <a:t> </a:t>
            </a:r>
            <a:r>
              <a:rPr lang="en-US" dirty="0" smtClean="0"/>
              <a:t>The exemption provided in this subsection does not apply to any subsequent uses by users other than such library or archives.</a:t>
            </a:r>
          </a:p>
          <a:p>
            <a:endParaRPr lang="en-US" dirty="0"/>
          </a:p>
        </p:txBody>
      </p:sp>
      <p:sp>
        <p:nvSpPr>
          <p:cNvPr id="4" name="Slide Number Placeholder 3"/>
          <p:cNvSpPr>
            <a:spLocks noGrp="1"/>
          </p:cNvSpPr>
          <p:nvPr>
            <p:ph type="sldNum" sz="quarter" idx="10"/>
          </p:nvPr>
        </p:nvSpPr>
        <p:spPr/>
        <p:txBody>
          <a:bodyPr/>
          <a:lstStyle/>
          <a:p>
            <a:fld id="{269F6FE3-4618-4DE6-A9DE-6A00F897ADDF}" type="slidenum">
              <a:rPr lang="en-US" smtClean="0"/>
              <a:t>30</a:t>
            </a:fld>
            <a:endParaRPr lang="en-US" dirty="0"/>
          </a:p>
        </p:txBody>
      </p:sp>
    </p:spTree>
    <p:extLst>
      <p:ext uri="{BB962C8B-B14F-4D97-AF65-F5344CB8AC3E}">
        <p14:creationId xmlns:p14="http://schemas.microsoft.com/office/powerpoint/2010/main" val="41412001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stretch>
            <a:fillRect/>
          </a:stretch>
        </p:blipFill>
        <p:spPr>
          <a:xfrm>
            <a:off x="5638800" y="5079937"/>
            <a:ext cx="3338400" cy="1244663"/>
          </a:xfrm>
          <a:prstGeom prst="rect">
            <a:avLst/>
          </a:prstGeom>
          <a:blipFill dpi="0" rotWithShape="1">
            <a:blip r:embed="rId3"/>
            <a:srcRect/>
            <a:tile tx="0" ty="0" sx="100000" sy="100000" flip="none" algn="tl"/>
          </a:blipFill>
        </p:spPr>
      </p:pic>
      <p:cxnSp>
        <p:nvCxnSpPr>
          <p:cNvPr id="6" name="Straight Connector 5"/>
          <p:cNvCxnSpPr/>
          <p:nvPr userDrawn="1"/>
        </p:nvCxnSpPr>
        <p:spPr>
          <a:xfrm>
            <a:off x="762000" y="38862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userDrawn="1"/>
        </p:nvSpPr>
        <p:spPr>
          <a:xfrm>
            <a:off x="0" y="6400800"/>
            <a:ext cx="9144000" cy="457200"/>
          </a:xfrm>
          <a:prstGeom prst="rect">
            <a:avLst/>
          </a:prstGeom>
          <a:solidFill>
            <a:srgbClr val="687D30"/>
          </a:solidFill>
          <a:ln>
            <a:solidFill>
              <a:srgbClr val="687D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 name="Straight Connector 7"/>
          <p:cNvCxnSpPr/>
          <p:nvPr userDrawn="1"/>
        </p:nvCxnSpPr>
        <p:spPr>
          <a:xfrm>
            <a:off x="0" y="6400800"/>
            <a:ext cx="9144000" cy="0"/>
          </a:xfrm>
          <a:prstGeom prst="line">
            <a:avLst/>
          </a:prstGeom>
          <a:ln w="34925" cmpd="sng">
            <a:solidFill>
              <a:srgbClr val="727375"/>
            </a:solidFill>
          </a:ln>
        </p:spPr>
        <p:style>
          <a:lnRef idx="2">
            <a:schemeClr val="accent1"/>
          </a:lnRef>
          <a:fillRef idx="0">
            <a:schemeClr val="accent1"/>
          </a:fillRef>
          <a:effectRef idx="1">
            <a:schemeClr val="accent1"/>
          </a:effectRef>
          <a:fontRef idx="minor">
            <a:schemeClr val="tx1"/>
          </a:fontRef>
        </p:style>
      </p:cxnSp>
      <p:sp>
        <p:nvSpPr>
          <p:cNvPr id="9" name="Subtitle 2"/>
          <p:cNvSpPr>
            <a:spLocks noGrp="1"/>
          </p:cNvSpPr>
          <p:nvPr>
            <p:ph type="subTitle" idx="1"/>
          </p:nvPr>
        </p:nvSpPr>
        <p:spPr>
          <a:xfrm>
            <a:off x="769620" y="3962400"/>
            <a:ext cx="7543800" cy="1143000"/>
          </a:xfrm>
          <a:prstGeom prst="rect">
            <a:avLst/>
          </a:prstGeom>
        </p:spPr>
        <p:txBody>
          <a:bodyPr/>
          <a:lstStyle>
            <a:lvl1pPr marL="0" indent="0">
              <a:buNone/>
              <a:defRPr/>
            </a:lvl1pPr>
          </a:lstStyle>
          <a:p>
            <a:r>
              <a:rPr lang="en-US" sz="3000" dirty="0" smtClean="0"/>
              <a:t>An Overview</a:t>
            </a:r>
            <a:endParaRPr lang="en-US" dirty="0">
              <a:latin typeface="Arial" panose="020B0604020202020204" pitchFamily="34" charset="0"/>
              <a:cs typeface="Arial" panose="020B0604020202020204" pitchFamily="34" charset="0"/>
            </a:endParaRPr>
          </a:p>
        </p:txBody>
      </p:sp>
      <p:sp>
        <p:nvSpPr>
          <p:cNvPr id="10" name="Title 1"/>
          <p:cNvSpPr>
            <a:spLocks noGrp="1"/>
          </p:cNvSpPr>
          <p:nvPr>
            <p:ph type="ctrTitle"/>
          </p:nvPr>
        </p:nvSpPr>
        <p:spPr>
          <a:xfrm>
            <a:off x="762000" y="2438400"/>
            <a:ext cx="7543800" cy="1353312"/>
          </a:xfrm>
          <a:prstGeom prst="rect">
            <a:avLst/>
          </a:prstGeom>
        </p:spPr>
        <p:txBody>
          <a:bodyPr>
            <a:normAutofit/>
          </a:bodyPr>
          <a:lstStyle/>
          <a:p>
            <a:r>
              <a:rPr lang="en-US" sz="7200" dirty="0">
                <a:latin typeface="Arial" pitchFamily="34" charset="0"/>
                <a:cs typeface="Arial" pitchFamily="34" charset="0"/>
              </a:rPr>
              <a:t>Copyright </a:t>
            </a:r>
            <a:r>
              <a:rPr lang="en-US" sz="7200" dirty="0" smtClean="0">
                <a:latin typeface="Arial" pitchFamily="34" charset="0"/>
                <a:cs typeface="Arial" pitchFamily="34" charset="0"/>
              </a:rPr>
              <a:t>Basics</a:t>
            </a:r>
            <a:endParaRPr lang="en-US" sz="7200" dirty="0"/>
          </a:p>
        </p:txBody>
      </p:sp>
    </p:spTree>
    <p:extLst>
      <p:ext uri="{BB962C8B-B14F-4D97-AF65-F5344CB8AC3E}">
        <p14:creationId xmlns:p14="http://schemas.microsoft.com/office/powerpoint/2010/main" val="17841160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7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Tree>
    <p:extLst>
      <p:ext uri="{BB962C8B-B14F-4D97-AF65-F5344CB8AC3E}">
        <p14:creationId xmlns:p14="http://schemas.microsoft.com/office/powerpoint/2010/main" val="1733978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14_Title Slide">
    <p:spTree>
      <p:nvGrpSpPr>
        <p:cNvPr id="1" name=""/>
        <p:cNvGrpSpPr/>
        <p:nvPr/>
      </p:nvGrpSpPr>
      <p:grpSpPr>
        <a:xfrm>
          <a:off x="0" y="0"/>
          <a:ext cx="0" cy="0"/>
          <a:chOff x="0" y="0"/>
          <a:chExt cx="0" cy="0"/>
        </a:xfrm>
      </p:grpSpPr>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6740488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8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Tree>
    <p:extLst>
      <p:ext uri="{BB962C8B-B14F-4D97-AF65-F5344CB8AC3E}">
        <p14:creationId xmlns:p14="http://schemas.microsoft.com/office/powerpoint/2010/main" val="23438784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20_Title Slide">
    <p:spTree>
      <p:nvGrpSpPr>
        <p:cNvPr id="1" name=""/>
        <p:cNvGrpSpPr/>
        <p:nvPr/>
      </p:nvGrpSpPr>
      <p:grpSpPr>
        <a:xfrm>
          <a:off x="0" y="0"/>
          <a:ext cx="0" cy="0"/>
          <a:chOff x="0" y="0"/>
          <a:chExt cx="0" cy="0"/>
        </a:xfrm>
      </p:grpSpPr>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1481715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9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43800" y="5029200"/>
            <a:ext cx="1195388" cy="1069558"/>
          </a:xfrm>
          <a:prstGeom prst="rect">
            <a:avLst/>
          </a:prstGeom>
        </p:spPr>
      </p:pic>
    </p:spTree>
    <p:extLst>
      <p:ext uri="{BB962C8B-B14F-4D97-AF65-F5344CB8AC3E}">
        <p14:creationId xmlns:p14="http://schemas.microsoft.com/office/powerpoint/2010/main" val="27177103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21_Title Slide">
    <p:spTree>
      <p:nvGrpSpPr>
        <p:cNvPr id="1" name=""/>
        <p:cNvGrpSpPr/>
        <p:nvPr/>
      </p:nvGrpSpPr>
      <p:grpSpPr>
        <a:xfrm>
          <a:off x="0" y="0"/>
          <a:ext cx="0" cy="0"/>
          <a:chOff x="0" y="0"/>
          <a:chExt cx="0" cy="0"/>
        </a:xfrm>
      </p:grpSpPr>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5550148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22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23559374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29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789643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30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2908215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31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21081865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304800" y="2299152"/>
            <a:ext cx="8610600" cy="1325563"/>
          </a:xfrm>
          <a:prstGeom prst="rect">
            <a:avLst/>
          </a:prstGeom>
        </p:spPr>
        <p:txBody>
          <a:bodyPr/>
          <a:lstStyle>
            <a:lvl1pPr algn="l">
              <a:defRPr>
                <a:solidFill>
                  <a:schemeClr val="bg1"/>
                </a:solidFill>
              </a:defRPr>
            </a:lvl1pPr>
          </a:lstStyle>
          <a:p>
            <a:r>
              <a:rPr lang="en-US" dirty="0"/>
              <a:t>Click to edit Master title style</a:t>
            </a:r>
          </a:p>
        </p:txBody>
      </p:sp>
      <p:pic>
        <p:nvPicPr>
          <p:cNvPr id="4" name="Picture 3"/>
          <p:cNvPicPr>
            <a:picLocks noChangeAspect="1"/>
          </p:cNvPicPr>
          <p:nvPr userDrawn="1"/>
        </p:nvPicPr>
        <p:blipFill>
          <a:blip r:embed="rId2"/>
          <a:stretch>
            <a:fillRect/>
          </a:stretch>
        </p:blipFill>
        <p:spPr>
          <a:xfrm>
            <a:off x="2895600" y="3810000"/>
            <a:ext cx="3338400" cy="1244663"/>
          </a:xfrm>
          <a:prstGeom prst="rect">
            <a:avLst/>
          </a:prstGeom>
          <a:blipFill dpi="0" rotWithShape="1">
            <a:blip r:embed="rId3"/>
            <a:srcRect/>
            <a:tile tx="0" ty="0" sx="100000" sy="100000" flip="none" algn="tl"/>
          </a:blipFill>
        </p:spPr>
      </p:pic>
      <p:cxnSp>
        <p:nvCxnSpPr>
          <p:cNvPr id="6" name="Straight Connector 5"/>
          <p:cNvCxnSpPr/>
          <p:nvPr userDrawn="1"/>
        </p:nvCxnSpPr>
        <p:spPr>
          <a:xfrm>
            <a:off x="905744" y="37338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userDrawn="1"/>
        </p:nvSpPr>
        <p:spPr>
          <a:xfrm>
            <a:off x="0" y="6400800"/>
            <a:ext cx="9144000" cy="457200"/>
          </a:xfrm>
          <a:prstGeom prst="rect">
            <a:avLst/>
          </a:prstGeom>
          <a:solidFill>
            <a:srgbClr val="687D30"/>
          </a:solidFill>
          <a:ln>
            <a:solidFill>
              <a:srgbClr val="687D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 name="Straight Connector 7"/>
          <p:cNvCxnSpPr/>
          <p:nvPr userDrawn="1"/>
        </p:nvCxnSpPr>
        <p:spPr>
          <a:xfrm>
            <a:off x="0" y="6400800"/>
            <a:ext cx="9144000" cy="0"/>
          </a:xfrm>
          <a:prstGeom prst="line">
            <a:avLst/>
          </a:prstGeom>
          <a:ln w="34925" cmpd="sng">
            <a:solidFill>
              <a:srgbClr val="727375"/>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697378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32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6848514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33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lvl1pPr algn="l">
              <a:defRPr/>
            </a:lvl1pPr>
          </a:lstStyle>
          <a:p>
            <a:r>
              <a:rPr lang="en-US" dirty="0"/>
              <a:t>Click to edit Master title style</a:t>
            </a:r>
          </a:p>
        </p:txBody>
      </p:sp>
    </p:spTree>
    <p:extLst>
      <p:ext uri="{BB962C8B-B14F-4D97-AF65-F5344CB8AC3E}">
        <p14:creationId xmlns:p14="http://schemas.microsoft.com/office/powerpoint/2010/main" val="16780106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userDrawn="1">
  <p:cSld name="34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78414081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9841" y="2811463"/>
            <a:ext cx="7886700" cy="777874"/>
          </a:xfrm>
          <a:prstGeom prst="rect">
            <a:avLst/>
          </a:prstGeom>
        </p:spPr>
        <p:txBody>
          <a:bodyPr>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0064B1"/>
          </a:solidFill>
          <a:ln w="19050">
            <a:solidFill>
              <a:srgbClr val="939598"/>
            </a:solidFill>
          </a:ln>
        </p:spPr>
        <p:style>
          <a:lnRef idx="2">
            <a:schemeClr val="accent1">
              <a:shade val="50000"/>
            </a:schemeClr>
          </a:lnRef>
          <a:fillRef idx="1">
            <a:schemeClr val="accent1"/>
          </a:fillRef>
          <a:effectRef idx="0">
            <a:schemeClr val="accent1"/>
          </a:effectRef>
          <a:fontRef idx="minor">
            <a:schemeClr val="lt1"/>
          </a:fontRef>
        </p:style>
      </p:sp>
      <p:cxnSp>
        <p:nvCxnSpPr>
          <p:cNvPr id="8" name="Straight Connector 7"/>
          <p:cNvCxnSpPr/>
          <p:nvPr userDrawn="1"/>
        </p:nvCxnSpPr>
        <p:spPr>
          <a:xfrm>
            <a:off x="0" y="0"/>
            <a:ext cx="0"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9144000" y="0"/>
            <a:ext cx="1"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0" y="0"/>
            <a:ext cx="9144001" cy="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721612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9841" y="2811463"/>
            <a:ext cx="7886700" cy="777874"/>
          </a:xfrm>
          <a:prstGeom prst="rect">
            <a:avLst/>
          </a:prstGeom>
        </p:spPr>
        <p:txBody>
          <a:bodyPr>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0064B1"/>
          </a:solidFill>
          <a:ln w="19050">
            <a:solidFill>
              <a:srgbClr val="939598"/>
            </a:solidFill>
          </a:ln>
        </p:spPr>
        <p:style>
          <a:lnRef idx="2">
            <a:schemeClr val="accent1">
              <a:shade val="50000"/>
            </a:schemeClr>
          </a:lnRef>
          <a:fillRef idx="1">
            <a:schemeClr val="accent1"/>
          </a:fillRef>
          <a:effectRef idx="0">
            <a:schemeClr val="accent1"/>
          </a:effectRef>
          <a:fontRef idx="minor">
            <a:schemeClr val="lt1"/>
          </a:fontRef>
        </p:style>
      </p:sp>
      <p:cxnSp>
        <p:nvCxnSpPr>
          <p:cNvPr id="8" name="Straight Connector 7"/>
          <p:cNvCxnSpPr/>
          <p:nvPr userDrawn="1"/>
        </p:nvCxnSpPr>
        <p:spPr>
          <a:xfrm>
            <a:off x="0" y="0"/>
            <a:ext cx="0"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9144000" y="0"/>
            <a:ext cx="1"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0" y="0"/>
            <a:ext cx="9144001" cy="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6511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9841" y="2811463"/>
            <a:ext cx="7886700" cy="777874"/>
          </a:xfrm>
          <a:prstGeom prst="rect">
            <a:avLst/>
          </a:prstGeom>
        </p:spPr>
        <p:txBody>
          <a:bodyPr>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0064B1"/>
          </a:solidFill>
          <a:ln w="19050">
            <a:solidFill>
              <a:srgbClr val="939598"/>
            </a:solidFill>
          </a:ln>
        </p:spPr>
        <p:style>
          <a:lnRef idx="2">
            <a:schemeClr val="accent1">
              <a:shade val="50000"/>
            </a:schemeClr>
          </a:lnRef>
          <a:fillRef idx="1">
            <a:schemeClr val="accent1"/>
          </a:fillRef>
          <a:effectRef idx="0">
            <a:schemeClr val="accent1"/>
          </a:effectRef>
          <a:fontRef idx="minor">
            <a:schemeClr val="lt1"/>
          </a:fontRef>
        </p:style>
      </p:sp>
      <p:cxnSp>
        <p:nvCxnSpPr>
          <p:cNvPr id="8" name="Straight Connector 7"/>
          <p:cNvCxnSpPr/>
          <p:nvPr userDrawn="1"/>
        </p:nvCxnSpPr>
        <p:spPr>
          <a:xfrm>
            <a:off x="0" y="0"/>
            <a:ext cx="0"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9144000" y="0"/>
            <a:ext cx="1"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0" y="0"/>
            <a:ext cx="9144001" cy="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92105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0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43800" y="5029200"/>
            <a:ext cx="1195388" cy="1069558"/>
          </a:xfrm>
          <a:prstGeom prst="rect">
            <a:avLst/>
          </a:prstGeom>
        </p:spPr>
      </p:pic>
    </p:spTree>
    <p:extLst>
      <p:ext uri="{BB962C8B-B14F-4D97-AF65-F5344CB8AC3E}">
        <p14:creationId xmlns:p14="http://schemas.microsoft.com/office/powerpoint/2010/main" val="41086507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35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76341029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36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63334786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37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9799644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bg>
      <p:bgPr>
        <a:solidFill>
          <a:srgbClr val="C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8650" y="533400"/>
            <a:ext cx="7886700" cy="1325563"/>
          </a:xfrm>
          <a:prstGeom prst="rect">
            <a:avLst/>
          </a:prstGeom>
        </p:spPr>
        <p:txBody>
          <a:bodyPr/>
          <a:lstStyle>
            <a:lvl1pPr>
              <a:defRPr sz="5000" b="0">
                <a:solidFill>
                  <a:schemeClr val="bg1"/>
                </a:solidFill>
              </a:defRPr>
            </a:lvl1pPr>
          </a:lstStyle>
          <a:p>
            <a:r>
              <a:rPr lang="en-US" dirty="0"/>
              <a:t>Click to edit Master title style</a:t>
            </a:r>
          </a:p>
        </p:txBody>
      </p:sp>
      <p:cxnSp>
        <p:nvCxnSpPr>
          <p:cNvPr id="7" name="Straight Connector 6"/>
          <p:cNvCxnSpPr/>
          <p:nvPr userDrawn="1"/>
        </p:nvCxnSpPr>
        <p:spPr>
          <a:xfrm>
            <a:off x="0" y="2286000"/>
            <a:ext cx="9144000" cy="0"/>
          </a:xfrm>
          <a:prstGeom prst="line">
            <a:avLst/>
          </a:prstGeom>
          <a:ln w="50800">
            <a:solidFill>
              <a:schemeClr val="bg1"/>
            </a:solidFill>
          </a:ln>
        </p:spPr>
        <p:style>
          <a:lnRef idx="2">
            <a:schemeClr val="accent1"/>
          </a:lnRef>
          <a:fillRef idx="0">
            <a:schemeClr val="accent1"/>
          </a:fillRef>
          <a:effectRef idx="1">
            <a:schemeClr val="accent1"/>
          </a:effectRef>
          <a:fontRef idx="minor">
            <a:schemeClr val="tx1"/>
          </a:fontRef>
        </p:style>
      </p:cxnSp>
      <p:pic>
        <p:nvPicPr>
          <p:cNvPr id="4" name="Picture 3">
            <a:extLst>
              <a:ext uri="{FF2B5EF4-FFF2-40B4-BE49-F238E27FC236}">
                <a16:creationId xmlns:a16="http://schemas.microsoft.com/office/drawing/2014/main" id="{382AB65A-71C3-4BE1-ABBD-0EF017B11BE2}"/>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456" r="1456" b="27546"/>
          <a:stretch/>
        </p:blipFill>
        <p:spPr>
          <a:xfrm>
            <a:off x="0" y="2316480"/>
            <a:ext cx="9144000" cy="4541520"/>
          </a:xfrm>
          <a:prstGeom prst="rect">
            <a:avLst/>
          </a:prstGeom>
        </p:spPr>
      </p:pic>
    </p:spTree>
    <p:extLst>
      <p:ext uri="{BB962C8B-B14F-4D97-AF65-F5344CB8AC3E}">
        <p14:creationId xmlns:p14="http://schemas.microsoft.com/office/powerpoint/2010/main" val="22046004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43800" y="5029200"/>
            <a:ext cx="1195388" cy="1069558"/>
          </a:xfrm>
          <a:prstGeom prst="rect">
            <a:avLst/>
          </a:prstGeom>
        </p:spPr>
      </p:pic>
    </p:spTree>
    <p:extLst>
      <p:ext uri="{BB962C8B-B14F-4D97-AF65-F5344CB8AC3E}">
        <p14:creationId xmlns:p14="http://schemas.microsoft.com/office/powerpoint/2010/main" val="318448311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2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43800" y="5029200"/>
            <a:ext cx="1195388" cy="1069558"/>
          </a:xfrm>
          <a:prstGeom prst="rect">
            <a:avLst/>
          </a:prstGeom>
        </p:spPr>
      </p:pic>
    </p:spTree>
    <p:extLst>
      <p:ext uri="{BB962C8B-B14F-4D97-AF65-F5344CB8AC3E}">
        <p14:creationId xmlns:p14="http://schemas.microsoft.com/office/powerpoint/2010/main" val="302767463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userDrawn="1">
  <p:cSld name="38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54999985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userDrawn="1">
  <p:cSld name="39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4412936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userDrawn="1">
  <p:cSld name="40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82177426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userDrawn="1">
  <p:cSld name="41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408015345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userDrawn="1">
  <p:cSld name="42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0828082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userDrawn="1">
  <p:cSld name="43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50589677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3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6000"/>
            </a:lvl1pPr>
          </a:lstStyle>
          <a:p>
            <a:r>
              <a:rPr lang="en-US" dirty="0"/>
              <a:t>Click to edit Master title style</a:t>
            </a:r>
          </a:p>
        </p:txBody>
      </p:sp>
      <p:sp>
        <p:nvSpPr>
          <p:cNvPr id="7" name="Rectangle 6"/>
          <p:cNvSpPr/>
          <p:nvPr userDrawn="1"/>
        </p:nvSpPr>
        <p:spPr>
          <a:xfrm>
            <a:off x="0" y="5401733"/>
            <a:ext cx="9144000" cy="1456267"/>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1378308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4724400"/>
            <a:ext cx="7886700" cy="777874"/>
          </a:xfrm>
        </p:spPr>
        <p:txBody>
          <a:bodyPr>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chemeClr val="tx1">
              <a:lumMod val="95000"/>
              <a:lumOff val="5000"/>
            </a:schemeClr>
          </a:solidFill>
          <a:ln w="19050">
            <a:solidFill>
              <a:srgbClr val="CFB87C"/>
            </a:solidFill>
          </a:ln>
        </p:spPr>
        <p:style>
          <a:lnRef idx="2">
            <a:schemeClr val="accent1">
              <a:shade val="50000"/>
            </a:schemeClr>
          </a:lnRef>
          <a:fillRef idx="1">
            <a:schemeClr val="accent1"/>
          </a:fillRef>
          <a:effectRef idx="0">
            <a:schemeClr val="accent1"/>
          </a:effectRef>
          <a:fontRef idx="minor">
            <a:schemeClr val="lt1"/>
          </a:fontRef>
        </p:style>
      </p:sp>
      <p:cxnSp>
        <p:nvCxnSpPr>
          <p:cNvPr id="8" name="Straight Connector 7"/>
          <p:cNvCxnSpPr/>
          <p:nvPr userDrawn="1"/>
        </p:nvCxnSpPr>
        <p:spPr>
          <a:xfrm>
            <a:off x="0" y="0"/>
            <a:ext cx="0" cy="6400800"/>
          </a:xfrm>
          <a:prstGeom prst="line">
            <a:avLst/>
          </a:prstGeom>
          <a:ln w="19050">
            <a:solidFill>
              <a:srgbClr val="CFB87C"/>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9144000" y="0"/>
            <a:ext cx="1" cy="6400800"/>
          </a:xfrm>
          <a:prstGeom prst="line">
            <a:avLst/>
          </a:prstGeom>
          <a:ln w="19050">
            <a:solidFill>
              <a:srgbClr val="CFB87C"/>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0" y="0"/>
            <a:ext cx="9144001" cy="0"/>
          </a:xfrm>
          <a:prstGeom prst="line">
            <a:avLst/>
          </a:prstGeom>
          <a:ln w="19050">
            <a:solidFill>
              <a:srgbClr val="CFB87C"/>
            </a:solidFill>
          </a:ln>
        </p:spPr>
        <p:style>
          <a:lnRef idx="1">
            <a:schemeClr val="accent1"/>
          </a:lnRef>
          <a:fillRef idx="0">
            <a:schemeClr val="accent1"/>
          </a:fillRef>
          <a:effectRef idx="0">
            <a:schemeClr val="accent1"/>
          </a:effectRef>
          <a:fontRef idx="minor">
            <a:schemeClr val="tx1"/>
          </a:fontRef>
        </p:style>
      </p:cxnSp>
      <p:pic>
        <p:nvPicPr>
          <p:cNvPr id="2050"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43200" y="762000"/>
            <a:ext cx="3657600" cy="3609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653393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1"/>
            <a:ext cx="8229600" cy="762000"/>
          </a:xfrm>
          <a:prstGeom prst="rect">
            <a:avLst/>
          </a:prstGeom>
        </p:spPr>
        <p:txBody>
          <a:bodyPr/>
          <a:lstStyle>
            <a:lvl1pPr algn="ctr">
              <a:defRPr sz="4000">
                <a:solidFill>
                  <a:schemeClr val="bg2">
                    <a:lumMod val="10000"/>
                  </a:schemeClr>
                </a:solidFill>
              </a:defRPr>
            </a:lvl1pPr>
          </a:lstStyle>
          <a:p>
            <a:r>
              <a:rPr lang="en-US" dirty="0"/>
              <a:t>Click to edit Master title style</a:t>
            </a:r>
          </a:p>
        </p:txBody>
      </p:sp>
      <p:sp>
        <p:nvSpPr>
          <p:cNvPr id="3" name="Content Placeholder 2"/>
          <p:cNvSpPr>
            <a:spLocks noGrp="1"/>
          </p:cNvSpPr>
          <p:nvPr>
            <p:ph idx="1"/>
          </p:nvPr>
        </p:nvSpPr>
        <p:spPr>
          <a:xfrm>
            <a:off x="457200" y="1371600"/>
            <a:ext cx="8229600" cy="4876800"/>
          </a:xfrm>
          <a:prstGeom prst="rect">
            <a:avLst/>
          </a:prstGeom>
        </p:spPr>
        <p:txBody>
          <a:bodyPr/>
          <a:lstStyle>
            <a:lvl1pPr marL="342900" indent="-342900">
              <a:buFont typeface="Arial" panose="020B0604020202020204" pitchFamily="34" charset="0"/>
              <a:buChar char="»"/>
              <a:defRPr>
                <a:solidFill>
                  <a:schemeClr val="bg2">
                    <a:lumMod val="10000"/>
                  </a:schemeClr>
                </a:solidFill>
              </a:defRPr>
            </a:lvl1pPr>
            <a:lvl2pPr marL="742950" indent="-285750">
              <a:buFont typeface="Wingdings" panose="05000000000000000000" pitchFamily="2" charset="2"/>
              <a:buChar char="§"/>
              <a:defRPr>
                <a:solidFill>
                  <a:schemeClr val="bg2">
                    <a:lumMod val="10000"/>
                  </a:schemeClr>
                </a:solidFill>
              </a:defRPr>
            </a:lvl2pPr>
            <a:lvl3pPr marL="1143000" indent="-228600">
              <a:buFont typeface="Arial" panose="020B0604020202020204" pitchFamily="34" charset="0"/>
              <a:buChar char="–"/>
              <a:defRPr>
                <a:solidFill>
                  <a:schemeClr val="bg2">
                    <a:lumMod val="10000"/>
                  </a:schemeClr>
                </a:solidFill>
              </a:defRPr>
            </a:lvl3pPr>
            <a:lvl4pPr marL="1600200" indent="-228600">
              <a:buFont typeface="Arial" panose="020B0604020202020204" pitchFamily="34" charset="0"/>
              <a:buChar char="•"/>
              <a:defRPr>
                <a:solidFill>
                  <a:schemeClr val="bg2">
                    <a:lumMod val="10000"/>
                  </a:schemeClr>
                </a:solidFill>
              </a:defRPr>
            </a:lvl4pPr>
            <a:lvl5pPr>
              <a:defRPr>
                <a:solidFill>
                  <a:schemeClr val="bg2">
                    <a:lumMod val="1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0" y="6400800"/>
            <a:ext cx="9144000" cy="457200"/>
          </a:xfrm>
          <a:prstGeom prst="rect">
            <a:avLst/>
          </a:prstGeom>
          <a:solidFill>
            <a:srgbClr val="687D30"/>
          </a:solidFill>
          <a:ln>
            <a:solidFill>
              <a:srgbClr val="687D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 name="Straight Connector 4"/>
          <p:cNvCxnSpPr/>
          <p:nvPr userDrawn="1"/>
        </p:nvCxnSpPr>
        <p:spPr>
          <a:xfrm>
            <a:off x="0" y="6400800"/>
            <a:ext cx="9144000" cy="0"/>
          </a:xfrm>
          <a:prstGeom prst="line">
            <a:avLst/>
          </a:prstGeom>
          <a:ln w="34925" cmpd="sng">
            <a:solidFill>
              <a:srgbClr val="727375"/>
            </a:solidFill>
          </a:ln>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userDrawn="1"/>
        </p:nvPicPr>
        <p:blipFill rotWithShape="1">
          <a:blip r:embed="rId2"/>
          <a:srcRect t="11905" b="11905"/>
          <a:stretch/>
        </p:blipFill>
        <p:spPr>
          <a:xfrm>
            <a:off x="7467600" y="5672667"/>
            <a:ext cx="1543050" cy="609600"/>
          </a:xfrm>
          <a:prstGeom prst="rect">
            <a:avLst/>
          </a:prstGeom>
        </p:spPr>
      </p:pic>
    </p:spTree>
    <p:extLst>
      <p:ext uri="{BB962C8B-B14F-4D97-AF65-F5344CB8AC3E}">
        <p14:creationId xmlns:p14="http://schemas.microsoft.com/office/powerpoint/2010/main" val="26253582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a:t>Click to edit Master title style</a:t>
            </a:r>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t="1" b="21249"/>
          <a:stretch/>
        </p:blipFill>
        <p:spPr>
          <a:xfrm>
            <a:off x="0" y="0"/>
            <a:ext cx="9144000" cy="4800600"/>
          </a:xfrm>
          <a:prstGeom prst="rect">
            <a:avLst/>
          </a:prstGeom>
        </p:spPr>
      </p:pic>
      <p:sp>
        <p:nvSpPr>
          <p:cNvPr id="11" name="Flowchart: Manual Input 10"/>
          <p:cNvSpPr/>
          <p:nvPr userDrawn="1"/>
        </p:nvSpPr>
        <p:spPr>
          <a:xfrm flipH="1">
            <a:off x="0" y="4053840"/>
            <a:ext cx="9144000" cy="2819400"/>
          </a:xfrm>
          <a:prstGeom prst="flowChartManualInput">
            <a:avLst/>
          </a:prstGeom>
          <a:solidFill>
            <a:schemeClr val="accent3">
              <a:lumMod val="75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8592700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728A8D24-C06C-428F-A0A7-21E43EFAD91D}" type="datetimeFigureOut">
              <a:rPr lang="en-US" smtClean="0"/>
              <a:t>6/13/2018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68940445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28A8D24-C06C-428F-A0A7-21E43EFAD91D}" type="datetimeFigureOut">
              <a:rPr lang="en-US" smtClean="0"/>
              <a:t>6/13/2018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7609482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28A8D24-C06C-428F-A0A7-21E43EFAD91D}" type="datetimeFigureOut">
              <a:rPr lang="en-US" smtClean="0"/>
              <a:t>6/13/2018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38084193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28A8D24-C06C-428F-A0A7-21E43EFAD91D}" type="datetimeFigureOut">
              <a:rPr lang="en-US" smtClean="0"/>
              <a:t>6/13/2018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329086633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28A8D24-C06C-428F-A0A7-21E43EFAD91D}" type="datetimeFigureOut">
              <a:rPr lang="en-US" smtClean="0"/>
              <a:t>6/13/2018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376303163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8A8D24-C06C-428F-A0A7-21E43EFAD91D}" type="datetimeFigureOut">
              <a:rPr lang="en-US" smtClean="0"/>
              <a:t>6/13/2018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122558528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28A8D24-C06C-428F-A0A7-21E43EFAD91D}" type="datetimeFigureOut">
              <a:rPr lang="en-US" smtClean="0"/>
              <a:t>6/13/2018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401087643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28A8D24-C06C-428F-A0A7-21E43EFAD91D}" type="datetimeFigureOut">
              <a:rPr lang="en-US" smtClean="0"/>
              <a:t>6/13/2018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304573192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28A8D24-C06C-428F-A0A7-21E43EFAD91D}" type="datetimeFigureOut">
              <a:rPr lang="en-US" smtClean="0"/>
              <a:t>6/13/2018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6722756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1"/>
            <a:ext cx="8229600" cy="838200"/>
          </a:xfrm>
          <a:prstGeom prst="rect">
            <a:avLst/>
          </a:prstGeom>
        </p:spPr>
        <p:txBody>
          <a:bodyPr/>
          <a:lstStyle>
            <a:lvl1pPr algn="l">
              <a:defRPr>
                <a:solidFill>
                  <a:schemeClr val="bg2">
                    <a:lumMod val="10000"/>
                  </a:schemeClr>
                </a:solidFill>
              </a:defRPr>
            </a:lvl1pPr>
          </a:lstStyle>
          <a:p>
            <a:r>
              <a:rPr lang="en-US" dirty="0"/>
              <a:t>Click to edit Master title style</a:t>
            </a:r>
          </a:p>
        </p:txBody>
      </p:sp>
      <p:sp>
        <p:nvSpPr>
          <p:cNvPr id="3" name="Content Placeholder 2"/>
          <p:cNvSpPr>
            <a:spLocks noGrp="1"/>
          </p:cNvSpPr>
          <p:nvPr>
            <p:ph idx="1"/>
          </p:nvPr>
        </p:nvSpPr>
        <p:spPr>
          <a:xfrm>
            <a:off x="457200" y="1447800"/>
            <a:ext cx="8229600" cy="5029200"/>
          </a:xfrm>
          <a:prstGeom prst="rect">
            <a:avLst/>
          </a:prstGeom>
        </p:spPr>
        <p:txBody>
          <a:bodyPr/>
          <a:lstStyle>
            <a:lvl1pPr marL="342900" indent="-342900">
              <a:buFont typeface="Arial" panose="020B0604020202020204" pitchFamily="34" charset="0"/>
              <a:buChar char="»"/>
              <a:defRPr>
                <a:solidFill>
                  <a:schemeClr val="bg2">
                    <a:lumMod val="10000"/>
                  </a:schemeClr>
                </a:solidFill>
              </a:defRPr>
            </a:lvl1pPr>
            <a:lvl2pPr marL="742950" indent="-285750">
              <a:buFont typeface="Wingdings" panose="05000000000000000000" pitchFamily="2" charset="2"/>
              <a:buChar char="§"/>
              <a:defRPr>
                <a:solidFill>
                  <a:schemeClr val="bg2">
                    <a:lumMod val="10000"/>
                  </a:schemeClr>
                </a:solidFill>
              </a:defRPr>
            </a:lvl2pPr>
            <a:lvl3pPr marL="1143000" indent="-228600">
              <a:buFont typeface="Arial" panose="020B0604020202020204" pitchFamily="34" charset="0"/>
              <a:buChar char="–"/>
              <a:defRPr>
                <a:solidFill>
                  <a:schemeClr val="bg2">
                    <a:lumMod val="10000"/>
                  </a:schemeClr>
                </a:solidFill>
              </a:defRPr>
            </a:lvl3pPr>
            <a:lvl4pPr marL="1600200" indent="-228600">
              <a:buFont typeface="Arial" panose="020B0604020202020204" pitchFamily="34" charset="0"/>
              <a:buChar char="•"/>
              <a:defRPr>
                <a:solidFill>
                  <a:schemeClr val="bg2">
                    <a:lumMod val="10000"/>
                  </a:schemeClr>
                </a:solidFill>
              </a:defRPr>
            </a:lvl4pPr>
            <a:lvl5pPr>
              <a:defRPr>
                <a:solidFill>
                  <a:schemeClr val="bg2">
                    <a:lumMod val="1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rot="5400000">
            <a:off x="5600700" y="3314700"/>
            <a:ext cx="6858000" cy="228600"/>
          </a:xfrm>
          <a:prstGeom prst="rect">
            <a:avLst/>
          </a:prstGeom>
          <a:solidFill>
            <a:srgbClr val="C00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2376830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28A8D24-C06C-428F-A0A7-21E43EFAD91D}" type="datetimeFigureOut">
              <a:rPr lang="en-US" smtClean="0"/>
              <a:t>6/13/2018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853288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1"/>
            <a:ext cx="8229600" cy="838200"/>
          </a:xfrm>
          <a:prstGeom prst="rect">
            <a:avLst/>
          </a:prstGeom>
        </p:spPr>
        <p:txBody>
          <a:bodyPr/>
          <a:lstStyle>
            <a:lvl1pPr algn="l">
              <a:defRPr>
                <a:solidFill>
                  <a:schemeClr val="bg2">
                    <a:lumMod val="10000"/>
                  </a:schemeClr>
                </a:solidFill>
              </a:defRPr>
            </a:lvl1pPr>
          </a:lstStyle>
          <a:p>
            <a:r>
              <a:rPr lang="en-US" dirty="0"/>
              <a:t>Click to edit Master title style</a:t>
            </a:r>
          </a:p>
        </p:txBody>
      </p:sp>
      <p:sp>
        <p:nvSpPr>
          <p:cNvPr id="3" name="Content Placeholder 2"/>
          <p:cNvSpPr>
            <a:spLocks noGrp="1"/>
          </p:cNvSpPr>
          <p:nvPr>
            <p:ph idx="1"/>
          </p:nvPr>
        </p:nvSpPr>
        <p:spPr>
          <a:xfrm>
            <a:off x="457200" y="1447800"/>
            <a:ext cx="8229600" cy="4953000"/>
          </a:xfrm>
          <a:prstGeom prst="rect">
            <a:avLst/>
          </a:prstGeom>
        </p:spPr>
        <p:txBody>
          <a:bodyPr/>
          <a:lstStyle>
            <a:lvl1pPr marL="342900" indent="-342900">
              <a:buFont typeface="Arial" panose="020B0604020202020204" pitchFamily="34" charset="0"/>
              <a:buChar char="»"/>
              <a:defRPr>
                <a:solidFill>
                  <a:schemeClr val="bg2">
                    <a:lumMod val="10000"/>
                  </a:schemeClr>
                </a:solidFill>
              </a:defRPr>
            </a:lvl1pPr>
            <a:lvl2pPr marL="742950" indent="-285750">
              <a:buFont typeface="Wingdings" panose="05000000000000000000" pitchFamily="2" charset="2"/>
              <a:buChar char="§"/>
              <a:defRPr>
                <a:solidFill>
                  <a:schemeClr val="bg2">
                    <a:lumMod val="10000"/>
                  </a:schemeClr>
                </a:solidFill>
              </a:defRPr>
            </a:lvl2pPr>
            <a:lvl3pPr marL="1143000" indent="-228600">
              <a:buFont typeface="Arial" panose="020B0604020202020204" pitchFamily="34" charset="0"/>
              <a:buChar char="–"/>
              <a:defRPr>
                <a:solidFill>
                  <a:schemeClr val="bg2">
                    <a:lumMod val="10000"/>
                  </a:schemeClr>
                </a:solidFill>
              </a:defRPr>
            </a:lvl3pPr>
            <a:lvl4pPr marL="1600200" indent="-228600">
              <a:buFont typeface="Arial" panose="020B0604020202020204" pitchFamily="34" charset="0"/>
              <a:buChar char="•"/>
              <a:defRPr>
                <a:solidFill>
                  <a:schemeClr val="bg2">
                    <a:lumMod val="10000"/>
                  </a:schemeClr>
                </a:solidFill>
              </a:defRPr>
            </a:lvl4pPr>
            <a:lvl5pPr>
              <a:defRPr>
                <a:solidFill>
                  <a:schemeClr val="bg2">
                    <a:lumMod val="1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rot="5400000">
            <a:off x="-3314700" y="3314700"/>
            <a:ext cx="6858000" cy="228600"/>
          </a:xfrm>
          <a:prstGeom prst="rect">
            <a:avLst/>
          </a:prstGeom>
          <a:solidFill>
            <a:srgbClr val="C00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505197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6/13/2018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0509498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0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4200526"/>
            <a:ext cx="6858000" cy="1447800"/>
          </a:xfrm>
          <a:prstGeom prst="rect">
            <a:avLst/>
          </a:prstGeom>
        </p:spPr>
        <p:txBody>
          <a:bodyPr anchor="b"/>
          <a:lstStyle>
            <a:lvl1pPr algn="ctr">
              <a:defRPr sz="4500"/>
            </a:lvl1pPr>
          </a:lstStyle>
          <a:p>
            <a:r>
              <a:rPr lang="en-US"/>
              <a:t>Click to edit Master title style</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B61BEF0D-F0BB-DE4B-95CE-6DB70DBA9567}" type="datetimeFigureOut">
              <a:rPr lang="en-US" smtClean="0"/>
              <a:pPr/>
              <a:t>6/13/2018</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D57F1E4F-1CFF-5643-939E-217C01CDF565}" type="slidenum">
              <a:rPr lang="en-US" smtClean="0"/>
              <a:pPr/>
              <a:t>‹#›</a:t>
            </a:fld>
            <a:endParaRPr lang="en-US" dirty="0"/>
          </a:p>
        </p:txBody>
      </p:sp>
      <p:cxnSp>
        <p:nvCxnSpPr>
          <p:cNvPr id="8" name="Straight Connector 7"/>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1576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11_Title Slide">
    <p:spTree>
      <p:nvGrpSpPr>
        <p:cNvPr id="1" name=""/>
        <p:cNvGrpSpPr/>
        <p:nvPr/>
      </p:nvGrpSpPr>
      <p:grpSpPr>
        <a:xfrm>
          <a:off x="0" y="0"/>
          <a:ext cx="0" cy="0"/>
          <a:chOff x="0" y="0"/>
          <a:chExt cx="0" cy="0"/>
        </a:xfrm>
      </p:grpSpPr>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lvl1pPr algn="l">
              <a:defRPr/>
            </a:lvl1pPr>
          </a:lstStyle>
          <a:p>
            <a:r>
              <a:rPr lang="en-US" dirty="0"/>
              <a:t>Click to edit Master title style</a:t>
            </a:r>
          </a:p>
        </p:txBody>
      </p:sp>
    </p:spTree>
    <p:extLst>
      <p:ext uri="{BB962C8B-B14F-4D97-AF65-F5344CB8AC3E}">
        <p14:creationId xmlns:p14="http://schemas.microsoft.com/office/powerpoint/2010/main" val="256864584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8.xml"/><Relationship Id="rId3" Type="http://schemas.openxmlformats.org/officeDocument/2006/relationships/slideLayout" Target="../slideLayouts/slideLayout43.xml"/><Relationship Id="rId7" Type="http://schemas.openxmlformats.org/officeDocument/2006/relationships/slideLayout" Target="../slideLayouts/slideLayout47.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theme" Target="../theme/theme2.xml"/><Relationship Id="rId5" Type="http://schemas.openxmlformats.org/officeDocument/2006/relationships/slideLayout" Target="../slideLayouts/slideLayout45.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7110422"/>
      </p:ext>
    </p:extLst>
  </p:cSld>
  <p:clrMap bg1="lt1" tx1="dk1" bg2="lt2" tx2="dk2" accent1="accent1" accent2="accent2" accent3="accent3" accent4="accent4" accent5="accent5" accent6="accent6" hlink="hlink" folHlink="folHlink"/>
  <p:sldLayoutIdLst>
    <p:sldLayoutId id="2147483780" r:id="rId1"/>
    <p:sldLayoutId id="2147483793" r:id="rId2"/>
    <p:sldLayoutId id="2147483796" r:id="rId3"/>
    <p:sldLayoutId id="2147483713" r:id="rId4"/>
    <p:sldLayoutId id="2147483794" r:id="rId5"/>
    <p:sldLayoutId id="2147483795" r:id="rId6"/>
    <p:sldLayoutId id="2147483779" r:id="rId7"/>
    <p:sldLayoutId id="2147483744" r:id="rId8"/>
    <p:sldLayoutId id="2147483745" r:id="rId9"/>
    <p:sldLayoutId id="2147483746" r:id="rId10"/>
    <p:sldLayoutId id="2147483747" r:id="rId11"/>
    <p:sldLayoutId id="2147483748" r:id="rId12"/>
    <p:sldLayoutId id="2147483749" r:id="rId13"/>
    <p:sldLayoutId id="2147483750" r:id="rId14"/>
    <p:sldLayoutId id="2147483751" r:id="rId15"/>
    <p:sldLayoutId id="2147483752" r:id="rId16"/>
    <p:sldLayoutId id="2147483753" r:id="rId17"/>
    <p:sldLayoutId id="2147483754" r:id="rId18"/>
    <p:sldLayoutId id="2147483755" r:id="rId19"/>
    <p:sldLayoutId id="2147483756" r:id="rId20"/>
    <p:sldLayoutId id="2147483757" r:id="rId21"/>
    <p:sldLayoutId id="2147483758" r:id="rId22"/>
    <p:sldLayoutId id="2147483760" r:id="rId23"/>
    <p:sldLayoutId id="2147483761" r:id="rId24"/>
    <p:sldLayoutId id="2147483762" r:id="rId25"/>
    <p:sldLayoutId id="2147483763" r:id="rId26"/>
    <p:sldLayoutId id="2147483764" r:id="rId27"/>
    <p:sldLayoutId id="2147483765" r:id="rId28"/>
    <p:sldLayoutId id="2147483766" r:id="rId29"/>
    <p:sldLayoutId id="2147483767" r:id="rId30"/>
    <p:sldLayoutId id="2147483768" r:id="rId31"/>
    <p:sldLayoutId id="2147483769" r:id="rId32"/>
    <p:sldLayoutId id="2147483770" r:id="rId33"/>
    <p:sldLayoutId id="2147483771" r:id="rId34"/>
    <p:sldLayoutId id="2147483772" r:id="rId35"/>
    <p:sldLayoutId id="2147483773" r:id="rId36"/>
    <p:sldLayoutId id="2147483774" r:id="rId37"/>
    <p:sldLayoutId id="2147483775" r:id="rId38"/>
    <p:sldLayoutId id="2147483797" r:id="rId39"/>
    <p:sldLayoutId id="2147483798" r:id="rId40"/>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8A8D24-C06C-428F-A0A7-21E43EFAD91D}" type="datetimeFigureOut">
              <a:rPr lang="en-US" smtClean="0"/>
              <a:t>6/13/2018</a:t>
            </a:fld>
            <a:endParaRPr lang="en-US" dirty="0"/>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672EFD-617E-4757-9279-77C713F4770A}" type="slidenum">
              <a:rPr lang="en-US" smtClean="0"/>
              <a:t>‹#›</a:t>
            </a:fld>
            <a:endParaRPr lang="en-US" dirty="0"/>
          </a:p>
        </p:txBody>
      </p:sp>
    </p:spTree>
    <p:extLst>
      <p:ext uri="{BB962C8B-B14F-4D97-AF65-F5344CB8AC3E}">
        <p14:creationId xmlns:p14="http://schemas.microsoft.com/office/powerpoint/2010/main" val="3390904467"/>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archive.org/details/last20" TargetMode="Externa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creativecommons.org/licenses/by-nc/4.0/"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a:t>Reproduction by </a:t>
            </a:r>
            <a:r>
              <a:rPr lang="en-US" dirty="0" smtClean="0"/>
              <a:t>Libraries </a:t>
            </a:r>
            <a:r>
              <a:rPr lang="en-US" dirty="0"/>
              <a:t>and </a:t>
            </a:r>
            <a:r>
              <a:rPr lang="en-US" dirty="0" smtClean="0"/>
              <a:t>Archives</a:t>
            </a:r>
            <a:endParaRPr lang="en-US" dirty="0"/>
          </a:p>
        </p:txBody>
      </p:sp>
      <p:sp>
        <p:nvSpPr>
          <p:cNvPr id="2" name="Title 1"/>
          <p:cNvSpPr>
            <a:spLocks noGrp="1"/>
          </p:cNvSpPr>
          <p:nvPr>
            <p:ph type="ctrTitle"/>
          </p:nvPr>
        </p:nvSpPr>
        <p:spPr>
          <a:xfrm>
            <a:off x="762000" y="2971800"/>
            <a:ext cx="7543800" cy="819912"/>
          </a:xfrm>
        </p:spPr>
        <p:txBody>
          <a:bodyPr>
            <a:normAutofit/>
          </a:bodyPr>
          <a:lstStyle/>
          <a:p>
            <a:pPr algn="l"/>
            <a:r>
              <a:rPr lang="en-US" dirty="0" smtClean="0">
                <a:solidFill>
                  <a:schemeClr val="bg2">
                    <a:lumMod val="10000"/>
                  </a:schemeClr>
                </a:solidFill>
                <a:latin typeface="Arial" pitchFamily="34" charset="0"/>
                <a:cs typeface="Arial" pitchFamily="34" charset="0"/>
              </a:rPr>
              <a:t>Section 108</a:t>
            </a:r>
            <a:endParaRPr lang="en-US" sz="3100" dirty="0">
              <a:solidFill>
                <a:schemeClr val="bg2">
                  <a:lumMod val="10000"/>
                </a:schemeClr>
              </a:solidFill>
            </a:endParaRPr>
          </a:p>
        </p:txBody>
      </p:sp>
    </p:spTree>
    <p:extLst>
      <p:ext uri="{BB962C8B-B14F-4D97-AF65-F5344CB8AC3E}">
        <p14:creationId xmlns:p14="http://schemas.microsoft.com/office/powerpoint/2010/main" val="2767478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300" dirty="0" smtClean="0"/>
              <a:t>Preservation Copies – Unpublished Works</a:t>
            </a:r>
            <a:endParaRPr lang="en-US" sz="3300" dirty="0"/>
          </a:p>
        </p:txBody>
      </p:sp>
      <p:sp>
        <p:nvSpPr>
          <p:cNvPr id="3" name="Content Placeholder 2"/>
          <p:cNvSpPr>
            <a:spLocks noGrp="1"/>
          </p:cNvSpPr>
          <p:nvPr>
            <p:ph idx="1"/>
          </p:nvPr>
        </p:nvSpPr>
        <p:spPr/>
        <p:txBody>
          <a:bodyPr/>
          <a:lstStyle/>
          <a:p>
            <a:pPr marL="0" indent="0">
              <a:buNone/>
            </a:pPr>
            <a:r>
              <a:rPr lang="en-US" sz="2800" dirty="0" smtClean="0"/>
              <a:t>Under 17 </a:t>
            </a:r>
            <a:r>
              <a:rPr lang="en-US" sz="2800" dirty="0"/>
              <a:t>USC § </a:t>
            </a:r>
            <a:r>
              <a:rPr lang="en-US" sz="2800" dirty="0" smtClean="0"/>
              <a:t>108(b) up to three copies of any type of </a:t>
            </a:r>
            <a:r>
              <a:rPr lang="en-US" sz="2800" dirty="0"/>
              <a:t>unpublished work </a:t>
            </a:r>
            <a:r>
              <a:rPr lang="en-US" sz="2800" dirty="0" smtClean="0"/>
              <a:t>may be made for:</a:t>
            </a:r>
          </a:p>
          <a:p>
            <a:pPr lvl="1">
              <a:buSzPct val="100000"/>
              <a:defRPr/>
            </a:pPr>
            <a:r>
              <a:rPr lang="en-US" dirty="0"/>
              <a:t>Preservation </a:t>
            </a:r>
            <a:r>
              <a:rPr lang="en-US" dirty="0" smtClean="0"/>
              <a:t>purposes (it </a:t>
            </a:r>
            <a:r>
              <a:rPr lang="en-US" dirty="0"/>
              <a:t>is, or is on the verge of falling apart</a:t>
            </a:r>
            <a:r>
              <a:rPr lang="en-US" dirty="0" smtClean="0"/>
              <a:t>);</a:t>
            </a:r>
            <a:endParaRPr lang="en-US" dirty="0"/>
          </a:p>
          <a:p>
            <a:pPr lvl="1">
              <a:buSzPct val="100000"/>
              <a:defRPr/>
            </a:pPr>
            <a:r>
              <a:rPr lang="en-US" dirty="0"/>
              <a:t>Security </a:t>
            </a:r>
            <a:r>
              <a:rPr lang="en-US" dirty="0" smtClean="0"/>
              <a:t>purposes (you </a:t>
            </a:r>
            <a:r>
              <a:rPr lang="en-US" dirty="0"/>
              <a:t>don’t want a patron handling the original</a:t>
            </a:r>
            <a:r>
              <a:rPr lang="en-US" dirty="0" smtClean="0"/>
              <a:t>); or</a:t>
            </a:r>
            <a:endParaRPr lang="en-US" dirty="0"/>
          </a:p>
          <a:p>
            <a:pPr lvl="1">
              <a:buSzPct val="100000"/>
              <a:defRPr/>
            </a:pPr>
            <a:r>
              <a:rPr lang="en-US" dirty="0"/>
              <a:t>Deposit in another library or archive who has an interest in the </a:t>
            </a:r>
            <a:r>
              <a:rPr lang="en-US" dirty="0" smtClean="0"/>
              <a:t>item</a:t>
            </a:r>
            <a:endParaRPr lang="en-US" dirty="0"/>
          </a:p>
        </p:txBody>
      </p:sp>
    </p:spTree>
    <p:extLst>
      <p:ext uri="{BB962C8B-B14F-4D97-AF65-F5344CB8AC3E}">
        <p14:creationId xmlns:p14="http://schemas.microsoft.com/office/powerpoint/2010/main" val="36925250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dirty="0" smtClean="0"/>
              <a:t>Preservation Copies – Unpublished Works (cont.)</a:t>
            </a:r>
            <a:endParaRPr lang="en-US" sz="2800" dirty="0"/>
          </a:p>
        </p:txBody>
      </p:sp>
      <p:sp>
        <p:nvSpPr>
          <p:cNvPr id="3" name="Content Placeholder 2"/>
          <p:cNvSpPr>
            <a:spLocks noGrp="1"/>
          </p:cNvSpPr>
          <p:nvPr>
            <p:ph idx="1"/>
          </p:nvPr>
        </p:nvSpPr>
        <p:spPr>
          <a:xfrm>
            <a:off x="457200" y="1066800"/>
            <a:ext cx="8229600" cy="4876800"/>
          </a:xfrm>
        </p:spPr>
        <p:txBody>
          <a:bodyPr/>
          <a:lstStyle/>
          <a:p>
            <a:pPr marL="0" indent="0">
              <a:buNone/>
            </a:pPr>
            <a:r>
              <a:rPr lang="en-US" sz="2800" dirty="0" smtClean="0"/>
              <a:t>So long as….</a:t>
            </a:r>
            <a:endParaRPr lang="en-US" sz="2800" dirty="0"/>
          </a:p>
          <a:p>
            <a:r>
              <a:rPr lang="en-US" sz="2800" dirty="0" smtClean="0"/>
              <a:t>The work being reproduced </a:t>
            </a:r>
            <a:r>
              <a:rPr lang="en-US" sz="2800" dirty="0"/>
              <a:t>is currently in the collections of the library or </a:t>
            </a:r>
            <a:r>
              <a:rPr lang="en-US" sz="2800" dirty="0" smtClean="0"/>
              <a:t>archives making the copy; </a:t>
            </a:r>
            <a:r>
              <a:rPr lang="en-US" sz="2800" dirty="0"/>
              <a:t>and</a:t>
            </a:r>
          </a:p>
          <a:p>
            <a:r>
              <a:rPr lang="en-US" sz="2800" dirty="0" smtClean="0"/>
              <a:t>Any work reproduced </a:t>
            </a:r>
            <a:r>
              <a:rPr lang="en-US" sz="2800" dirty="0"/>
              <a:t>in digital format is not otherwise distributed in that format and is not made available to the public in that format outside the </a:t>
            </a:r>
            <a:r>
              <a:rPr lang="en-US" sz="2800" b="1" dirty="0"/>
              <a:t>premises</a:t>
            </a:r>
            <a:r>
              <a:rPr lang="en-US" sz="2800" dirty="0"/>
              <a:t> of the library or archives.</a:t>
            </a:r>
          </a:p>
        </p:txBody>
      </p:sp>
    </p:spTree>
    <p:extLst>
      <p:ext uri="{BB962C8B-B14F-4D97-AF65-F5344CB8AC3E}">
        <p14:creationId xmlns:p14="http://schemas.microsoft.com/office/powerpoint/2010/main" val="35980444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2"/>
          <p:cNvSpPr>
            <a:spLocks noGrp="1"/>
          </p:cNvSpPr>
          <p:nvPr>
            <p:ph type="title"/>
          </p:nvPr>
        </p:nvSpPr>
        <p:spPr/>
        <p:txBody>
          <a:bodyPr>
            <a:normAutofit/>
          </a:bodyPr>
          <a:lstStyle/>
          <a:p>
            <a:r>
              <a:rPr lang="en-US" altLang="en-US" sz="3300" dirty="0" smtClean="0"/>
              <a:t>Preservation Copies - Published </a:t>
            </a:r>
            <a:r>
              <a:rPr lang="en-US" altLang="en-US" sz="3300" dirty="0"/>
              <a:t>Works</a:t>
            </a:r>
          </a:p>
        </p:txBody>
      </p:sp>
      <p:sp>
        <p:nvSpPr>
          <p:cNvPr id="2" name="Content Placeholder 1"/>
          <p:cNvSpPr>
            <a:spLocks noGrp="1"/>
          </p:cNvSpPr>
          <p:nvPr>
            <p:ph idx="1"/>
          </p:nvPr>
        </p:nvSpPr>
        <p:spPr>
          <a:xfrm>
            <a:off x="457200" y="1219200"/>
            <a:ext cx="8229600" cy="4648200"/>
          </a:xfrm>
        </p:spPr>
        <p:txBody>
          <a:bodyPr>
            <a:noAutofit/>
          </a:bodyPr>
          <a:lstStyle/>
          <a:p>
            <a:pPr marL="0" indent="0">
              <a:buSzPct val="100000"/>
              <a:buNone/>
              <a:defRPr/>
            </a:pPr>
            <a:r>
              <a:rPr lang="en-US" sz="2500" dirty="0"/>
              <a:t>Under 17 USC </a:t>
            </a:r>
            <a:r>
              <a:rPr lang="en-US" sz="2400" dirty="0"/>
              <a:t>§ </a:t>
            </a:r>
            <a:r>
              <a:rPr lang="en-US" sz="2500" dirty="0" smtClean="0"/>
              <a:t>108(c) </a:t>
            </a:r>
            <a:r>
              <a:rPr lang="en-US" sz="2500" dirty="0"/>
              <a:t>up to three copies or phonorecords of any type of </a:t>
            </a:r>
            <a:r>
              <a:rPr lang="en-US" sz="2500" dirty="0" smtClean="0"/>
              <a:t>published </a:t>
            </a:r>
            <a:r>
              <a:rPr lang="en-US" sz="2500" dirty="0"/>
              <a:t>work may be made </a:t>
            </a:r>
            <a:r>
              <a:rPr lang="en-US" sz="2500" dirty="0" smtClean="0"/>
              <a:t>if the original is:</a:t>
            </a:r>
          </a:p>
          <a:p>
            <a:pPr>
              <a:buSzPct val="100000"/>
              <a:defRPr/>
            </a:pPr>
            <a:r>
              <a:rPr lang="en-US" sz="2500" dirty="0" smtClean="0"/>
              <a:t>Damaged</a:t>
            </a:r>
          </a:p>
          <a:p>
            <a:pPr>
              <a:buSzPct val="100000"/>
              <a:defRPr/>
            </a:pPr>
            <a:r>
              <a:rPr lang="en-US" sz="2500" dirty="0" smtClean="0"/>
              <a:t>Deteriorating</a:t>
            </a:r>
          </a:p>
          <a:p>
            <a:pPr>
              <a:buSzPct val="100000"/>
              <a:defRPr/>
            </a:pPr>
            <a:r>
              <a:rPr lang="en-US" sz="2500" dirty="0"/>
              <a:t>L</a:t>
            </a:r>
            <a:r>
              <a:rPr lang="en-US" sz="2500" dirty="0" smtClean="0"/>
              <a:t>ost</a:t>
            </a:r>
            <a:r>
              <a:rPr lang="en-US" sz="2500" dirty="0"/>
              <a:t>, or </a:t>
            </a:r>
            <a:r>
              <a:rPr lang="en-US" sz="2500" dirty="0" smtClean="0"/>
              <a:t>stolen</a:t>
            </a:r>
          </a:p>
          <a:p>
            <a:pPr>
              <a:buSzPct val="100000"/>
              <a:defRPr/>
            </a:pPr>
            <a:r>
              <a:rPr lang="en-US" sz="2500" dirty="0" smtClean="0"/>
              <a:t>If </a:t>
            </a:r>
            <a:r>
              <a:rPr lang="en-US" sz="2500" dirty="0"/>
              <a:t>the work is in a format that has become obsolete which, under the law, means that the technology needed to play or perform the work is no longer manufactured or is </a:t>
            </a:r>
            <a:r>
              <a:rPr lang="en-US" sz="2500" dirty="0" smtClean="0"/>
              <a:t>no longer reasonably available in the commercial marketplace</a:t>
            </a:r>
            <a:endParaRPr lang="en-US" sz="2500" dirty="0"/>
          </a:p>
        </p:txBody>
      </p:sp>
    </p:spTree>
    <p:extLst>
      <p:ext uri="{BB962C8B-B14F-4D97-AF65-F5344CB8AC3E}">
        <p14:creationId xmlns:p14="http://schemas.microsoft.com/office/powerpoint/2010/main" val="36984352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2"/>
          <p:cNvSpPr>
            <a:spLocks noGrp="1"/>
          </p:cNvSpPr>
          <p:nvPr>
            <p:ph type="title"/>
          </p:nvPr>
        </p:nvSpPr>
        <p:spPr/>
        <p:txBody>
          <a:bodyPr>
            <a:normAutofit fontScale="90000"/>
          </a:bodyPr>
          <a:lstStyle/>
          <a:p>
            <a:r>
              <a:rPr lang="en-US" altLang="en-US" sz="3300" dirty="0" smtClean="0"/>
              <a:t>Preservation Copies - Published Works (Cont.)</a:t>
            </a:r>
            <a:endParaRPr lang="en-US" altLang="en-US" sz="3300" dirty="0"/>
          </a:p>
        </p:txBody>
      </p:sp>
      <p:sp>
        <p:nvSpPr>
          <p:cNvPr id="2" name="Content Placeholder 1"/>
          <p:cNvSpPr>
            <a:spLocks noGrp="1"/>
          </p:cNvSpPr>
          <p:nvPr>
            <p:ph idx="1"/>
          </p:nvPr>
        </p:nvSpPr>
        <p:spPr>
          <a:xfrm>
            <a:off x="457200" y="1219200"/>
            <a:ext cx="8229600" cy="4648200"/>
          </a:xfrm>
        </p:spPr>
        <p:txBody>
          <a:bodyPr>
            <a:noAutofit/>
          </a:bodyPr>
          <a:lstStyle/>
          <a:p>
            <a:pPr marL="0" indent="0">
              <a:buSzPct val="100000"/>
              <a:buNone/>
              <a:defRPr/>
            </a:pPr>
            <a:r>
              <a:rPr lang="en-US" sz="2800" dirty="0" smtClean="0"/>
              <a:t>So long as…</a:t>
            </a:r>
          </a:p>
          <a:p>
            <a:r>
              <a:rPr lang="en-US" sz="2800" dirty="0" smtClean="0"/>
              <a:t>The </a:t>
            </a:r>
            <a:r>
              <a:rPr lang="en-US" sz="2800" dirty="0"/>
              <a:t>library or archives has, after a reasonable effort, determined that an unused replacement cannot be obtained at a fair price; and</a:t>
            </a:r>
          </a:p>
          <a:p>
            <a:r>
              <a:rPr lang="en-US" sz="2800" dirty="0"/>
              <a:t> </a:t>
            </a:r>
            <a:r>
              <a:rPr lang="en-US" sz="2800" dirty="0" smtClean="0"/>
              <a:t>Any work that </a:t>
            </a:r>
            <a:r>
              <a:rPr lang="en-US" sz="2800" dirty="0"/>
              <a:t>is reproduced in digital format is not made available to the public in that format outside the premises of the library or </a:t>
            </a:r>
            <a:r>
              <a:rPr lang="en-US" sz="2800" dirty="0" smtClean="0"/>
              <a:t>archives.</a:t>
            </a:r>
            <a:endParaRPr lang="en-US" sz="2800" dirty="0"/>
          </a:p>
          <a:p>
            <a:pPr marL="0" indent="0">
              <a:buSzPct val="100000"/>
              <a:buNone/>
              <a:defRPr/>
            </a:pPr>
            <a:endParaRPr lang="en-US" sz="2500" dirty="0"/>
          </a:p>
        </p:txBody>
      </p:sp>
    </p:spTree>
    <p:extLst>
      <p:ext uri="{BB962C8B-B14F-4D97-AF65-F5344CB8AC3E}">
        <p14:creationId xmlns:p14="http://schemas.microsoft.com/office/powerpoint/2010/main" val="16664347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 with Legal Counsel</a:t>
            </a:r>
            <a:endParaRPr lang="en-US" dirty="0"/>
          </a:p>
        </p:txBody>
      </p:sp>
      <p:sp>
        <p:nvSpPr>
          <p:cNvPr id="3" name="Content Placeholder 2"/>
          <p:cNvSpPr>
            <a:spLocks noGrp="1"/>
          </p:cNvSpPr>
          <p:nvPr>
            <p:ph idx="1"/>
          </p:nvPr>
        </p:nvSpPr>
        <p:spPr/>
        <p:txBody>
          <a:bodyPr/>
          <a:lstStyle/>
          <a:p>
            <a:r>
              <a:rPr lang="en-US" dirty="0" smtClean="0"/>
              <a:t>How will you define “premises”?</a:t>
            </a:r>
          </a:p>
          <a:p>
            <a:r>
              <a:rPr lang="en-US" dirty="0" smtClean="0"/>
              <a:t>What types of materials do you consider to be “obsolete” under the definition provided in the law?</a:t>
            </a:r>
          </a:p>
          <a:p>
            <a:r>
              <a:rPr lang="en-US" dirty="0" smtClean="0"/>
              <a:t>How will you interpret “three copies”?</a:t>
            </a:r>
            <a:endParaRPr lang="en-US" dirty="0"/>
          </a:p>
        </p:txBody>
      </p:sp>
    </p:spTree>
    <p:extLst>
      <p:ext uri="{BB962C8B-B14F-4D97-AF65-F5344CB8AC3E}">
        <p14:creationId xmlns:p14="http://schemas.microsoft.com/office/powerpoint/2010/main" val="2925998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2"/>
          <p:cNvSpPr>
            <a:spLocks noGrp="1"/>
          </p:cNvSpPr>
          <p:nvPr>
            <p:ph type="title"/>
          </p:nvPr>
        </p:nvSpPr>
        <p:spPr>
          <a:xfrm>
            <a:off x="0" y="2743200"/>
            <a:ext cx="9144000" cy="881515"/>
          </a:xfrm>
        </p:spPr>
        <p:txBody>
          <a:bodyPr/>
          <a:lstStyle/>
          <a:p>
            <a:pPr algn="ctr"/>
            <a:r>
              <a:rPr lang="en-US" altLang="en-US" dirty="0" smtClean="0">
                <a:solidFill>
                  <a:schemeClr val="tx1"/>
                </a:solidFill>
              </a:rPr>
              <a:t>Making </a:t>
            </a:r>
            <a:r>
              <a:rPr lang="en-US" altLang="en-US" dirty="0">
                <a:solidFill>
                  <a:schemeClr val="tx1"/>
                </a:solidFill>
              </a:rPr>
              <a:t>Copies for Private Study</a:t>
            </a:r>
          </a:p>
        </p:txBody>
      </p:sp>
    </p:spTree>
    <p:extLst>
      <p:ext uri="{BB962C8B-B14F-4D97-AF65-F5344CB8AC3E}">
        <p14:creationId xmlns:p14="http://schemas.microsoft.com/office/powerpoint/2010/main" val="12414030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en-US" altLang="en-US" sz="4000" dirty="0"/>
              <a:t>Types of Works that </a:t>
            </a:r>
            <a:r>
              <a:rPr lang="en-US" altLang="en-US" sz="4000" dirty="0" smtClean="0"/>
              <a:t>Can </a:t>
            </a:r>
            <a:r>
              <a:rPr lang="en-US" altLang="en-US" sz="4000" dirty="0"/>
              <a:t>be </a:t>
            </a:r>
            <a:r>
              <a:rPr lang="en-US" altLang="en-US" sz="4000" dirty="0" smtClean="0"/>
              <a:t>Copied for Private Study</a:t>
            </a:r>
            <a:endParaRPr lang="en-US" altLang="en-US" sz="4000" dirty="0"/>
          </a:p>
        </p:txBody>
      </p:sp>
      <p:sp>
        <p:nvSpPr>
          <p:cNvPr id="3" name="Content Placeholder 2"/>
          <p:cNvSpPr>
            <a:spLocks noGrp="1"/>
          </p:cNvSpPr>
          <p:nvPr>
            <p:ph idx="1"/>
          </p:nvPr>
        </p:nvSpPr>
        <p:spPr>
          <a:xfrm>
            <a:off x="457200" y="1828800"/>
            <a:ext cx="8229600" cy="4419600"/>
          </a:xfrm>
        </p:spPr>
        <p:txBody>
          <a:bodyPr/>
          <a:lstStyle/>
          <a:p>
            <a:pPr>
              <a:defRPr/>
            </a:pPr>
            <a:r>
              <a:rPr lang="en-US" dirty="0"/>
              <a:t>Literary works, including magazines, journals, newspapers, and books</a:t>
            </a:r>
          </a:p>
          <a:p>
            <a:pPr>
              <a:defRPr/>
            </a:pPr>
            <a:r>
              <a:rPr lang="en-US" dirty="0"/>
              <a:t>Illustrations, pictures, charts, and graphs that </a:t>
            </a:r>
            <a:r>
              <a:rPr lang="en-US" dirty="0" smtClean="0"/>
              <a:t>are part of these </a:t>
            </a:r>
            <a:r>
              <a:rPr lang="en-US" dirty="0"/>
              <a:t>literary works</a:t>
            </a:r>
          </a:p>
          <a:p>
            <a:pPr>
              <a:defRPr/>
            </a:pPr>
            <a:r>
              <a:rPr lang="en-US" dirty="0"/>
              <a:t>Those audiovisual works that deal with the </a:t>
            </a:r>
            <a:r>
              <a:rPr lang="en-US" dirty="0" smtClean="0"/>
              <a:t>news</a:t>
            </a:r>
          </a:p>
          <a:p>
            <a:pPr>
              <a:defRPr/>
            </a:pPr>
            <a:endParaRPr lang="en-US" dirty="0"/>
          </a:p>
        </p:txBody>
      </p:sp>
    </p:spTree>
    <p:extLst>
      <p:ext uri="{BB962C8B-B14F-4D97-AF65-F5344CB8AC3E}">
        <p14:creationId xmlns:p14="http://schemas.microsoft.com/office/powerpoint/2010/main" val="34494428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normAutofit fontScale="90000"/>
          </a:bodyPr>
          <a:lstStyle/>
          <a:p>
            <a:r>
              <a:rPr lang="en-US" altLang="en-US" sz="3900" dirty="0"/>
              <a:t>Types of Works that </a:t>
            </a:r>
            <a:r>
              <a:rPr lang="en-US" altLang="en-US" sz="3900" dirty="0" smtClean="0"/>
              <a:t>Cannot </a:t>
            </a:r>
            <a:r>
              <a:rPr lang="en-US" altLang="en-US" sz="3900" dirty="0"/>
              <a:t>be </a:t>
            </a:r>
            <a:r>
              <a:rPr lang="en-US" altLang="en-US" sz="3900" dirty="0" smtClean="0"/>
              <a:t>Copied for Private Study</a:t>
            </a:r>
            <a:endParaRPr lang="en-US" altLang="en-US" sz="3900" dirty="0"/>
          </a:p>
        </p:txBody>
      </p:sp>
      <p:sp>
        <p:nvSpPr>
          <p:cNvPr id="3" name="Content Placeholder 2"/>
          <p:cNvSpPr>
            <a:spLocks noGrp="1"/>
          </p:cNvSpPr>
          <p:nvPr>
            <p:ph idx="1"/>
          </p:nvPr>
        </p:nvSpPr>
        <p:spPr>
          <a:xfrm>
            <a:off x="457200" y="1676400"/>
            <a:ext cx="8229600" cy="4572000"/>
          </a:xfrm>
        </p:spPr>
        <p:txBody>
          <a:bodyPr/>
          <a:lstStyle/>
          <a:p>
            <a:pPr>
              <a:defRPr/>
            </a:pPr>
            <a:r>
              <a:rPr lang="en-US" dirty="0"/>
              <a:t>Musical </a:t>
            </a:r>
            <a:r>
              <a:rPr lang="en-US" dirty="0" smtClean="0"/>
              <a:t>works/compositions (scores)</a:t>
            </a:r>
          </a:p>
          <a:p>
            <a:pPr>
              <a:defRPr/>
            </a:pPr>
            <a:r>
              <a:rPr lang="en-US" dirty="0" smtClean="0"/>
              <a:t>Pictorial</a:t>
            </a:r>
            <a:r>
              <a:rPr lang="en-US" dirty="0"/>
              <a:t>, graphic or sculptural </a:t>
            </a:r>
            <a:r>
              <a:rPr lang="en-US" dirty="0" smtClean="0"/>
              <a:t>works</a:t>
            </a:r>
          </a:p>
          <a:p>
            <a:pPr>
              <a:defRPr/>
            </a:pPr>
            <a:r>
              <a:rPr lang="en-US" dirty="0" smtClean="0"/>
              <a:t>Most </a:t>
            </a:r>
            <a:r>
              <a:rPr lang="en-US" dirty="0"/>
              <a:t>audiovisual works, including </a:t>
            </a:r>
            <a:r>
              <a:rPr lang="en-US" dirty="0" smtClean="0"/>
              <a:t>movies</a:t>
            </a:r>
          </a:p>
        </p:txBody>
      </p:sp>
    </p:spTree>
    <p:extLst>
      <p:ext uri="{BB962C8B-B14F-4D97-AF65-F5344CB8AC3E}">
        <p14:creationId xmlns:p14="http://schemas.microsoft.com/office/powerpoint/2010/main" val="15042484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dirty="0" smtClean="0"/>
              <a:t>Private Study Copies – Limited Portions</a:t>
            </a:r>
            <a:endParaRPr lang="en-US" sz="3400" dirty="0"/>
          </a:p>
        </p:txBody>
      </p:sp>
      <p:sp>
        <p:nvSpPr>
          <p:cNvPr id="3" name="Content Placeholder 2"/>
          <p:cNvSpPr>
            <a:spLocks noGrp="1"/>
          </p:cNvSpPr>
          <p:nvPr>
            <p:ph idx="1"/>
          </p:nvPr>
        </p:nvSpPr>
        <p:spPr>
          <a:xfrm>
            <a:off x="457200" y="1143000"/>
            <a:ext cx="8229600" cy="4876800"/>
          </a:xfrm>
        </p:spPr>
        <p:txBody>
          <a:bodyPr/>
          <a:lstStyle/>
          <a:p>
            <a:pPr marL="0" indent="0">
              <a:buNone/>
            </a:pPr>
            <a:r>
              <a:rPr lang="en-US" sz="2400" dirty="0" smtClean="0"/>
              <a:t>Under </a:t>
            </a:r>
            <a:r>
              <a:rPr lang="en-US" sz="2400" dirty="0"/>
              <a:t>§ </a:t>
            </a:r>
            <a:r>
              <a:rPr lang="en-US" sz="2400" dirty="0" smtClean="0"/>
              <a:t>108(d) a library or archives may reproduce and distribute works:</a:t>
            </a:r>
          </a:p>
          <a:p>
            <a:r>
              <a:rPr lang="en-US" sz="2400" dirty="0" smtClean="0"/>
              <a:t>For their own users</a:t>
            </a:r>
          </a:p>
          <a:p>
            <a:r>
              <a:rPr lang="en-US" sz="2400" dirty="0" smtClean="0"/>
              <a:t>Or fill a request from another </a:t>
            </a:r>
            <a:r>
              <a:rPr lang="en-US" sz="2400" dirty="0"/>
              <a:t>library or archives </a:t>
            </a:r>
            <a:r>
              <a:rPr lang="en-US" sz="2400" dirty="0" smtClean="0"/>
              <a:t>a library or archives (Interlibrary Loan)</a:t>
            </a:r>
          </a:p>
          <a:p>
            <a:r>
              <a:rPr lang="en-US" sz="2400" dirty="0" smtClean="0"/>
              <a:t>Of…</a:t>
            </a:r>
          </a:p>
          <a:p>
            <a:pPr lvl="1"/>
            <a:r>
              <a:rPr lang="en-US" sz="2400" dirty="0"/>
              <a:t>n</a:t>
            </a:r>
            <a:r>
              <a:rPr lang="en-US" sz="2400" dirty="0" smtClean="0"/>
              <a:t>o more </a:t>
            </a:r>
            <a:r>
              <a:rPr lang="en-US" sz="2400" dirty="0"/>
              <a:t>than </a:t>
            </a:r>
            <a:r>
              <a:rPr lang="en-US" sz="2400" b="1" dirty="0"/>
              <a:t>one</a:t>
            </a:r>
            <a:r>
              <a:rPr lang="en-US" sz="2400" dirty="0"/>
              <a:t> </a:t>
            </a:r>
            <a:r>
              <a:rPr lang="en-US" sz="2400" dirty="0" smtClean="0"/>
              <a:t>article; or</a:t>
            </a:r>
          </a:p>
          <a:p>
            <a:pPr lvl="1"/>
            <a:r>
              <a:rPr lang="en-US" sz="2400" b="1" dirty="0"/>
              <a:t>o</a:t>
            </a:r>
            <a:r>
              <a:rPr lang="en-US" sz="2400" b="1" dirty="0" smtClean="0"/>
              <a:t>ne</a:t>
            </a:r>
            <a:r>
              <a:rPr lang="en-US" sz="2400" dirty="0" smtClean="0"/>
              <a:t> other </a:t>
            </a:r>
            <a:r>
              <a:rPr lang="en-US" sz="2400" dirty="0"/>
              <a:t>contribution to a copyrighted </a:t>
            </a:r>
            <a:r>
              <a:rPr lang="en-US" sz="2400" dirty="0" smtClean="0"/>
              <a:t>collection (e.g. an edited volume) or periodical issue; or</a:t>
            </a:r>
          </a:p>
          <a:p>
            <a:pPr lvl="1"/>
            <a:r>
              <a:rPr lang="en-US" sz="2400" dirty="0" smtClean="0"/>
              <a:t>a </a:t>
            </a:r>
            <a:r>
              <a:rPr lang="en-US" sz="2400" b="1" dirty="0"/>
              <a:t>small part </a:t>
            </a:r>
            <a:r>
              <a:rPr lang="en-US" sz="2400" dirty="0"/>
              <a:t>of any other copyrighted work</a:t>
            </a:r>
          </a:p>
        </p:txBody>
      </p:sp>
    </p:spTree>
    <p:extLst>
      <p:ext uri="{BB962C8B-B14F-4D97-AF65-F5344CB8AC3E}">
        <p14:creationId xmlns:p14="http://schemas.microsoft.com/office/powerpoint/2010/main" val="28384617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1"/>
            <a:ext cx="9144000" cy="762000"/>
          </a:xfrm>
        </p:spPr>
        <p:txBody>
          <a:bodyPr/>
          <a:lstStyle/>
          <a:p>
            <a:r>
              <a:rPr lang="en-US" sz="3200" dirty="0"/>
              <a:t>Private Study Copies – Limited </a:t>
            </a:r>
            <a:r>
              <a:rPr lang="en-US" sz="3200" dirty="0" smtClean="0"/>
              <a:t>Portions (cont.)</a:t>
            </a:r>
            <a:endParaRPr lang="en-US" sz="3200" dirty="0"/>
          </a:p>
        </p:txBody>
      </p:sp>
      <p:sp>
        <p:nvSpPr>
          <p:cNvPr id="3" name="Content Placeholder 2"/>
          <p:cNvSpPr>
            <a:spLocks noGrp="1"/>
          </p:cNvSpPr>
          <p:nvPr>
            <p:ph idx="1"/>
          </p:nvPr>
        </p:nvSpPr>
        <p:spPr>
          <a:xfrm>
            <a:off x="457200" y="1143000"/>
            <a:ext cx="8229600" cy="4876800"/>
          </a:xfrm>
        </p:spPr>
        <p:txBody>
          <a:bodyPr/>
          <a:lstStyle/>
          <a:p>
            <a:pPr marL="0" indent="0">
              <a:buNone/>
            </a:pPr>
            <a:r>
              <a:rPr lang="en-US" sz="2800" dirty="0" smtClean="0"/>
              <a:t>So long as…</a:t>
            </a:r>
          </a:p>
          <a:p>
            <a:r>
              <a:rPr lang="en-US" sz="2800" dirty="0" smtClean="0"/>
              <a:t>The </a:t>
            </a:r>
            <a:r>
              <a:rPr lang="en-US" sz="2800" dirty="0"/>
              <a:t>copy </a:t>
            </a:r>
            <a:r>
              <a:rPr lang="en-US" sz="2800" dirty="0" smtClean="0"/>
              <a:t>becomes </a:t>
            </a:r>
            <a:r>
              <a:rPr lang="en-US" sz="2800" dirty="0"/>
              <a:t>the property of the </a:t>
            </a:r>
            <a:r>
              <a:rPr lang="en-US" sz="2800" dirty="0" smtClean="0"/>
              <a:t>user; and</a:t>
            </a:r>
          </a:p>
          <a:p>
            <a:r>
              <a:rPr lang="en-US" sz="2800" dirty="0" smtClean="0"/>
              <a:t>The </a:t>
            </a:r>
            <a:r>
              <a:rPr lang="en-US" sz="2800" dirty="0"/>
              <a:t>library or archives has had no notice that the copy </a:t>
            </a:r>
            <a:r>
              <a:rPr lang="en-US" sz="2800" dirty="0" smtClean="0"/>
              <a:t>would </a:t>
            </a:r>
            <a:r>
              <a:rPr lang="en-US" sz="2800" dirty="0"/>
              <a:t>be used for any purpose other than private study, scholarship, or research; and</a:t>
            </a:r>
          </a:p>
          <a:p>
            <a:r>
              <a:rPr lang="en-US" sz="2800" dirty="0" smtClean="0"/>
              <a:t>The </a:t>
            </a:r>
            <a:r>
              <a:rPr lang="en-US" sz="2800" dirty="0"/>
              <a:t>library or archives displays prominently, at the place where orders are accepted, and includes on its order form, a warning of copyright </a:t>
            </a:r>
            <a:r>
              <a:rPr lang="en-US" sz="2800" b="1" dirty="0"/>
              <a:t>in accordance with requirements that the Register of Copyrights shall prescribe by regulation.</a:t>
            </a:r>
          </a:p>
          <a:p>
            <a:endParaRPr lang="en-US" dirty="0"/>
          </a:p>
        </p:txBody>
      </p:sp>
    </p:spTree>
    <p:extLst>
      <p:ext uri="{BB962C8B-B14F-4D97-AF65-F5344CB8AC3E}">
        <p14:creationId xmlns:p14="http://schemas.microsoft.com/office/powerpoint/2010/main" val="37308255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5562599"/>
          </a:xfrm>
        </p:spPr>
        <p:txBody>
          <a:bodyPr/>
          <a:lstStyle/>
          <a:p>
            <a:pPr algn="ctr">
              <a:spcBef>
                <a:spcPts val="0"/>
              </a:spcBef>
            </a:pPr>
            <a:r>
              <a:rPr lang="en-US" dirty="0"/>
              <a:t>​</a:t>
            </a:r>
            <a:r>
              <a:rPr lang="en-US" sz="3200" dirty="0"/>
              <a:t/>
            </a:r>
            <a:br>
              <a:rPr lang="en-US" sz="3200" dirty="0"/>
            </a:br>
            <a:r>
              <a:rPr lang="en-US" sz="3200" dirty="0"/>
              <a:t/>
            </a:r>
            <a:br>
              <a:rPr lang="en-US" sz="3200" dirty="0"/>
            </a:br>
            <a:r>
              <a:rPr lang="en-US" sz="3600" dirty="0"/>
              <a:t>Carla Myers </a:t>
            </a:r>
            <a:br>
              <a:rPr lang="en-US" sz="3600" dirty="0"/>
            </a:br>
            <a:r>
              <a:rPr lang="en-US" sz="3600" dirty="0"/>
              <a:t>Assistant Librarian &amp; Coordinator of Scholarly Communications</a:t>
            </a:r>
            <a:br>
              <a:rPr lang="en-US" sz="3600" dirty="0"/>
            </a:br>
            <a:r>
              <a:rPr lang="en-US" sz="3600" dirty="0"/>
              <a:t>Miami University Libraries (Ohio)</a:t>
            </a:r>
            <a:br>
              <a:rPr lang="en-US" sz="3600" dirty="0"/>
            </a:br>
            <a:r>
              <a:rPr lang="en-US" sz="3600" dirty="0">
                <a:solidFill>
                  <a:srgbClr val="002060"/>
                </a:solidFill>
              </a:rPr>
              <a:t>myersc2@miamioh.edu</a:t>
            </a:r>
          </a:p>
        </p:txBody>
      </p:sp>
    </p:spTree>
    <p:extLst>
      <p:ext uri="{BB962C8B-B14F-4D97-AF65-F5344CB8AC3E}">
        <p14:creationId xmlns:p14="http://schemas.microsoft.com/office/powerpoint/2010/main" val="8290732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 when it Comes to ILL</a:t>
            </a:r>
            <a:endParaRPr lang="en-US" dirty="0"/>
          </a:p>
        </p:txBody>
      </p:sp>
      <p:sp>
        <p:nvSpPr>
          <p:cNvPr id="3" name="Content Placeholder 2"/>
          <p:cNvSpPr>
            <a:spLocks noGrp="1"/>
          </p:cNvSpPr>
          <p:nvPr>
            <p:ph idx="1"/>
          </p:nvPr>
        </p:nvSpPr>
        <p:spPr/>
        <p:txBody>
          <a:bodyPr/>
          <a:lstStyle/>
          <a:p>
            <a:r>
              <a:rPr lang="en-US" dirty="0" smtClean="0"/>
              <a:t>The </a:t>
            </a:r>
            <a:r>
              <a:rPr lang="en-US" dirty="0"/>
              <a:t>library or archives receiving such copies </a:t>
            </a:r>
            <a:r>
              <a:rPr lang="en-US" dirty="0" smtClean="0"/>
              <a:t>are not requesting works in such quantities that would substitute </a:t>
            </a:r>
            <a:r>
              <a:rPr lang="en-US" dirty="0"/>
              <a:t>for a subscription </a:t>
            </a:r>
            <a:r>
              <a:rPr lang="en-US" dirty="0" smtClean="0"/>
              <a:t>or </a:t>
            </a:r>
            <a:r>
              <a:rPr lang="en-US" dirty="0"/>
              <a:t>purchase of such </a:t>
            </a:r>
            <a:r>
              <a:rPr lang="en-US" dirty="0" smtClean="0"/>
              <a:t>work (17 USC </a:t>
            </a:r>
            <a:r>
              <a:rPr lang="en-US" dirty="0"/>
              <a:t>§ </a:t>
            </a:r>
            <a:r>
              <a:rPr lang="en-US" dirty="0" smtClean="0"/>
              <a:t>108(g)(2)).</a:t>
            </a:r>
            <a:endParaRPr lang="en-US" dirty="0"/>
          </a:p>
        </p:txBody>
      </p:sp>
    </p:spTree>
    <p:extLst>
      <p:ext uri="{BB962C8B-B14F-4D97-AF65-F5344CB8AC3E}">
        <p14:creationId xmlns:p14="http://schemas.microsoft.com/office/powerpoint/2010/main" val="32026616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1"/>
            <a:ext cx="8153400" cy="762000"/>
          </a:xfrm>
        </p:spPr>
        <p:txBody>
          <a:bodyPr/>
          <a:lstStyle/>
          <a:p>
            <a:r>
              <a:rPr lang="en-US" sz="3600" dirty="0" smtClean="0"/>
              <a:t>Private Study Copies – Substantial Portion/Entire Copy</a:t>
            </a:r>
            <a:endParaRPr lang="en-US" sz="3600" dirty="0"/>
          </a:p>
        </p:txBody>
      </p:sp>
      <p:sp>
        <p:nvSpPr>
          <p:cNvPr id="3" name="Content Placeholder 2"/>
          <p:cNvSpPr>
            <a:spLocks noGrp="1"/>
          </p:cNvSpPr>
          <p:nvPr>
            <p:ph idx="1"/>
          </p:nvPr>
        </p:nvSpPr>
        <p:spPr>
          <a:xfrm>
            <a:off x="457200" y="1752600"/>
            <a:ext cx="8229600" cy="4267200"/>
          </a:xfrm>
        </p:spPr>
        <p:txBody>
          <a:bodyPr/>
          <a:lstStyle/>
          <a:p>
            <a:pPr marL="0" indent="0">
              <a:buNone/>
            </a:pPr>
            <a:r>
              <a:rPr lang="en-US" dirty="0"/>
              <a:t>Under § </a:t>
            </a:r>
            <a:r>
              <a:rPr lang="en-US" dirty="0" smtClean="0"/>
              <a:t>108(e), when a patron of a library or archive requests:</a:t>
            </a:r>
          </a:p>
          <a:p>
            <a:r>
              <a:rPr lang="en-US" dirty="0" smtClean="0"/>
              <a:t>An entire work; or </a:t>
            </a:r>
          </a:p>
          <a:p>
            <a:r>
              <a:rPr lang="en-US" b="1" dirty="0" smtClean="0"/>
              <a:t>A </a:t>
            </a:r>
            <a:r>
              <a:rPr lang="en-US" b="1" dirty="0"/>
              <a:t>substantial part of </a:t>
            </a:r>
            <a:r>
              <a:rPr lang="en-US" b="1" dirty="0" smtClean="0"/>
              <a:t>a work</a:t>
            </a:r>
          </a:p>
          <a:p>
            <a:pPr marL="0" indent="0">
              <a:buNone/>
            </a:pPr>
            <a:r>
              <a:rPr lang="en-US" dirty="0" smtClean="0"/>
              <a:t>Or an ILL request is received for a copy of </a:t>
            </a:r>
          </a:p>
          <a:p>
            <a:r>
              <a:rPr lang="en-US" dirty="0"/>
              <a:t>An entire work; or </a:t>
            </a:r>
          </a:p>
          <a:p>
            <a:r>
              <a:rPr lang="en-US" b="1" dirty="0"/>
              <a:t>A substantial part of a work</a:t>
            </a:r>
          </a:p>
          <a:p>
            <a:pPr marL="0" indent="0">
              <a:buNone/>
            </a:pPr>
            <a:endParaRPr lang="en-US" dirty="0"/>
          </a:p>
        </p:txBody>
      </p:sp>
    </p:spTree>
    <p:extLst>
      <p:ext uri="{BB962C8B-B14F-4D97-AF65-F5344CB8AC3E}">
        <p14:creationId xmlns:p14="http://schemas.microsoft.com/office/powerpoint/2010/main" val="453787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495800"/>
          </a:xfrm>
        </p:spPr>
        <p:txBody>
          <a:bodyPr/>
          <a:lstStyle/>
          <a:p>
            <a:r>
              <a:rPr lang="en-US" dirty="0" smtClean="0"/>
              <a:t>The </a:t>
            </a:r>
            <a:r>
              <a:rPr lang="en-US" dirty="0"/>
              <a:t>library or archives </a:t>
            </a:r>
            <a:r>
              <a:rPr lang="en-US" dirty="0" smtClean="0"/>
              <a:t>must determine on </a:t>
            </a:r>
            <a:r>
              <a:rPr lang="en-US" dirty="0"/>
              <a:t>the basis of </a:t>
            </a:r>
            <a:r>
              <a:rPr lang="en-US" b="1" dirty="0"/>
              <a:t>a reasonable investigation</a:t>
            </a:r>
            <a:r>
              <a:rPr lang="en-US" dirty="0"/>
              <a:t>, that a copy </a:t>
            </a:r>
            <a:r>
              <a:rPr lang="en-US" dirty="0" smtClean="0"/>
              <a:t>of the work </a:t>
            </a:r>
            <a:r>
              <a:rPr lang="en-US" dirty="0"/>
              <a:t>cannot be obtained at a fair </a:t>
            </a:r>
            <a:r>
              <a:rPr lang="en-US" dirty="0" smtClean="0"/>
              <a:t>price</a:t>
            </a:r>
          </a:p>
          <a:p>
            <a:r>
              <a:rPr lang="en-US" dirty="0" smtClean="0"/>
              <a:t>The </a:t>
            </a:r>
            <a:r>
              <a:rPr lang="en-US" dirty="0"/>
              <a:t>copy or phonorecord becomes the property of the </a:t>
            </a:r>
            <a:r>
              <a:rPr lang="en-US" dirty="0" smtClean="0"/>
              <a:t>user</a:t>
            </a:r>
          </a:p>
          <a:p>
            <a:pPr marL="0" indent="0">
              <a:buNone/>
            </a:pPr>
            <a:endParaRPr lang="en-US" dirty="0"/>
          </a:p>
        </p:txBody>
      </p:sp>
      <p:sp>
        <p:nvSpPr>
          <p:cNvPr id="5" name="Title 1"/>
          <p:cNvSpPr>
            <a:spLocks noGrp="1"/>
          </p:cNvSpPr>
          <p:nvPr>
            <p:ph type="title"/>
          </p:nvPr>
        </p:nvSpPr>
        <p:spPr>
          <a:xfrm>
            <a:off x="457200" y="457201"/>
            <a:ext cx="8153400" cy="762000"/>
          </a:xfrm>
        </p:spPr>
        <p:txBody>
          <a:bodyPr/>
          <a:lstStyle/>
          <a:p>
            <a:r>
              <a:rPr lang="en-US" sz="3600" dirty="0" smtClean="0"/>
              <a:t>Private Study Copies – Substantial Portion/Entire Copy (cont.)</a:t>
            </a:r>
            <a:endParaRPr lang="en-US" sz="3600" dirty="0"/>
          </a:p>
        </p:txBody>
      </p:sp>
    </p:spTree>
    <p:extLst>
      <p:ext uri="{BB962C8B-B14F-4D97-AF65-F5344CB8AC3E}">
        <p14:creationId xmlns:p14="http://schemas.microsoft.com/office/powerpoint/2010/main" val="33935453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3000" dirty="0" smtClean="0"/>
              <a:t>The </a:t>
            </a:r>
            <a:r>
              <a:rPr lang="en-US" sz="3000" dirty="0"/>
              <a:t>library or archives has had no notice that the copy </a:t>
            </a:r>
            <a:r>
              <a:rPr lang="en-US" sz="3000" dirty="0" smtClean="0"/>
              <a:t>would </a:t>
            </a:r>
            <a:r>
              <a:rPr lang="en-US" sz="3000" dirty="0"/>
              <a:t>be used for any purpose other than private study, scholarship, or research; and</a:t>
            </a:r>
          </a:p>
          <a:p>
            <a:r>
              <a:rPr lang="en-US" sz="3000" dirty="0"/>
              <a:t> </a:t>
            </a:r>
            <a:r>
              <a:rPr lang="en-US" sz="3000" dirty="0" smtClean="0"/>
              <a:t>The </a:t>
            </a:r>
            <a:r>
              <a:rPr lang="en-US" sz="3000" dirty="0"/>
              <a:t>library or archives displays prominently, at the place where orders are accepted, and includes on its order form, a warning of copyright in </a:t>
            </a:r>
            <a:r>
              <a:rPr lang="en-US" sz="3000" b="1" dirty="0"/>
              <a:t>accordance with requirements that the Register of Copyrights shall prescribe by regulation.</a:t>
            </a:r>
          </a:p>
          <a:p>
            <a:pPr marL="0" indent="0">
              <a:buNone/>
            </a:pPr>
            <a:endParaRPr lang="en-US" dirty="0"/>
          </a:p>
        </p:txBody>
      </p:sp>
      <p:sp>
        <p:nvSpPr>
          <p:cNvPr id="5" name="Title 1"/>
          <p:cNvSpPr txBox="1">
            <a:spLocks/>
          </p:cNvSpPr>
          <p:nvPr/>
        </p:nvSpPr>
        <p:spPr>
          <a:xfrm>
            <a:off x="457200" y="228600"/>
            <a:ext cx="8153400" cy="762000"/>
          </a:xfrm>
          <a:prstGeom prst="rect">
            <a:avLst/>
          </a:prstGeom>
        </p:spPr>
        <p:txBody>
          <a:bodyPr/>
          <a:lstStyle>
            <a:lvl1pPr algn="ctr" defTabSz="457200" rtl="0" eaLnBrk="1" latinLnBrk="0" hangingPunct="1">
              <a:spcBef>
                <a:spcPct val="0"/>
              </a:spcBef>
              <a:buNone/>
              <a:defRPr sz="4000" kern="1200">
                <a:solidFill>
                  <a:schemeClr val="bg2">
                    <a:lumMod val="10000"/>
                  </a:schemeClr>
                </a:solidFill>
                <a:latin typeface="+mj-lt"/>
                <a:ea typeface="+mj-ea"/>
                <a:cs typeface="+mj-cs"/>
              </a:defRPr>
            </a:lvl1pPr>
          </a:lstStyle>
          <a:p>
            <a:r>
              <a:rPr lang="en-US" sz="3600" dirty="0" smtClean="0"/>
              <a:t>Private Study Copies – Substantial Portion/Entire Copy (cont.)</a:t>
            </a:r>
            <a:endParaRPr lang="en-US" sz="3600" dirty="0"/>
          </a:p>
        </p:txBody>
      </p:sp>
    </p:spTree>
    <p:extLst>
      <p:ext uri="{BB962C8B-B14F-4D97-AF65-F5344CB8AC3E}">
        <p14:creationId xmlns:p14="http://schemas.microsoft.com/office/powerpoint/2010/main" val="4796343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162800" y="5791200"/>
            <a:ext cx="1676400" cy="533400"/>
          </a:xfrm>
          <a:prstGeom prst="rect">
            <a:avLst/>
          </a:prstGeom>
          <a:solidFill>
            <a:schemeClr val="bg1"/>
          </a:solidFill>
          <a:ln>
            <a:solidFill>
              <a:schemeClr val="bg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sp>
        <p:nvSpPr>
          <p:cNvPr id="2" name="Title 1"/>
          <p:cNvSpPr>
            <a:spLocks noGrp="1"/>
          </p:cNvSpPr>
          <p:nvPr>
            <p:ph type="title"/>
          </p:nvPr>
        </p:nvSpPr>
        <p:spPr>
          <a:xfrm>
            <a:off x="457200" y="304800"/>
            <a:ext cx="8229600" cy="762000"/>
          </a:xfrm>
        </p:spPr>
        <p:txBody>
          <a:bodyPr/>
          <a:lstStyle/>
          <a:p>
            <a:r>
              <a:rPr lang="en-US" dirty="0" smtClean="0"/>
              <a:t>Regulated Warning</a:t>
            </a:r>
            <a:endParaRPr lang="en-US" dirty="0"/>
          </a:p>
        </p:txBody>
      </p:sp>
      <p:sp>
        <p:nvSpPr>
          <p:cNvPr id="3" name="Content Placeholder 2"/>
          <p:cNvSpPr>
            <a:spLocks noGrp="1"/>
          </p:cNvSpPr>
          <p:nvPr>
            <p:ph idx="1"/>
          </p:nvPr>
        </p:nvSpPr>
        <p:spPr>
          <a:xfrm>
            <a:off x="457200" y="1066800"/>
            <a:ext cx="8229600" cy="4876800"/>
          </a:xfrm>
        </p:spPr>
        <p:txBody>
          <a:bodyPr/>
          <a:lstStyle/>
          <a:p>
            <a:pPr marL="0" indent="0">
              <a:buNone/>
            </a:pPr>
            <a:r>
              <a:rPr lang="en-US" sz="2000" dirty="0" smtClean="0"/>
              <a:t>See Code of Federal Regulations, Title 37, Volume 1, Section 201.14:</a:t>
            </a:r>
          </a:p>
          <a:p>
            <a:pPr marL="400050" lvl="1" indent="0">
              <a:spcBef>
                <a:spcPts val="0"/>
              </a:spcBef>
              <a:buNone/>
            </a:pPr>
            <a:endParaRPr lang="en-US" sz="2000" dirty="0" smtClean="0"/>
          </a:p>
          <a:p>
            <a:pPr marL="400050" lvl="1" indent="0">
              <a:spcBef>
                <a:spcPts val="0"/>
              </a:spcBef>
              <a:buNone/>
            </a:pPr>
            <a:r>
              <a:rPr lang="en-US" sz="2000" dirty="0" smtClean="0"/>
              <a:t>The </a:t>
            </a:r>
            <a:r>
              <a:rPr lang="en-US" sz="2000" dirty="0"/>
              <a:t>copyright law of the United States (title 17, United States Code) governs the making of photocopies or other reproductions of copyrighted material</a:t>
            </a:r>
            <a:r>
              <a:rPr lang="en-US" sz="2000" dirty="0" smtClean="0"/>
              <a:t>.</a:t>
            </a:r>
          </a:p>
          <a:p>
            <a:pPr marL="400050" lvl="1" indent="0">
              <a:spcBef>
                <a:spcPts val="0"/>
              </a:spcBef>
              <a:buNone/>
            </a:pPr>
            <a:endParaRPr lang="en-US" sz="2000" dirty="0"/>
          </a:p>
          <a:p>
            <a:pPr marL="400050" lvl="1" indent="0">
              <a:spcBef>
                <a:spcPts val="0"/>
              </a:spcBef>
              <a:buNone/>
            </a:pPr>
            <a:r>
              <a:rPr lang="en-US" sz="2000" dirty="0" smtClean="0"/>
              <a:t>Under </a:t>
            </a:r>
            <a:r>
              <a:rPr lang="en-US" sz="2000" dirty="0"/>
              <a:t>certain conditions specified in the law, libraries and archives are authorized to furnish a photocopy or other reproduction. One of these specific conditions is that the photocopy or reproduction is not to be “used for any purpose other than private study, scholarship, or research.” If a user makes a request for, or later uses, a photocopy or reproduction for purposes in excess of “fair use,” that user may be liable for copyright infringement</a:t>
            </a:r>
            <a:r>
              <a:rPr lang="en-US" sz="2000" dirty="0" smtClean="0"/>
              <a:t>.</a:t>
            </a:r>
          </a:p>
          <a:p>
            <a:pPr marL="400050" lvl="1" indent="0">
              <a:spcBef>
                <a:spcPts val="0"/>
              </a:spcBef>
              <a:buNone/>
            </a:pPr>
            <a:endParaRPr lang="en-US" sz="2000" dirty="0"/>
          </a:p>
          <a:p>
            <a:pPr marL="400050" lvl="1" indent="0">
              <a:spcBef>
                <a:spcPts val="0"/>
              </a:spcBef>
              <a:buNone/>
            </a:pPr>
            <a:r>
              <a:rPr lang="en-US" sz="2000" dirty="0" smtClean="0"/>
              <a:t>This </a:t>
            </a:r>
            <a:r>
              <a:rPr lang="en-US" sz="2000" dirty="0"/>
              <a:t>institution reserves the right to refuse to accept a copying order if, in its judgment, fulfillment of the order would involve violation of copyright law.</a:t>
            </a:r>
          </a:p>
          <a:p>
            <a:pPr marL="0" indent="0">
              <a:buNone/>
            </a:pPr>
            <a:endParaRPr lang="en-US" sz="1200" dirty="0"/>
          </a:p>
        </p:txBody>
      </p:sp>
    </p:spTree>
    <p:extLst>
      <p:ext uri="{BB962C8B-B14F-4D97-AF65-F5344CB8AC3E}">
        <p14:creationId xmlns:p14="http://schemas.microsoft.com/office/powerpoint/2010/main" val="12533414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 With Legal Counsel</a:t>
            </a:r>
            <a:endParaRPr lang="en-US" dirty="0"/>
          </a:p>
        </p:txBody>
      </p:sp>
      <p:sp>
        <p:nvSpPr>
          <p:cNvPr id="3" name="Content Placeholder 2"/>
          <p:cNvSpPr>
            <a:spLocks noGrp="1"/>
          </p:cNvSpPr>
          <p:nvPr>
            <p:ph idx="1"/>
          </p:nvPr>
        </p:nvSpPr>
        <p:spPr/>
        <p:txBody>
          <a:bodyPr/>
          <a:lstStyle/>
          <a:p>
            <a:r>
              <a:rPr lang="en-US" dirty="0" smtClean="0"/>
              <a:t>What do you consider to be a “substantial” part of a work?</a:t>
            </a:r>
          </a:p>
          <a:p>
            <a:r>
              <a:rPr lang="en-US" dirty="0" smtClean="0"/>
              <a:t>What will you consider to be a “reasonable investigation”</a:t>
            </a:r>
          </a:p>
          <a:p>
            <a:r>
              <a:rPr lang="en-US" dirty="0" smtClean="0"/>
              <a:t>The use of the “Rule of 5”</a:t>
            </a:r>
            <a:endParaRPr lang="en-US" dirty="0"/>
          </a:p>
        </p:txBody>
      </p:sp>
    </p:spTree>
    <p:extLst>
      <p:ext uri="{BB962C8B-B14F-4D97-AF65-F5344CB8AC3E}">
        <p14:creationId xmlns:p14="http://schemas.microsoft.com/office/powerpoint/2010/main" val="41203511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a:t>
            </a:r>
            <a:endParaRPr lang="en-US" dirty="0"/>
          </a:p>
        </p:txBody>
      </p:sp>
      <p:sp>
        <p:nvSpPr>
          <p:cNvPr id="3" name="Content Placeholder 2"/>
          <p:cNvSpPr>
            <a:spLocks noGrp="1"/>
          </p:cNvSpPr>
          <p:nvPr>
            <p:ph idx="1"/>
          </p:nvPr>
        </p:nvSpPr>
        <p:spPr/>
        <p:txBody>
          <a:bodyPr/>
          <a:lstStyle/>
          <a:p>
            <a:pPr marL="0" indent="0">
              <a:buNone/>
            </a:pPr>
            <a:r>
              <a:rPr lang="en-US" dirty="0" smtClean="0"/>
              <a:t>Lending an original copy vs. making a copy of a work for a patron or to send through ILL</a:t>
            </a:r>
          </a:p>
          <a:p>
            <a:r>
              <a:rPr lang="en-US" dirty="0" smtClean="0"/>
              <a:t>Lending of the original copy will most likely be controlled by the first sale doctrine found in Section 109 of US copyright law</a:t>
            </a:r>
          </a:p>
          <a:p>
            <a:r>
              <a:rPr lang="en-US" dirty="0" smtClean="0"/>
              <a:t>If you are making a copy of the original work for the patron or to send through ILL, then Section 108 may come into play.</a:t>
            </a:r>
          </a:p>
          <a:p>
            <a:endParaRPr lang="en-US" dirty="0"/>
          </a:p>
        </p:txBody>
      </p:sp>
    </p:spTree>
    <p:extLst>
      <p:ext uri="{BB962C8B-B14F-4D97-AF65-F5344CB8AC3E}">
        <p14:creationId xmlns:p14="http://schemas.microsoft.com/office/powerpoint/2010/main" val="34691026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819400"/>
            <a:ext cx="8001000" cy="868363"/>
          </a:xfrm>
        </p:spPr>
        <p:txBody>
          <a:bodyPr/>
          <a:lstStyle/>
          <a:p>
            <a:pPr algn="ctr"/>
            <a:r>
              <a:rPr lang="en-US" altLang="en-US" sz="4000" dirty="0" smtClean="0">
                <a:solidFill>
                  <a:schemeClr val="tx1"/>
                </a:solidFill>
              </a:rPr>
              <a:t>Reproduction Equipment</a:t>
            </a:r>
            <a:endParaRPr lang="en-US" sz="3800" dirty="0">
              <a:solidFill>
                <a:schemeClr val="tx1"/>
              </a:solidFill>
            </a:endParaRPr>
          </a:p>
        </p:txBody>
      </p:sp>
    </p:spTree>
    <p:extLst>
      <p:ext uri="{BB962C8B-B14F-4D97-AF65-F5344CB8AC3E}">
        <p14:creationId xmlns:p14="http://schemas.microsoft.com/office/powerpoint/2010/main" val="8829022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Reproduction Equipment</a:t>
            </a:r>
            <a:endParaRPr lang="en-US" dirty="0"/>
          </a:p>
        </p:txBody>
      </p:sp>
      <p:sp>
        <p:nvSpPr>
          <p:cNvPr id="3" name="Content Placeholder 2"/>
          <p:cNvSpPr>
            <a:spLocks noGrp="1"/>
          </p:cNvSpPr>
          <p:nvPr>
            <p:ph idx="1"/>
          </p:nvPr>
        </p:nvSpPr>
        <p:spPr/>
        <p:txBody>
          <a:bodyPr/>
          <a:lstStyle/>
          <a:p>
            <a:pPr marL="0" indent="0">
              <a:buNone/>
            </a:pPr>
            <a:r>
              <a:rPr lang="en-US" sz="2800" dirty="0" smtClean="0"/>
              <a:t>Under </a:t>
            </a:r>
            <a:r>
              <a:rPr lang="en-US" altLang="en-US" sz="2800" dirty="0" smtClean="0">
                <a:solidFill>
                  <a:schemeClr val="tx1"/>
                </a:solidFill>
              </a:rPr>
              <a:t>§ 108</a:t>
            </a:r>
            <a:r>
              <a:rPr lang="en-US" sz="2800" dirty="0" smtClean="0"/>
              <a:t>(f)</a:t>
            </a:r>
          </a:p>
          <a:p>
            <a:r>
              <a:rPr lang="en-US" sz="2800" dirty="0" smtClean="0"/>
              <a:t>The library/archives will not </a:t>
            </a:r>
            <a:r>
              <a:rPr lang="en-US" sz="2800" smtClean="0"/>
              <a:t>be liable </a:t>
            </a:r>
            <a:r>
              <a:rPr lang="en-US" sz="2800" dirty="0" smtClean="0"/>
              <a:t>for copyright </a:t>
            </a:r>
            <a:r>
              <a:rPr lang="en-US" sz="2800" dirty="0"/>
              <a:t>infringement </a:t>
            </a:r>
            <a:r>
              <a:rPr lang="en-US" sz="2800" dirty="0" smtClean="0"/>
              <a:t>for </a:t>
            </a:r>
            <a:r>
              <a:rPr lang="en-US" sz="2800" dirty="0"/>
              <a:t>the </a:t>
            </a:r>
            <a:r>
              <a:rPr lang="en-US" sz="2800" b="1" dirty="0"/>
              <a:t>unsupervised</a:t>
            </a:r>
            <a:r>
              <a:rPr lang="en-US" sz="2800" dirty="0"/>
              <a:t> use of </a:t>
            </a:r>
            <a:r>
              <a:rPr lang="en-US" sz="2800" dirty="0" smtClean="0"/>
              <a:t>reproduction </a:t>
            </a:r>
            <a:r>
              <a:rPr lang="en-US" sz="2800" dirty="0"/>
              <a:t>equipment located on its </a:t>
            </a:r>
            <a:r>
              <a:rPr lang="en-US" sz="2800" dirty="0" smtClean="0"/>
              <a:t>premises so long as that equipment </a:t>
            </a:r>
            <a:r>
              <a:rPr lang="en-US" sz="2800" dirty="0"/>
              <a:t>displays a notice that the making of a copy may be subject to the copyright </a:t>
            </a:r>
            <a:r>
              <a:rPr lang="en-US" sz="2800" dirty="0" smtClean="0"/>
              <a:t>law</a:t>
            </a:r>
            <a:endParaRPr lang="en-US" sz="2800" dirty="0"/>
          </a:p>
        </p:txBody>
      </p:sp>
    </p:spTree>
    <p:extLst>
      <p:ext uri="{BB962C8B-B14F-4D97-AF65-F5344CB8AC3E}">
        <p14:creationId xmlns:p14="http://schemas.microsoft.com/office/powerpoint/2010/main" val="12347442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tx1"/>
                </a:solidFill>
              </a:rPr>
              <a:t>Uses in the Last 20 Years of Copyright Protection</a:t>
            </a:r>
            <a:endParaRPr lang="en-US" dirty="0">
              <a:solidFill>
                <a:schemeClr val="tx1"/>
              </a:solidFill>
            </a:endParaRPr>
          </a:p>
        </p:txBody>
      </p:sp>
    </p:spTree>
    <p:extLst>
      <p:ext uri="{BB962C8B-B14F-4D97-AF65-F5344CB8AC3E}">
        <p14:creationId xmlns:p14="http://schemas.microsoft.com/office/powerpoint/2010/main" val="38856270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a:t>
            </a:r>
          </a:p>
        </p:txBody>
      </p:sp>
      <p:sp>
        <p:nvSpPr>
          <p:cNvPr id="3" name="Content Placeholder 2"/>
          <p:cNvSpPr>
            <a:spLocks noGrp="1"/>
          </p:cNvSpPr>
          <p:nvPr>
            <p:ph idx="1"/>
          </p:nvPr>
        </p:nvSpPr>
        <p:spPr/>
        <p:txBody>
          <a:bodyPr/>
          <a:lstStyle/>
          <a:p>
            <a:r>
              <a:rPr lang="en-US" dirty="0" smtClean="0"/>
              <a:t>Exploring Section 108</a:t>
            </a:r>
            <a:endParaRPr lang="en-US" dirty="0"/>
          </a:p>
          <a:p>
            <a:r>
              <a:rPr lang="en-US" dirty="0"/>
              <a:t>Putting it all Together</a:t>
            </a:r>
          </a:p>
        </p:txBody>
      </p:sp>
    </p:spTree>
    <p:extLst>
      <p:ext uri="{BB962C8B-B14F-4D97-AF65-F5344CB8AC3E}">
        <p14:creationId xmlns:p14="http://schemas.microsoft.com/office/powerpoint/2010/main" val="9239254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Free Pass?</a:t>
            </a:r>
            <a:endParaRPr lang="en-US" dirty="0"/>
          </a:p>
        </p:txBody>
      </p:sp>
      <p:sp>
        <p:nvSpPr>
          <p:cNvPr id="3" name="Content Placeholder 2"/>
          <p:cNvSpPr>
            <a:spLocks noGrp="1"/>
          </p:cNvSpPr>
          <p:nvPr>
            <p:ph idx="1"/>
          </p:nvPr>
        </p:nvSpPr>
        <p:spPr/>
        <p:txBody>
          <a:bodyPr/>
          <a:lstStyle/>
          <a:p>
            <a:pPr marL="0" indent="0">
              <a:buNone/>
            </a:pPr>
            <a:r>
              <a:rPr lang="en-US" sz="2800" dirty="0"/>
              <a:t>Under </a:t>
            </a:r>
            <a:r>
              <a:rPr lang="en-US" altLang="en-US" sz="2800" dirty="0">
                <a:solidFill>
                  <a:schemeClr val="tx1"/>
                </a:solidFill>
              </a:rPr>
              <a:t>§ </a:t>
            </a:r>
            <a:r>
              <a:rPr lang="en-US" altLang="en-US" sz="2800" dirty="0" smtClean="0">
                <a:solidFill>
                  <a:schemeClr val="tx1"/>
                </a:solidFill>
              </a:rPr>
              <a:t>108</a:t>
            </a:r>
            <a:r>
              <a:rPr lang="en-US" sz="2800" dirty="0" smtClean="0"/>
              <a:t>(h), during </a:t>
            </a:r>
            <a:r>
              <a:rPr lang="en-US" sz="2800" dirty="0"/>
              <a:t>the last 20 years of any term of copyright of a </a:t>
            </a:r>
            <a:r>
              <a:rPr lang="en-US" sz="2800" b="1" dirty="0"/>
              <a:t>published work</a:t>
            </a:r>
            <a:r>
              <a:rPr lang="en-US" sz="2800" dirty="0"/>
              <a:t>, a library or archives, including a nonprofit educational institution that functions as such, </a:t>
            </a:r>
            <a:r>
              <a:rPr lang="en-US" sz="2800" dirty="0" smtClean="0"/>
              <a:t>may:</a:t>
            </a:r>
          </a:p>
          <a:p>
            <a:r>
              <a:rPr lang="en-US" sz="2800" dirty="0" smtClean="0"/>
              <a:t>Reproduce</a:t>
            </a:r>
            <a:r>
              <a:rPr lang="en-US" sz="2800" dirty="0"/>
              <a:t>, distribute, display, or </a:t>
            </a:r>
            <a:r>
              <a:rPr lang="en-US" sz="2800" dirty="0" smtClean="0"/>
              <a:t>perform</a:t>
            </a:r>
          </a:p>
          <a:p>
            <a:r>
              <a:rPr lang="en-US" sz="2800" dirty="0" smtClean="0"/>
              <a:t>In </a:t>
            </a:r>
            <a:r>
              <a:rPr lang="en-US" sz="2800" dirty="0"/>
              <a:t>facsimile or digital </a:t>
            </a:r>
            <a:r>
              <a:rPr lang="en-US" sz="2800" dirty="0" smtClean="0"/>
              <a:t>form</a:t>
            </a:r>
          </a:p>
          <a:p>
            <a:r>
              <a:rPr lang="en-US" sz="2800" dirty="0" smtClean="0"/>
              <a:t>A </a:t>
            </a:r>
            <a:r>
              <a:rPr lang="en-US" sz="2800" dirty="0"/>
              <a:t>copy </a:t>
            </a:r>
            <a:r>
              <a:rPr lang="en-US" sz="2800" dirty="0" smtClean="0"/>
              <a:t>of </a:t>
            </a:r>
            <a:r>
              <a:rPr lang="en-US" sz="2800" dirty="0"/>
              <a:t>such work, or portions </a:t>
            </a:r>
            <a:r>
              <a:rPr lang="en-US" sz="2800" dirty="0" smtClean="0"/>
              <a:t>thereof</a:t>
            </a:r>
          </a:p>
          <a:p>
            <a:r>
              <a:rPr lang="en-US" sz="2800" dirty="0"/>
              <a:t>For purposes of preservation, scholarship, or </a:t>
            </a:r>
            <a:r>
              <a:rPr lang="en-US" sz="2800" dirty="0" smtClean="0"/>
              <a:t>research</a:t>
            </a:r>
          </a:p>
          <a:p>
            <a:pPr marL="0" indent="0">
              <a:buNone/>
            </a:pPr>
            <a:endParaRPr lang="en-US" dirty="0"/>
          </a:p>
          <a:p>
            <a:endParaRPr lang="en-US" dirty="0"/>
          </a:p>
        </p:txBody>
      </p:sp>
    </p:spTree>
    <p:extLst>
      <p:ext uri="{BB962C8B-B14F-4D97-AF65-F5344CB8AC3E}">
        <p14:creationId xmlns:p14="http://schemas.microsoft.com/office/powerpoint/2010/main" val="20673454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Long As…</a:t>
            </a:r>
            <a:endParaRPr lang="en-US" dirty="0"/>
          </a:p>
        </p:txBody>
      </p:sp>
      <p:sp>
        <p:nvSpPr>
          <p:cNvPr id="3" name="Content Placeholder 2"/>
          <p:cNvSpPr>
            <a:spLocks noGrp="1"/>
          </p:cNvSpPr>
          <p:nvPr>
            <p:ph idx="1"/>
          </p:nvPr>
        </p:nvSpPr>
        <p:spPr/>
        <p:txBody>
          <a:bodyPr/>
          <a:lstStyle/>
          <a:p>
            <a:pPr marL="0" indent="0">
              <a:buNone/>
            </a:pPr>
            <a:r>
              <a:rPr lang="en-US" sz="2400" dirty="0" smtClean="0"/>
              <a:t>The library </a:t>
            </a:r>
            <a:r>
              <a:rPr lang="en-US" sz="2400" dirty="0"/>
              <a:t>or archives has first determined, on the basis of a reasonable investigation, that none of the following conditions </a:t>
            </a:r>
            <a:r>
              <a:rPr lang="en-US" sz="2400" dirty="0" smtClean="0"/>
              <a:t>apply:</a:t>
            </a:r>
            <a:endParaRPr lang="en-US" sz="2400" dirty="0"/>
          </a:p>
          <a:p>
            <a:r>
              <a:rPr lang="en-US" sz="2400" dirty="0" smtClean="0"/>
              <a:t>The </a:t>
            </a:r>
            <a:r>
              <a:rPr lang="en-US" sz="2400" dirty="0"/>
              <a:t>work is subject to normal commercial exploitation;</a:t>
            </a:r>
          </a:p>
          <a:p>
            <a:r>
              <a:rPr lang="en-US" sz="2400" dirty="0"/>
              <a:t>A</a:t>
            </a:r>
            <a:r>
              <a:rPr lang="en-US" sz="2400" dirty="0" smtClean="0"/>
              <a:t> </a:t>
            </a:r>
            <a:r>
              <a:rPr lang="en-US" sz="2400" dirty="0"/>
              <a:t>copy or phonorecord of the work can be obtained at a reasonable price; or</a:t>
            </a:r>
          </a:p>
          <a:p>
            <a:r>
              <a:rPr lang="en-US" sz="2400" dirty="0" smtClean="0"/>
              <a:t>The </a:t>
            </a:r>
            <a:r>
              <a:rPr lang="en-US" sz="2400" dirty="0"/>
              <a:t>copyright owner or its agent provides notice pursuant to regulations promulgated by the Register of Copyrights that either of the conditions set forth in subparagraphs (A) and (B) applies.</a:t>
            </a:r>
          </a:p>
          <a:p>
            <a:pPr marL="0" indent="0">
              <a:buNone/>
            </a:pPr>
            <a:endParaRPr lang="en-US" dirty="0"/>
          </a:p>
          <a:p>
            <a:endParaRPr lang="en-US" dirty="0"/>
          </a:p>
        </p:txBody>
      </p:sp>
    </p:spTree>
    <p:extLst>
      <p:ext uri="{BB962C8B-B14F-4D97-AF65-F5344CB8AC3E}">
        <p14:creationId xmlns:p14="http://schemas.microsoft.com/office/powerpoint/2010/main" val="7394284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Sunny Bono Memorial Collection</a:t>
            </a:r>
            <a:endParaRPr lang="en-US" dirty="0"/>
          </a:p>
        </p:txBody>
      </p:sp>
      <p:sp>
        <p:nvSpPr>
          <p:cNvPr id="3" name="Content Placeholder 2"/>
          <p:cNvSpPr>
            <a:spLocks noGrp="1"/>
          </p:cNvSpPr>
          <p:nvPr>
            <p:ph idx="1"/>
          </p:nvPr>
        </p:nvSpPr>
        <p:spPr/>
        <p:txBody>
          <a:bodyPr/>
          <a:lstStyle/>
          <a:p>
            <a:pPr marL="0" indent="0" algn="ctr">
              <a:buNone/>
            </a:pPr>
            <a:r>
              <a:rPr lang="en-US" sz="2400" dirty="0" smtClean="0"/>
              <a:t>Archive.org project: </a:t>
            </a:r>
            <a:r>
              <a:rPr lang="en-US" sz="2400" dirty="0" smtClean="0">
                <a:hlinkClick r:id="rId2"/>
              </a:rPr>
              <a:t>https</a:t>
            </a:r>
            <a:r>
              <a:rPr lang="en-US" sz="2400" dirty="0">
                <a:hlinkClick r:id="rId2"/>
              </a:rPr>
              <a:t>://</a:t>
            </a:r>
            <a:r>
              <a:rPr lang="en-US" sz="2400" dirty="0" smtClean="0">
                <a:hlinkClick r:id="rId2"/>
              </a:rPr>
              <a:t>archive.org/details/last20</a:t>
            </a:r>
            <a:r>
              <a:rPr lang="en-US" sz="2400" dirty="0" smtClean="0"/>
              <a:t> </a:t>
            </a:r>
            <a:endParaRPr lang="en-US" sz="2400" dirty="0"/>
          </a:p>
        </p:txBody>
      </p:sp>
      <p:pic>
        <p:nvPicPr>
          <p:cNvPr id="4" name="Picture 3"/>
          <p:cNvPicPr>
            <a:picLocks noChangeAspect="1"/>
          </p:cNvPicPr>
          <p:nvPr/>
        </p:nvPicPr>
        <p:blipFill>
          <a:blip r:embed="rId3"/>
          <a:stretch>
            <a:fillRect/>
          </a:stretch>
        </p:blipFill>
        <p:spPr>
          <a:xfrm>
            <a:off x="685732" y="2057400"/>
            <a:ext cx="7975668" cy="3238500"/>
          </a:xfrm>
          <a:prstGeom prst="rect">
            <a:avLst/>
          </a:prstGeom>
        </p:spPr>
      </p:pic>
    </p:spTree>
    <p:extLst>
      <p:ext uri="{BB962C8B-B14F-4D97-AF65-F5344CB8AC3E}">
        <p14:creationId xmlns:p14="http://schemas.microsoft.com/office/powerpoint/2010/main" val="1373039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 With Legal Counsel</a:t>
            </a:r>
            <a:endParaRPr lang="en-US" dirty="0"/>
          </a:p>
        </p:txBody>
      </p:sp>
      <p:sp>
        <p:nvSpPr>
          <p:cNvPr id="3" name="Content Placeholder 2"/>
          <p:cNvSpPr>
            <a:spLocks noGrp="1"/>
          </p:cNvSpPr>
          <p:nvPr>
            <p:ph idx="1"/>
          </p:nvPr>
        </p:nvSpPr>
        <p:spPr/>
        <p:txBody>
          <a:bodyPr/>
          <a:lstStyle/>
          <a:p>
            <a:r>
              <a:rPr lang="en-US" dirty="0" smtClean="0"/>
              <a:t>Might you take advantage of 108(h)?</a:t>
            </a:r>
          </a:p>
          <a:p>
            <a:r>
              <a:rPr lang="en-US" dirty="0" smtClean="0"/>
              <a:t>What will you consider to be a “reasonable price”?</a:t>
            </a:r>
            <a:endParaRPr lang="en-US" dirty="0"/>
          </a:p>
        </p:txBody>
      </p:sp>
    </p:spTree>
    <p:extLst>
      <p:ext uri="{BB962C8B-B14F-4D97-AF65-F5344CB8AC3E}">
        <p14:creationId xmlns:p14="http://schemas.microsoft.com/office/powerpoint/2010/main" val="39395024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667000"/>
            <a:ext cx="8610600" cy="957715"/>
          </a:xfrm>
        </p:spPr>
        <p:txBody>
          <a:bodyPr/>
          <a:lstStyle/>
          <a:p>
            <a:pPr algn="ctr"/>
            <a:r>
              <a:rPr lang="en-US" dirty="0" smtClean="0">
                <a:solidFill>
                  <a:schemeClr val="tx1"/>
                </a:solidFill>
              </a:rPr>
              <a:t>Putting It All Together</a:t>
            </a:r>
            <a:endParaRPr lang="en-US" dirty="0">
              <a:solidFill>
                <a:schemeClr val="tx1"/>
              </a:solidFill>
            </a:endParaRPr>
          </a:p>
        </p:txBody>
      </p:sp>
    </p:spTree>
    <p:extLst>
      <p:ext uri="{BB962C8B-B14F-4D97-AF65-F5344CB8AC3E}">
        <p14:creationId xmlns:p14="http://schemas.microsoft.com/office/powerpoint/2010/main" val="28724521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108 Super Powers!</a:t>
            </a:r>
            <a:endParaRPr lang="en-US" dirty="0"/>
          </a:p>
        </p:txBody>
      </p:sp>
      <p:sp>
        <p:nvSpPr>
          <p:cNvPr id="3" name="Content Placeholder 2"/>
          <p:cNvSpPr>
            <a:spLocks noGrp="1"/>
          </p:cNvSpPr>
          <p:nvPr>
            <p:ph idx="1"/>
          </p:nvPr>
        </p:nvSpPr>
        <p:spPr/>
        <p:txBody>
          <a:bodyPr/>
          <a:lstStyle/>
          <a:p>
            <a:r>
              <a:rPr lang="en-US" dirty="0" smtClean="0"/>
              <a:t>This limitation on the exclusive rights allows libraries and archived to do a lot.</a:t>
            </a:r>
          </a:p>
          <a:p>
            <a:r>
              <a:rPr lang="en-US" dirty="0" smtClean="0"/>
              <a:t>Not an if/than situation in regards to the application of fair use</a:t>
            </a:r>
          </a:p>
          <a:p>
            <a:pPr marL="400050" lvl="1" indent="0">
              <a:buNone/>
            </a:pPr>
            <a:r>
              <a:rPr lang="en-US" dirty="0" smtClean="0"/>
              <a:t>“Nothing </a:t>
            </a:r>
            <a:r>
              <a:rPr lang="en-US" dirty="0"/>
              <a:t>in this </a:t>
            </a:r>
            <a:r>
              <a:rPr lang="en-US" dirty="0" smtClean="0"/>
              <a:t>section in </a:t>
            </a:r>
            <a:r>
              <a:rPr lang="en-US" dirty="0"/>
              <a:t>any way affects the right of fair use as provided by section </a:t>
            </a:r>
            <a:r>
              <a:rPr lang="en-US" dirty="0" smtClean="0"/>
              <a:t>107 (17 USC 108(f)(4)).”</a:t>
            </a:r>
            <a:endParaRPr lang="en-US" dirty="0"/>
          </a:p>
          <a:p>
            <a:endParaRPr lang="en-US" dirty="0"/>
          </a:p>
        </p:txBody>
      </p:sp>
    </p:spTree>
    <p:extLst>
      <p:ext uri="{BB962C8B-B14F-4D97-AF65-F5344CB8AC3E}">
        <p14:creationId xmlns:p14="http://schemas.microsoft.com/office/powerpoint/2010/main" val="134423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5867400" y="5181600"/>
            <a:ext cx="3048000" cy="1066800"/>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pic>
        <p:nvPicPr>
          <p:cNvPr id="9" name="Picture 8"/>
          <p:cNvPicPr>
            <a:picLocks noChangeAspect="1"/>
          </p:cNvPicPr>
          <p:nvPr/>
        </p:nvPicPr>
        <p:blipFill>
          <a:blip r:embed="rId2"/>
          <a:stretch>
            <a:fillRect/>
          </a:stretch>
        </p:blipFill>
        <p:spPr>
          <a:xfrm>
            <a:off x="287435" y="304800"/>
            <a:ext cx="8589865" cy="5602625"/>
          </a:xfrm>
          <a:prstGeom prst="rect">
            <a:avLst/>
          </a:prstGeom>
        </p:spPr>
      </p:pic>
    </p:spTree>
    <p:extLst>
      <p:ext uri="{BB962C8B-B14F-4D97-AF65-F5344CB8AC3E}">
        <p14:creationId xmlns:p14="http://schemas.microsoft.com/office/powerpoint/2010/main" val="388432376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a:t>
            </a:r>
          </a:p>
        </p:txBody>
      </p:sp>
      <p:sp>
        <p:nvSpPr>
          <p:cNvPr id="7" name="Title 1"/>
          <p:cNvSpPr txBox="1">
            <a:spLocks/>
          </p:cNvSpPr>
          <p:nvPr/>
        </p:nvSpPr>
        <p:spPr>
          <a:xfrm>
            <a:off x="304800" y="2514600"/>
            <a:ext cx="8610600" cy="1110115"/>
          </a:xfrm>
          <a:prstGeom prst="rect">
            <a:avLst/>
          </a:prstGeom>
        </p:spPr>
        <p:txBody>
          <a:bodyPr/>
          <a:lstStyle>
            <a:lvl1pPr algn="l" defTabSz="457200" rtl="0" eaLnBrk="1" latinLnBrk="0" hangingPunct="1">
              <a:spcBef>
                <a:spcPct val="0"/>
              </a:spcBef>
              <a:buNone/>
              <a:defRPr sz="4400" kern="1200">
                <a:solidFill>
                  <a:schemeClr val="bg1"/>
                </a:solidFill>
                <a:latin typeface="+mj-lt"/>
                <a:ea typeface="+mj-ea"/>
                <a:cs typeface="+mj-cs"/>
              </a:defRPr>
            </a:lvl1pPr>
          </a:lstStyle>
          <a:p>
            <a:pPr algn="ctr"/>
            <a:r>
              <a:rPr lang="en-US" altLang="en-US" sz="6000" dirty="0" smtClean="0">
                <a:solidFill>
                  <a:schemeClr val="tx1"/>
                </a:solidFill>
              </a:rPr>
              <a:t>Questions?</a:t>
            </a:r>
            <a:endParaRPr lang="en-US" altLang="en-US" sz="6000" dirty="0">
              <a:solidFill>
                <a:schemeClr val="tx1"/>
              </a:solidFill>
            </a:endParaRPr>
          </a:p>
        </p:txBody>
      </p:sp>
      <p:sp>
        <p:nvSpPr>
          <p:cNvPr id="8" name="Rectangle 7"/>
          <p:cNvSpPr/>
          <p:nvPr/>
        </p:nvSpPr>
        <p:spPr>
          <a:xfrm>
            <a:off x="762000" y="3505200"/>
            <a:ext cx="7924800" cy="167640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grpSp>
        <p:nvGrpSpPr>
          <p:cNvPr id="4" name="Group 3"/>
          <p:cNvGrpSpPr/>
          <p:nvPr/>
        </p:nvGrpSpPr>
        <p:grpSpPr>
          <a:xfrm>
            <a:off x="838200" y="4292149"/>
            <a:ext cx="7543800" cy="646331"/>
            <a:chOff x="306847" y="1582627"/>
            <a:chExt cx="8456153" cy="646331"/>
          </a:xfrm>
        </p:grpSpPr>
        <p:sp>
          <p:nvSpPr>
            <p:cNvPr id="3" name="Rectangle 2">
              <a:extLst>
                <a:ext uri="{FF2B5EF4-FFF2-40B4-BE49-F238E27FC236}">
                  <a16:creationId xmlns:a16="http://schemas.microsoft.com/office/drawing/2014/main" id="{709E66F4-64DE-4F8C-8AB8-F00E19B89375}"/>
                </a:ext>
              </a:extLst>
            </p:cNvPr>
            <p:cNvSpPr/>
            <p:nvPr/>
          </p:nvSpPr>
          <p:spPr>
            <a:xfrm>
              <a:off x="1676400" y="1582627"/>
              <a:ext cx="7086600" cy="646331"/>
            </a:xfrm>
            <a:prstGeom prst="rect">
              <a:avLst/>
            </a:prstGeom>
          </p:spPr>
          <p:txBody>
            <a:bodyPr wrap="square">
              <a:spAutoFit/>
            </a:bodyPr>
            <a:lstStyle/>
            <a:p>
              <a:pPr algn="ctr"/>
              <a:r>
                <a:rPr lang="en-US" dirty="0"/>
                <a:t>This work is licensed under a </a:t>
              </a:r>
              <a:r>
                <a:rPr lang="en-US" dirty="0">
                  <a:hlinkClick r:id="rId2"/>
                </a:rPr>
                <a:t>Creative Commons Attribution-NonCommercial 4.0 International License</a:t>
              </a:r>
              <a:r>
                <a:rPr lang="en-US" dirty="0"/>
                <a:t>.</a:t>
              </a:r>
            </a:p>
          </p:txBody>
        </p:sp>
        <p:pic>
          <p:nvPicPr>
            <p:cNvPr id="5" name="Picture 4">
              <a:extLst>
                <a:ext uri="{FF2B5EF4-FFF2-40B4-BE49-F238E27FC236}">
                  <a16:creationId xmlns:a16="http://schemas.microsoft.com/office/drawing/2014/main" id="{2ED0BD2E-0F8E-40A3-8098-A8A4250AE6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6847" y="1677987"/>
              <a:ext cx="1293353" cy="455613"/>
            </a:xfrm>
            <a:prstGeom prst="rect">
              <a:avLst/>
            </a:prstGeom>
          </p:spPr>
        </p:pic>
      </p:grpSp>
    </p:spTree>
    <p:extLst>
      <p:ext uri="{BB962C8B-B14F-4D97-AF65-F5344CB8AC3E}">
        <p14:creationId xmlns:p14="http://schemas.microsoft.com/office/powerpoint/2010/main" val="28159933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3"/>
          <p:cNvSpPr>
            <a:spLocks noGrp="1"/>
          </p:cNvSpPr>
          <p:nvPr>
            <p:ph type="title"/>
          </p:nvPr>
        </p:nvSpPr>
        <p:spPr>
          <a:xfrm>
            <a:off x="152400" y="2057400"/>
            <a:ext cx="8839200" cy="1325563"/>
          </a:xfrm>
        </p:spPr>
        <p:txBody>
          <a:bodyPr>
            <a:noAutofit/>
          </a:bodyPr>
          <a:lstStyle/>
          <a:p>
            <a:pPr algn="ctr"/>
            <a:r>
              <a:rPr lang="en-US" altLang="en-US" sz="3400" dirty="0" smtClean="0">
                <a:solidFill>
                  <a:schemeClr val="tx1"/>
                </a:solidFill>
              </a:rPr>
              <a:t>17 USC </a:t>
            </a:r>
            <a:r>
              <a:rPr lang="en-US" sz="3400" dirty="0">
                <a:solidFill>
                  <a:schemeClr val="tx1"/>
                </a:solidFill>
              </a:rPr>
              <a:t>§ </a:t>
            </a:r>
            <a:r>
              <a:rPr lang="en-US" altLang="en-US" sz="3400" dirty="0" smtClean="0">
                <a:solidFill>
                  <a:schemeClr val="tx1"/>
                </a:solidFill>
              </a:rPr>
              <a:t>108</a:t>
            </a:r>
            <a:br>
              <a:rPr lang="en-US" altLang="en-US" sz="3400" dirty="0" smtClean="0">
                <a:solidFill>
                  <a:schemeClr val="tx1"/>
                </a:solidFill>
              </a:rPr>
            </a:br>
            <a:r>
              <a:rPr lang="en-US" altLang="en-US" sz="3400" dirty="0" smtClean="0">
                <a:solidFill>
                  <a:schemeClr val="tx1"/>
                </a:solidFill>
              </a:rPr>
              <a:t>Limitations </a:t>
            </a:r>
            <a:r>
              <a:rPr lang="en-US" altLang="en-US" sz="3400" dirty="0">
                <a:solidFill>
                  <a:schemeClr val="tx1"/>
                </a:solidFill>
              </a:rPr>
              <a:t>on E</a:t>
            </a:r>
            <a:r>
              <a:rPr lang="en-US" altLang="en-US" sz="3400" dirty="0" smtClean="0">
                <a:solidFill>
                  <a:schemeClr val="tx1"/>
                </a:solidFill>
              </a:rPr>
              <a:t>xclusive Rights</a:t>
            </a:r>
            <a:r>
              <a:rPr lang="en-US" altLang="en-US" sz="3400" dirty="0">
                <a:solidFill>
                  <a:schemeClr val="tx1"/>
                </a:solidFill>
              </a:rPr>
              <a:t>: Reproduction by </a:t>
            </a:r>
            <a:r>
              <a:rPr lang="en-US" altLang="en-US" sz="3400" dirty="0" smtClean="0">
                <a:solidFill>
                  <a:schemeClr val="tx1"/>
                </a:solidFill>
              </a:rPr>
              <a:t>Libraries </a:t>
            </a:r>
            <a:r>
              <a:rPr lang="en-US" altLang="en-US" sz="3400" dirty="0">
                <a:solidFill>
                  <a:schemeClr val="tx1"/>
                </a:solidFill>
              </a:rPr>
              <a:t>and </a:t>
            </a:r>
            <a:r>
              <a:rPr lang="en-US" altLang="en-US" sz="3400" dirty="0" smtClean="0">
                <a:solidFill>
                  <a:schemeClr val="tx1"/>
                </a:solidFill>
              </a:rPr>
              <a:t>Archives</a:t>
            </a:r>
            <a:r>
              <a:rPr lang="en-US" altLang="en-US" sz="3400" dirty="0">
                <a:solidFill>
                  <a:schemeClr val="tx1"/>
                </a:solidFill>
              </a:rPr>
              <a:t/>
            </a:r>
            <a:br>
              <a:rPr lang="en-US" altLang="en-US" sz="3400" dirty="0">
                <a:solidFill>
                  <a:schemeClr val="tx1"/>
                </a:solidFill>
              </a:rPr>
            </a:br>
            <a:endParaRPr lang="en-US" altLang="en-US" sz="3400" dirty="0"/>
          </a:p>
        </p:txBody>
      </p:sp>
    </p:spTree>
    <p:extLst>
      <p:ext uri="{BB962C8B-B14F-4D97-AF65-F5344CB8AC3E}">
        <p14:creationId xmlns:p14="http://schemas.microsoft.com/office/powerpoint/2010/main" val="20420220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17 USC 108</a:t>
            </a:r>
            <a:endParaRPr lang="en-US" dirty="0"/>
          </a:p>
        </p:txBody>
      </p:sp>
      <p:sp>
        <p:nvSpPr>
          <p:cNvPr id="3" name="Content Placeholder 2"/>
          <p:cNvSpPr>
            <a:spLocks noGrp="1"/>
          </p:cNvSpPr>
          <p:nvPr>
            <p:ph idx="1"/>
          </p:nvPr>
        </p:nvSpPr>
        <p:spPr>
          <a:xfrm>
            <a:off x="457200" y="1143000"/>
            <a:ext cx="8229600" cy="4876800"/>
          </a:xfrm>
        </p:spPr>
        <p:txBody>
          <a:bodyPr/>
          <a:lstStyle/>
          <a:p>
            <a:pPr marL="0" indent="0">
              <a:buNone/>
            </a:pPr>
            <a:r>
              <a:rPr lang="en-US" dirty="0" smtClean="0"/>
              <a:t>Addresses the:</a:t>
            </a:r>
          </a:p>
          <a:p>
            <a:pPr marL="514350" indent="-514350">
              <a:buFont typeface="+mj-lt"/>
              <a:buAutoNum type="arabicPeriod"/>
            </a:pPr>
            <a:r>
              <a:rPr lang="en-US" dirty="0" smtClean="0"/>
              <a:t>Making of copies of works for preservation purposes</a:t>
            </a:r>
          </a:p>
          <a:p>
            <a:pPr marL="514350" indent="-514350">
              <a:buFont typeface="+mj-lt"/>
              <a:buAutoNum type="arabicPeriod"/>
            </a:pPr>
            <a:r>
              <a:rPr lang="en-US" dirty="0" smtClean="0"/>
              <a:t>Making of copies of works for private study and Interlibrary Loan</a:t>
            </a:r>
          </a:p>
          <a:p>
            <a:pPr marL="514350" indent="-514350">
              <a:buFont typeface="+mj-lt"/>
              <a:buAutoNum type="arabicPeriod"/>
            </a:pPr>
            <a:r>
              <a:rPr lang="en-US" dirty="0" smtClean="0"/>
              <a:t>Liability in regards to reproduction equipment</a:t>
            </a:r>
          </a:p>
          <a:p>
            <a:pPr marL="514350" indent="-514350">
              <a:buFont typeface="+mj-lt"/>
              <a:buAutoNum type="arabicPeriod"/>
            </a:pPr>
            <a:r>
              <a:rPr lang="en-US" dirty="0" smtClean="0"/>
              <a:t>Uses in the last 20 years of </a:t>
            </a:r>
            <a:r>
              <a:rPr lang="en-US" dirty="0"/>
              <a:t>any term of copyright of a published work</a:t>
            </a:r>
            <a:endParaRPr lang="en-US" dirty="0" smtClean="0"/>
          </a:p>
          <a:p>
            <a:endParaRPr lang="en-US" dirty="0"/>
          </a:p>
        </p:txBody>
      </p:sp>
    </p:spTree>
    <p:extLst>
      <p:ext uri="{BB962C8B-B14F-4D97-AF65-F5344CB8AC3E}">
        <p14:creationId xmlns:p14="http://schemas.microsoft.com/office/powerpoint/2010/main" val="18923828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dirty="0"/>
              <a:t>Qualifying </a:t>
            </a:r>
            <a:r>
              <a:rPr lang="en-US" sz="4000" dirty="0" smtClean="0"/>
              <a:t>Institutions</a:t>
            </a:r>
            <a:endParaRPr lang="en-US" sz="4000" dirty="0"/>
          </a:p>
        </p:txBody>
      </p:sp>
      <p:sp>
        <p:nvSpPr>
          <p:cNvPr id="3" name="Content Placeholder 2"/>
          <p:cNvSpPr>
            <a:spLocks noGrp="1"/>
          </p:cNvSpPr>
          <p:nvPr>
            <p:ph idx="1"/>
          </p:nvPr>
        </p:nvSpPr>
        <p:spPr/>
        <p:txBody>
          <a:bodyPr/>
          <a:lstStyle/>
          <a:p>
            <a:pPr marL="0" indent="0">
              <a:buNone/>
            </a:pPr>
            <a:r>
              <a:rPr lang="en-US" dirty="0"/>
              <a:t>Under </a:t>
            </a:r>
            <a:r>
              <a:rPr lang="en-US" dirty="0" smtClean="0"/>
              <a:t>17 USC § 108(a), qualifying institutions are </a:t>
            </a:r>
            <a:r>
              <a:rPr lang="en-US" b="1" dirty="0" smtClean="0"/>
              <a:t>libraries and archives</a:t>
            </a:r>
            <a:r>
              <a:rPr lang="en-US" dirty="0" smtClean="0"/>
              <a:t>, whose collections are:</a:t>
            </a:r>
          </a:p>
          <a:p>
            <a:r>
              <a:rPr lang="en-US" dirty="0" smtClean="0"/>
              <a:t>Open </a:t>
            </a:r>
            <a:r>
              <a:rPr lang="en-US" dirty="0"/>
              <a:t>to the public, or</a:t>
            </a:r>
          </a:p>
          <a:p>
            <a:r>
              <a:rPr lang="en-US" dirty="0" smtClean="0"/>
              <a:t>Available </a:t>
            </a:r>
            <a:r>
              <a:rPr lang="en-US" dirty="0"/>
              <a:t>to </a:t>
            </a:r>
            <a:r>
              <a:rPr lang="en-US" dirty="0" smtClean="0"/>
              <a:t>affiliated researchers and other </a:t>
            </a:r>
            <a:r>
              <a:rPr lang="en-US" dirty="0"/>
              <a:t>persons doing research in a specialized </a:t>
            </a:r>
            <a:r>
              <a:rPr lang="en-US" dirty="0" smtClean="0"/>
              <a:t>field.</a:t>
            </a:r>
            <a:endParaRPr lang="en-US" dirty="0"/>
          </a:p>
        </p:txBody>
      </p:sp>
    </p:spTree>
    <p:extLst>
      <p:ext uri="{BB962C8B-B14F-4D97-AF65-F5344CB8AC3E}">
        <p14:creationId xmlns:p14="http://schemas.microsoft.com/office/powerpoint/2010/main" val="42933357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dirty="0" smtClean="0"/>
              <a:t>“Rules”</a:t>
            </a:r>
            <a:endParaRPr lang="en-US" sz="4000" dirty="0"/>
          </a:p>
        </p:txBody>
      </p:sp>
      <p:sp>
        <p:nvSpPr>
          <p:cNvPr id="3" name="Content Placeholder 2"/>
          <p:cNvSpPr>
            <a:spLocks noGrp="1"/>
          </p:cNvSpPr>
          <p:nvPr>
            <p:ph idx="1"/>
          </p:nvPr>
        </p:nvSpPr>
        <p:spPr>
          <a:xfrm>
            <a:off x="457200" y="1219200"/>
            <a:ext cx="8229600" cy="4876800"/>
          </a:xfrm>
        </p:spPr>
        <p:txBody>
          <a:bodyPr/>
          <a:lstStyle/>
          <a:p>
            <a:pPr marL="0" indent="0">
              <a:buNone/>
            </a:pPr>
            <a:r>
              <a:rPr lang="en-US" sz="2800" dirty="0"/>
              <a:t>Under </a:t>
            </a:r>
            <a:r>
              <a:rPr lang="en-US" sz="2800" dirty="0" smtClean="0"/>
              <a:t>17 USC § 108(a), libraries and archives may make copies of works so long as…</a:t>
            </a:r>
            <a:endParaRPr lang="en-US" sz="2800" dirty="0"/>
          </a:p>
          <a:p>
            <a:r>
              <a:rPr lang="en-US" sz="2800" dirty="0" smtClean="0"/>
              <a:t>The reproduction and/or </a:t>
            </a:r>
            <a:r>
              <a:rPr lang="en-US" sz="2800" dirty="0"/>
              <a:t>distribution </a:t>
            </a:r>
            <a:r>
              <a:rPr lang="en-US" sz="2800" dirty="0" smtClean="0"/>
              <a:t>of copyrighted works are made </a:t>
            </a:r>
            <a:r>
              <a:rPr lang="en-US" sz="2800" dirty="0"/>
              <a:t>without any purpose of direct or indirect commercial advantage</a:t>
            </a:r>
            <a:r>
              <a:rPr lang="en-US" sz="2800" dirty="0" smtClean="0"/>
              <a:t>; and</a:t>
            </a:r>
            <a:endParaRPr lang="en-US" sz="2800" dirty="0"/>
          </a:p>
          <a:p>
            <a:r>
              <a:rPr lang="en-US" sz="2800" dirty="0" smtClean="0"/>
              <a:t>Works they reproduce/distribute under 108 must include </a:t>
            </a:r>
            <a:r>
              <a:rPr lang="en-US" sz="2800" dirty="0"/>
              <a:t>a notice of </a:t>
            </a:r>
            <a:r>
              <a:rPr lang="en-US" sz="2800" dirty="0" smtClean="0"/>
              <a:t>copyright…either the one that was originally found on the work or one they add that states that the </a:t>
            </a:r>
            <a:r>
              <a:rPr lang="en-US" sz="2800" dirty="0"/>
              <a:t>work may be protected by </a:t>
            </a:r>
            <a:r>
              <a:rPr lang="en-US" sz="2800" dirty="0" smtClean="0"/>
              <a:t>copyright.</a:t>
            </a:r>
            <a:endParaRPr lang="en-US" sz="2800" dirty="0"/>
          </a:p>
          <a:p>
            <a:endParaRPr lang="en-US" dirty="0"/>
          </a:p>
        </p:txBody>
      </p:sp>
    </p:spTree>
    <p:extLst>
      <p:ext uri="{BB962C8B-B14F-4D97-AF65-F5344CB8AC3E}">
        <p14:creationId xmlns:p14="http://schemas.microsoft.com/office/powerpoint/2010/main" val="22665569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dirty="0" smtClean="0"/>
              <a:t>“Rules,” Continued</a:t>
            </a:r>
            <a:endParaRPr lang="en-US" sz="4000" dirty="0"/>
          </a:p>
        </p:txBody>
      </p:sp>
      <p:sp>
        <p:nvSpPr>
          <p:cNvPr id="3" name="Content Placeholder 2"/>
          <p:cNvSpPr>
            <a:spLocks noGrp="1"/>
          </p:cNvSpPr>
          <p:nvPr>
            <p:ph idx="1"/>
          </p:nvPr>
        </p:nvSpPr>
        <p:spPr>
          <a:xfrm>
            <a:off x="457200" y="1219200"/>
            <a:ext cx="8229600" cy="4876800"/>
          </a:xfrm>
        </p:spPr>
        <p:txBody>
          <a:bodyPr/>
          <a:lstStyle/>
          <a:p>
            <a:pPr marL="0" indent="0">
              <a:buNone/>
            </a:pPr>
            <a:r>
              <a:rPr lang="en-US" sz="2700" dirty="0"/>
              <a:t>Under 17 USC § </a:t>
            </a:r>
            <a:r>
              <a:rPr lang="en-US" sz="2700" dirty="0" smtClean="0"/>
              <a:t>108(g)(1), </a:t>
            </a:r>
            <a:r>
              <a:rPr lang="en-US" sz="2700" dirty="0"/>
              <a:t>libraries and archives may </a:t>
            </a:r>
            <a:r>
              <a:rPr lang="en-US" sz="2700" dirty="0" smtClean="0"/>
              <a:t>make </a:t>
            </a:r>
            <a:r>
              <a:rPr lang="en-US" sz="2700" b="1" dirty="0" smtClean="0"/>
              <a:t>isolated </a:t>
            </a:r>
            <a:r>
              <a:rPr lang="en-US" sz="2700" b="1" dirty="0"/>
              <a:t>and unrelated </a:t>
            </a:r>
            <a:r>
              <a:rPr lang="en-US" sz="2700" b="1" dirty="0" smtClean="0"/>
              <a:t>reproductions </a:t>
            </a:r>
            <a:r>
              <a:rPr lang="en-US" sz="2700" b="1" dirty="0"/>
              <a:t>or </a:t>
            </a:r>
            <a:r>
              <a:rPr lang="en-US" sz="2700" b="1" dirty="0" smtClean="0"/>
              <a:t>distributions </a:t>
            </a:r>
            <a:r>
              <a:rPr lang="en-US" sz="2700" b="1" dirty="0"/>
              <a:t>of a single copy </a:t>
            </a:r>
            <a:r>
              <a:rPr lang="en-US" sz="2700" b="1" dirty="0" smtClean="0"/>
              <a:t>of </a:t>
            </a:r>
            <a:r>
              <a:rPr lang="en-US" sz="2700" b="1" dirty="0"/>
              <a:t>the same material on separate occasions</a:t>
            </a:r>
            <a:r>
              <a:rPr lang="en-US" sz="2700" dirty="0"/>
              <a:t>, but </a:t>
            </a:r>
            <a:r>
              <a:rPr lang="en-US" sz="2700" dirty="0" smtClean="0"/>
              <a:t>this does not extend to…</a:t>
            </a:r>
          </a:p>
          <a:p>
            <a:r>
              <a:rPr lang="en-US" sz="2700" dirty="0"/>
              <a:t>R</a:t>
            </a:r>
            <a:r>
              <a:rPr lang="en-US" sz="2700" dirty="0" smtClean="0"/>
              <a:t>elated </a:t>
            </a:r>
            <a:r>
              <a:rPr lang="en-US" sz="2700" dirty="0"/>
              <a:t>or concerted reproduction or distribution of multiple copies </a:t>
            </a:r>
            <a:r>
              <a:rPr lang="en-US" sz="2700" dirty="0" smtClean="0"/>
              <a:t>of </a:t>
            </a:r>
            <a:r>
              <a:rPr lang="en-US" sz="2700" dirty="0"/>
              <a:t>the same </a:t>
            </a:r>
            <a:r>
              <a:rPr lang="en-US" sz="2700" dirty="0" smtClean="0"/>
              <a:t>material made </a:t>
            </a:r>
            <a:r>
              <a:rPr lang="en-US" sz="2700" dirty="0"/>
              <a:t>on one occasion or over a period of </a:t>
            </a:r>
            <a:r>
              <a:rPr lang="en-US" sz="2700" dirty="0" smtClean="0"/>
              <a:t>time for </a:t>
            </a:r>
            <a:r>
              <a:rPr lang="en-US" sz="2700" dirty="0"/>
              <a:t>aggregate use by one or more individuals or for separate use by the individual members of a </a:t>
            </a:r>
            <a:r>
              <a:rPr lang="en-US" sz="2700" dirty="0" smtClean="0"/>
              <a:t>group</a:t>
            </a:r>
            <a:endParaRPr lang="en-US" sz="2700" dirty="0"/>
          </a:p>
        </p:txBody>
      </p:sp>
    </p:spTree>
    <p:extLst>
      <p:ext uri="{BB962C8B-B14F-4D97-AF65-F5344CB8AC3E}">
        <p14:creationId xmlns:p14="http://schemas.microsoft.com/office/powerpoint/2010/main" val="28431607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819400"/>
            <a:ext cx="8610600" cy="805315"/>
          </a:xfrm>
        </p:spPr>
        <p:txBody>
          <a:bodyPr/>
          <a:lstStyle/>
          <a:p>
            <a:pPr algn="ctr"/>
            <a:r>
              <a:rPr lang="en-US" dirty="0" smtClean="0">
                <a:solidFill>
                  <a:schemeClr val="tx1"/>
                </a:solidFill>
              </a:rPr>
              <a:t>Preservation Copies</a:t>
            </a:r>
            <a:endParaRPr lang="en-US" dirty="0">
              <a:solidFill>
                <a:schemeClr val="tx1"/>
              </a:solidFill>
            </a:endParaRPr>
          </a:p>
        </p:txBody>
      </p:sp>
    </p:spTree>
    <p:extLst>
      <p:ext uri="{BB962C8B-B14F-4D97-AF65-F5344CB8AC3E}">
        <p14:creationId xmlns:p14="http://schemas.microsoft.com/office/powerpoint/2010/main" val="1355100946"/>
      </p:ext>
    </p:extLst>
  </p:cSld>
  <p:clrMapOvr>
    <a:masterClrMapping/>
  </p:clrMapOvr>
</p:sld>
</file>

<file path=ppt/theme/theme1.xml><?xml version="1.0" encoding="utf-8"?>
<a:theme xmlns:a="http://schemas.openxmlformats.org/drawingml/2006/main" name="MU--PPT_Template2">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MU--PPT_Template2" id="{A655C670-AD98-4127-88C6-852EDA1663AE}" vid="{D8592C19-329E-4A85-9F76-F1AA436DB9A4}"/>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2238</TotalTime>
  <Words>1750</Words>
  <Application>Microsoft Office PowerPoint</Application>
  <PresentationFormat>On-screen Show (4:3)</PresentationFormat>
  <Paragraphs>147</Paragraphs>
  <Slides>37</Slides>
  <Notes>10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37</vt:i4>
      </vt:variant>
    </vt:vector>
  </HeadingPairs>
  <TitlesOfParts>
    <vt:vector size="43" baseType="lpstr">
      <vt:lpstr>Arial</vt:lpstr>
      <vt:lpstr>Calibri</vt:lpstr>
      <vt:lpstr>Calibri Light</vt:lpstr>
      <vt:lpstr>Wingdings</vt:lpstr>
      <vt:lpstr>MU--PPT_Template2</vt:lpstr>
      <vt:lpstr>Custom Design</vt:lpstr>
      <vt:lpstr>Section 108</vt:lpstr>
      <vt:lpstr>​  Carla Myers  Assistant Librarian &amp; Coordinator of Scholarly Communications Miami University Libraries (Ohio) myersc2@miamioh.edu</vt:lpstr>
      <vt:lpstr>Overview</vt:lpstr>
      <vt:lpstr>17 USC § 108 Limitations on Exclusive Rights: Reproduction by Libraries and Archives </vt:lpstr>
      <vt:lpstr>17 USC 108</vt:lpstr>
      <vt:lpstr>Qualifying Institutions</vt:lpstr>
      <vt:lpstr>“Rules”</vt:lpstr>
      <vt:lpstr>“Rules,” Continued</vt:lpstr>
      <vt:lpstr>Preservation Copies</vt:lpstr>
      <vt:lpstr>Preservation Copies – Unpublished Works</vt:lpstr>
      <vt:lpstr>Preservation Copies – Unpublished Works (cont.)</vt:lpstr>
      <vt:lpstr>Preservation Copies - Published Works</vt:lpstr>
      <vt:lpstr>Preservation Copies - Published Works (Cont.)</vt:lpstr>
      <vt:lpstr>Discuss with Legal Counsel</vt:lpstr>
      <vt:lpstr>Making Copies for Private Study</vt:lpstr>
      <vt:lpstr>Types of Works that Can be Copied for Private Study</vt:lpstr>
      <vt:lpstr>Types of Works that Cannot be Copied for Private Study</vt:lpstr>
      <vt:lpstr>Private Study Copies – Limited Portions</vt:lpstr>
      <vt:lpstr>Private Study Copies – Limited Portions (cont.)</vt:lpstr>
      <vt:lpstr>And, when it Comes to ILL</vt:lpstr>
      <vt:lpstr>Private Study Copies – Substantial Portion/Entire Copy</vt:lpstr>
      <vt:lpstr>Private Study Copies – Substantial Portion/Entire Copy (cont.)</vt:lpstr>
      <vt:lpstr>PowerPoint Presentation</vt:lpstr>
      <vt:lpstr>Regulated Warning</vt:lpstr>
      <vt:lpstr>Discuss With Legal Counsel</vt:lpstr>
      <vt:lpstr>Note!</vt:lpstr>
      <vt:lpstr>Reproduction Equipment</vt:lpstr>
      <vt:lpstr>Reproduction Equipment</vt:lpstr>
      <vt:lpstr>Uses in the Last 20 Years of Copyright Protection</vt:lpstr>
      <vt:lpstr>A Free Pass?</vt:lpstr>
      <vt:lpstr>So Long As…</vt:lpstr>
      <vt:lpstr>Sunny Bono Memorial Collection</vt:lpstr>
      <vt:lpstr>Discuss With Legal Counsel</vt:lpstr>
      <vt:lpstr>Putting It All Together</vt:lpstr>
      <vt:lpstr>108 Super Powers!</vt:lpstr>
      <vt:lpstr>PowerPoint Presentation</vt:lpstr>
      <vt:lpstr>Questions?</vt:lpstr>
    </vt:vector>
  </TitlesOfParts>
  <Company>UCCS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Carla</dc:creator>
  <cp:lastModifiedBy>Myers, Carla Ms.</cp:lastModifiedBy>
  <cp:revision>105</cp:revision>
  <dcterms:created xsi:type="dcterms:W3CDTF">2014-10-02T18:24:36Z</dcterms:created>
  <dcterms:modified xsi:type="dcterms:W3CDTF">2018-06-13T18:26:09Z</dcterms:modified>
</cp:coreProperties>
</file>