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 id="2147483781" r:id="rId2"/>
  </p:sldMasterIdLst>
  <p:notesMasterIdLst>
    <p:notesMasterId r:id="rId59"/>
  </p:notesMasterIdLst>
  <p:handoutMasterIdLst>
    <p:handoutMasterId r:id="rId60"/>
  </p:handoutMasterIdLst>
  <p:sldIdLst>
    <p:sldId id="516" r:id="rId3"/>
    <p:sldId id="518" r:id="rId4"/>
    <p:sldId id="719" r:id="rId5"/>
    <p:sldId id="731" r:id="rId6"/>
    <p:sldId id="611" r:id="rId7"/>
    <p:sldId id="612" r:id="rId8"/>
    <p:sldId id="718" r:id="rId9"/>
    <p:sldId id="713" r:id="rId10"/>
    <p:sldId id="664" r:id="rId11"/>
    <p:sldId id="613" r:id="rId12"/>
    <p:sldId id="715" r:id="rId13"/>
    <p:sldId id="716" r:id="rId14"/>
    <p:sldId id="717" r:id="rId15"/>
    <p:sldId id="756" r:id="rId16"/>
    <p:sldId id="720" r:id="rId17"/>
    <p:sldId id="723" r:id="rId18"/>
    <p:sldId id="732" r:id="rId19"/>
    <p:sldId id="733" r:id="rId20"/>
    <p:sldId id="745" r:id="rId21"/>
    <p:sldId id="734" r:id="rId22"/>
    <p:sldId id="746" r:id="rId23"/>
    <p:sldId id="735" r:id="rId24"/>
    <p:sldId id="747" r:id="rId25"/>
    <p:sldId id="736" r:id="rId26"/>
    <p:sldId id="749" r:id="rId27"/>
    <p:sldId id="766" r:id="rId28"/>
    <p:sldId id="750" r:id="rId29"/>
    <p:sldId id="737" r:id="rId30"/>
    <p:sldId id="748" r:id="rId31"/>
    <p:sldId id="729" r:id="rId32"/>
    <p:sldId id="724" r:id="rId33"/>
    <p:sldId id="725" r:id="rId34"/>
    <p:sldId id="739" r:id="rId35"/>
    <p:sldId id="740" r:id="rId36"/>
    <p:sldId id="727" r:id="rId37"/>
    <p:sldId id="741" r:id="rId38"/>
    <p:sldId id="742" r:id="rId39"/>
    <p:sldId id="744" r:id="rId40"/>
    <p:sldId id="743" r:id="rId41"/>
    <p:sldId id="751" r:id="rId42"/>
    <p:sldId id="757" r:id="rId43"/>
    <p:sldId id="722" r:id="rId44"/>
    <p:sldId id="730" r:id="rId45"/>
    <p:sldId id="758" r:id="rId46"/>
    <p:sldId id="762" r:id="rId47"/>
    <p:sldId id="761" r:id="rId48"/>
    <p:sldId id="759" r:id="rId49"/>
    <p:sldId id="760" r:id="rId50"/>
    <p:sldId id="763" r:id="rId51"/>
    <p:sldId id="767" r:id="rId52"/>
    <p:sldId id="752" r:id="rId53"/>
    <p:sldId id="764" r:id="rId54"/>
    <p:sldId id="765" r:id="rId55"/>
    <p:sldId id="753" r:id="rId56"/>
    <p:sldId id="755" r:id="rId57"/>
    <p:sldId id="661" r:id="rId58"/>
  </p:sldIdLst>
  <p:sldSz cx="9144000" cy="6858000" type="screen4x3"/>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727375"/>
    <a:srgbClr val="687D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555" autoAdjust="0"/>
    <p:restoredTop sz="77880" autoAdjust="0"/>
  </p:normalViewPr>
  <p:slideViewPr>
    <p:cSldViewPr>
      <p:cViewPr varScale="1">
        <p:scale>
          <a:sx n="47" d="100"/>
          <a:sy n="47" d="100"/>
        </p:scale>
        <p:origin x="1668" y="5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1"/>
          </a:xfrm>
          <a:prstGeom prst="rect">
            <a:avLst/>
          </a:prstGeom>
        </p:spPr>
        <p:txBody>
          <a:bodyPr vert="horz" lIns="93317" tIns="46659" rIns="93317" bIns="46659" rtlCol="0"/>
          <a:lstStyle>
            <a:lvl1pPr algn="l">
              <a:defRPr sz="1200"/>
            </a:lvl1pPr>
          </a:lstStyle>
          <a:p>
            <a:endParaRPr lang="en-US" dirty="0"/>
          </a:p>
        </p:txBody>
      </p:sp>
      <p:sp>
        <p:nvSpPr>
          <p:cNvPr id="3" name="Date Placeholder 2"/>
          <p:cNvSpPr>
            <a:spLocks noGrp="1"/>
          </p:cNvSpPr>
          <p:nvPr>
            <p:ph type="dt" sz="quarter" idx="1"/>
          </p:nvPr>
        </p:nvSpPr>
        <p:spPr>
          <a:xfrm>
            <a:off x="3978132" y="0"/>
            <a:ext cx="3043343" cy="467071"/>
          </a:xfrm>
          <a:prstGeom prst="rect">
            <a:avLst/>
          </a:prstGeom>
        </p:spPr>
        <p:txBody>
          <a:bodyPr vert="horz" lIns="93317" tIns="46659" rIns="93317" bIns="46659" rtlCol="0"/>
          <a:lstStyle>
            <a:lvl1pPr algn="r">
              <a:defRPr sz="1200"/>
            </a:lvl1pPr>
          </a:lstStyle>
          <a:p>
            <a:fld id="{18FFE784-1407-4A60-9436-4DCBCCD80640}" type="datetimeFigureOut">
              <a:rPr lang="en-US" smtClean="0"/>
              <a:t>12/29/2018</a:t>
            </a:fld>
            <a:endParaRPr lang="en-US" dirty="0"/>
          </a:p>
        </p:txBody>
      </p:sp>
      <p:sp>
        <p:nvSpPr>
          <p:cNvPr id="4" name="Footer Placeholder 3"/>
          <p:cNvSpPr>
            <a:spLocks noGrp="1"/>
          </p:cNvSpPr>
          <p:nvPr>
            <p:ph type="ftr" sz="quarter" idx="2"/>
          </p:nvPr>
        </p:nvSpPr>
        <p:spPr>
          <a:xfrm>
            <a:off x="0" y="8842030"/>
            <a:ext cx="3043343" cy="467070"/>
          </a:xfrm>
          <a:prstGeom prst="rect">
            <a:avLst/>
          </a:prstGeom>
        </p:spPr>
        <p:txBody>
          <a:bodyPr vert="horz" lIns="93317" tIns="46659" rIns="93317" bIns="4665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8132" y="8842030"/>
            <a:ext cx="3043343" cy="467070"/>
          </a:xfrm>
          <a:prstGeom prst="rect">
            <a:avLst/>
          </a:prstGeom>
        </p:spPr>
        <p:txBody>
          <a:bodyPr vert="horz" lIns="93317" tIns="46659" rIns="93317" bIns="46659" rtlCol="0" anchor="b"/>
          <a:lstStyle>
            <a:lvl1pPr algn="r">
              <a:defRPr sz="1200"/>
            </a:lvl1pPr>
          </a:lstStyle>
          <a:p>
            <a:fld id="{3E9A2201-2A6D-4571-8347-F0E7E9AE7894}" type="slidenum">
              <a:rPr lang="en-US" smtClean="0"/>
              <a:t>‹#›</a:t>
            </a:fld>
            <a:endParaRPr lang="en-US" dirty="0"/>
          </a:p>
        </p:txBody>
      </p:sp>
    </p:spTree>
    <p:extLst>
      <p:ext uri="{BB962C8B-B14F-4D97-AF65-F5344CB8AC3E}">
        <p14:creationId xmlns:p14="http://schemas.microsoft.com/office/powerpoint/2010/main" val="8763715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17" tIns="46659" rIns="93317" bIns="46659" rtlCol="0"/>
          <a:lstStyle>
            <a:lvl1pPr algn="l">
              <a:defRPr sz="1200"/>
            </a:lvl1pPr>
          </a:lstStyle>
          <a:p>
            <a:endParaRPr lang="en-US" dirty="0"/>
          </a:p>
        </p:txBody>
      </p:sp>
      <p:sp>
        <p:nvSpPr>
          <p:cNvPr id="3" name="Date Placeholder 2"/>
          <p:cNvSpPr>
            <a:spLocks noGrp="1"/>
          </p:cNvSpPr>
          <p:nvPr>
            <p:ph type="dt" idx="1"/>
          </p:nvPr>
        </p:nvSpPr>
        <p:spPr>
          <a:xfrm>
            <a:off x="3978132" y="0"/>
            <a:ext cx="3043343" cy="465455"/>
          </a:xfrm>
          <a:prstGeom prst="rect">
            <a:avLst/>
          </a:prstGeom>
        </p:spPr>
        <p:txBody>
          <a:bodyPr vert="horz" lIns="93317" tIns="46659" rIns="93317" bIns="46659" rtlCol="0"/>
          <a:lstStyle>
            <a:lvl1pPr algn="r">
              <a:defRPr sz="1200"/>
            </a:lvl1pPr>
          </a:lstStyle>
          <a:p>
            <a:fld id="{F6E423C1-124C-45F4-82BC-3BEB796BA71A}" type="datetimeFigureOut">
              <a:rPr lang="en-US" smtClean="0"/>
              <a:t>12/29/2018</a:t>
            </a:fld>
            <a:endParaRPr lang="en-US" dirty="0"/>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17" tIns="46659" rIns="93317" bIns="46659" rtlCol="0" anchor="ctr"/>
          <a:lstStyle/>
          <a:p>
            <a:endParaRPr lang="en-US" dirty="0"/>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17" tIns="46659" rIns="93317" bIns="4665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30"/>
            <a:ext cx="3043343" cy="465455"/>
          </a:xfrm>
          <a:prstGeom prst="rect">
            <a:avLst/>
          </a:prstGeom>
        </p:spPr>
        <p:txBody>
          <a:bodyPr vert="horz" lIns="93317" tIns="46659" rIns="93317" bIns="4665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8132" y="8842030"/>
            <a:ext cx="3043343" cy="465455"/>
          </a:xfrm>
          <a:prstGeom prst="rect">
            <a:avLst/>
          </a:prstGeom>
        </p:spPr>
        <p:txBody>
          <a:bodyPr vert="horz" lIns="93317" tIns="46659" rIns="93317" bIns="46659" rtlCol="0" anchor="b"/>
          <a:lstStyle>
            <a:lvl1pPr algn="r">
              <a:defRPr sz="1200"/>
            </a:lvl1pPr>
          </a:lstStyle>
          <a:p>
            <a:fld id="{269F6FE3-4618-4DE6-A9DE-6A00F897ADDF}" type="slidenum">
              <a:rPr lang="en-US" smtClean="0"/>
              <a:t>‹#›</a:t>
            </a:fld>
            <a:endParaRPr lang="en-US" dirty="0"/>
          </a:p>
        </p:txBody>
      </p:sp>
    </p:spTree>
    <p:extLst>
      <p:ext uri="{BB962C8B-B14F-4D97-AF65-F5344CB8AC3E}">
        <p14:creationId xmlns:p14="http://schemas.microsoft.com/office/powerpoint/2010/main" val="14430919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69F6FE3-4618-4DE6-A9DE-6A00F897ADDF}" type="slidenum">
              <a:rPr lang="en-US" smtClean="0"/>
              <a:t>7</a:t>
            </a:fld>
            <a:endParaRPr lang="en-US" dirty="0"/>
          </a:p>
        </p:txBody>
      </p:sp>
    </p:spTree>
    <p:extLst>
      <p:ext uri="{BB962C8B-B14F-4D97-AF65-F5344CB8AC3E}">
        <p14:creationId xmlns:p14="http://schemas.microsoft.com/office/powerpoint/2010/main" val="2005587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stretch>
            <a:fillRect/>
          </a:stretch>
        </p:blipFill>
        <p:spPr>
          <a:xfrm>
            <a:off x="5638800" y="5079937"/>
            <a:ext cx="3338400" cy="1244663"/>
          </a:xfrm>
          <a:prstGeom prst="rect">
            <a:avLst/>
          </a:prstGeom>
          <a:blipFill dpi="0" rotWithShape="1">
            <a:blip r:embed="rId3"/>
            <a:srcRect/>
            <a:tile tx="0" ty="0" sx="100000" sy="100000" flip="none" algn="tl"/>
          </a:blipFill>
        </p:spPr>
      </p:pic>
      <p:cxnSp>
        <p:nvCxnSpPr>
          <p:cNvPr id="6" name="Straight Connector 5"/>
          <p:cNvCxnSpPr/>
          <p:nvPr userDrawn="1"/>
        </p:nvCxnSpPr>
        <p:spPr>
          <a:xfrm>
            <a:off x="762000" y="38862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Rectangle 6"/>
          <p:cNvSpPr/>
          <p:nvPr userDrawn="1"/>
        </p:nvSpPr>
        <p:spPr>
          <a:xfrm>
            <a:off x="0" y="6400800"/>
            <a:ext cx="9144000" cy="457200"/>
          </a:xfrm>
          <a:prstGeom prst="rect">
            <a:avLst/>
          </a:prstGeom>
          <a:solidFill>
            <a:srgbClr val="687D30"/>
          </a:solidFill>
          <a:ln>
            <a:solidFill>
              <a:srgbClr val="687D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 name="Straight Connector 7"/>
          <p:cNvCxnSpPr/>
          <p:nvPr userDrawn="1"/>
        </p:nvCxnSpPr>
        <p:spPr>
          <a:xfrm>
            <a:off x="0" y="6400800"/>
            <a:ext cx="9144000" cy="0"/>
          </a:xfrm>
          <a:prstGeom prst="line">
            <a:avLst/>
          </a:prstGeom>
          <a:ln w="34925" cmpd="sng">
            <a:solidFill>
              <a:srgbClr val="727375"/>
            </a:solidFill>
          </a:ln>
        </p:spPr>
        <p:style>
          <a:lnRef idx="2">
            <a:schemeClr val="accent1"/>
          </a:lnRef>
          <a:fillRef idx="0">
            <a:schemeClr val="accent1"/>
          </a:fillRef>
          <a:effectRef idx="1">
            <a:schemeClr val="accent1"/>
          </a:effectRef>
          <a:fontRef idx="minor">
            <a:schemeClr val="tx1"/>
          </a:fontRef>
        </p:style>
      </p:cxnSp>
      <p:sp>
        <p:nvSpPr>
          <p:cNvPr id="9" name="Subtitle 2"/>
          <p:cNvSpPr>
            <a:spLocks noGrp="1"/>
          </p:cNvSpPr>
          <p:nvPr>
            <p:ph type="subTitle" idx="1"/>
          </p:nvPr>
        </p:nvSpPr>
        <p:spPr>
          <a:xfrm>
            <a:off x="769620" y="3962400"/>
            <a:ext cx="7543800" cy="1143000"/>
          </a:xfrm>
          <a:prstGeom prst="rect">
            <a:avLst/>
          </a:prstGeom>
        </p:spPr>
        <p:txBody>
          <a:bodyPr/>
          <a:lstStyle>
            <a:lvl1pPr marL="0" indent="0">
              <a:buNone/>
              <a:defRPr/>
            </a:lvl1pPr>
          </a:lstStyle>
          <a:p>
            <a:r>
              <a:rPr lang="en-US" sz="3000" dirty="0"/>
              <a:t>An Overview</a:t>
            </a:r>
            <a:endParaRPr lang="en-US" dirty="0">
              <a:latin typeface="Arial" panose="020B0604020202020204" pitchFamily="34" charset="0"/>
              <a:cs typeface="Arial" panose="020B0604020202020204" pitchFamily="34" charset="0"/>
            </a:endParaRPr>
          </a:p>
        </p:txBody>
      </p:sp>
      <p:sp>
        <p:nvSpPr>
          <p:cNvPr id="10" name="Title 1"/>
          <p:cNvSpPr>
            <a:spLocks noGrp="1"/>
          </p:cNvSpPr>
          <p:nvPr>
            <p:ph type="ctrTitle"/>
          </p:nvPr>
        </p:nvSpPr>
        <p:spPr>
          <a:xfrm>
            <a:off x="762000" y="2438400"/>
            <a:ext cx="7543800" cy="1353312"/>
          </a:xfrm>
          <a:prstGeom prst="rect">
            <a:avLst/>
          </a:prstGeom>
        </p:spPr>
        <p:txBody>
          <a:bodyPr>
            <a:normAutofit/>
          </a:bodyPr>
          <a:lstStyle/>
          <a:p>
            <a:r>
              <a:rPr lang="en-US" sz="7200" dirty="0">
                <a:latin typeface="Arial" pitchFamily="34" charset="0"/>
                <a:cs typeface="Arial" pitchFamily="34" charset="0"/>
              </a:rPr>
              <a:t>Copyright Basics</a:t>
            </a:r>
            <a:endParaRPr lang="en-US" sz="7200" dirty="0"/>
          </a:p>
        </p:txBody>
      </p:sp>
    </p:spTree>
    <p:extLst>
      <p:ext uri="{BB962C8B-B14F-4D97-AF65-F5344CB8AC3E}">
        <p14:creationId xmlns:p14="http://schemas.microsoft.com/office/powerpoint/2010/main" val="17841160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7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024061"/>
          </a:xfrm>
          <a:prstGeom prst="rect">
            <a:avLst/>
          </a:prstGeom>
        </p:spPr>
        <p:txBody>
          <a:bodyPr anchor="b">
            <a:normAutofit/>
          </a:bodyPr>
          <a:lstStyle>
            <a:lvl1pPr algn="ctr">
              <a:defRPr sz="4000"/>
            </a:lvl1pPr>
          </a:lstStyle>
          <a:p>
            <a:r>
              <a:rPr lang="en-US" dirty="0"/>
              <a:t>Click to edit Master title style</a:t>
            </a:r>
          </a:p>
        </p:txBody>
      </p:sp>
    </p:spTree>
    <p:extLst>
      <p:ext uri="{BB962C8B-B14F-4D97-AF65-F5344CB8AC3E}">
        <p14:creationId xmlns:p14="http://schemas.microsoft.com/office/powerpoint/2010/main" val="17339785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14_Title Slide">
    <p:spTree>
      <p:nvGrpSpPr>
        <p:cNvPr id="1" name=""/>
        <p:cNvGrpSpPr/>
        <p:nvPr/>
      </p:nvGrpSpPr>
      <p:grpSpPr>
        <a:xfrm>
          <a:off x="0" y="0"/>
          <a:ext cx="0" cy="0"/>
          <a:chOff x="0" y="0"/>
          <a:chExt cx="0" cy="0"/>
        </a:xfrm>
      </p:grpSpPr>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6740488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8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024061"/>
          </a:xfrm>
          <a:prstGeom prst="rect">
            <a:avLst/>
          </a:prstGeom>
        </p:spPr>
        <p:txBody>
          <a:bodyPr anchor="b">
            <a:normAutofit/>
          </a:bodyPr>
          <a:lstStyle>
            <a:lvl1pPr algn="ctr">
              <a:defRPr sz="4000"/>
            </a:lvl1pPr>
          </a:lstStyle>
          <a:p>
            <a:r>
              <a:rPr lang="en-US" dirty="0"/>
              <a:t>Click to edit Master title style</a:t>
            </a:r>
          </a:p>
        </p:txBody>
      </p:sp>
    </p:spTree>
    <p:extLst>
      <p:ext uri="{BB962C8B-B14F-4D97-AF65-F5344CB8AC3E}">
        <p14:creationId xmlns:p14="http://schemas.microsoft.com/office/powerpoint/2010/main" val="23438784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20_Title Slide">
    <p:spTree>
      <p:nvGrpSpPr>
        <p:cNvPr id="1" name=""/>
        <p:cNvGrpSpPr/>
        <p:nvPr/>
      </p:nvGrpSpPr>
      <p:grpSpPr>
        <a:xfrm>
          <a:off x="0" y="0"/>
          <a:ext cx="0" cy="0"/>
          <a:chOff x="0" y="0"/>
          <a:chExt cx="0" cy="0"/>
        </a:xfrm>
      </p:grpSpPr>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1481715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9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024061"/>
          </a:xfrm>
          <a:prstGeom prst="rect">
            <a:avLst/>
          </a:prstGeom>
        </p:spPr>
        <p:txBody>
          <a:bodyPr anchor="b">
            <a:normAutofit/>
          </a:bodyPr>
          <a:lstStyle>
            <a:lvl1pPr algn="ctr">
              <a:defRPr sz="4000"/>
            </a:lvl1pPr>
          </a:lstStyle>
          <a:p>
            <a:r>
              <a:rPr lang="en-US" dirty="0"/>
              <a:t>Click to edit Master title style</a:t>
            </a:r>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43800" y="5029200"/>
            <a:ext cx="1195388" cy="1069558"/>
          </a:xfrm>
          <a:prstGeom prst="rect">
            <a:avLst/>
          </a:prstGeom>
        </p:spPr>
      </p:pic>
    </p:spTree>
    <p:extLst>
      <p:ext uri="{BB962C8B-B14F-4D97-AF65-F5344CB8AC3E}">
        <p14:creationId xmlns:p14="http://schemas.microsoft.com/office/powerpoint/2010/main" val="27177103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21_Title Slide">
    <p:spTree>
      <p:nvGrpSpPr>
        <p:cNvPr id="1" name=""/>
        <p:cNvGrpSpPr/>
        <p:nvPr/>
      </p:nvGrpSpPr>
      <p:grpSpPr>
        <a:xfrm>
          <a:off x="0" y="0"/>
          <a:ext cx="0" cy="0"/>
          <a:chOff x="0" y="0"/>
          <a:chExt cx="0" cy="0"/>
        </a:xfrm>
      </p:grpSpPr>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15550148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userDrawn="1">
  <p:cSld name="22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23559374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userDrawn="1">
  <p:cSld name="29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7896436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userDrawn="1">
  <p:cSld name="30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2908215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userDrawn="1">
  <p:cSld name="31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21081865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304800" y="2299152"/>
            <a:ext cx="8610600" cy="1325563"/>
          </a:xfrm>
          <a:prstGeom prst="rect">
            <a:avLst/>
          </a:prstGeom>
        </p:spPr>
        <p:txBody>
          <a:bodyPr/>
          <a:lstStyle>
            <a:lvl1pPr algn="l">
              <a:defRPr>
                <a:solidFill>
                  <a:schemeClr val="bg1"/>
                </a:solidFill>
              </a:defRPr>
            </a:lvl1pPr>
          </a:lstStyle>
          <a:p>
            <a:r>
              <a:rPr lang="en-US" dirty="0"/>
              <a:t>Click to edit Master title style</a:t>
            </a:r>
          </a:p>
        </p:txBody>
      </p:sp>
      <p:pic>
        <p:nvPicPr>
          <p:cNvPr id="4" name="Picture 3"/>
          <p:cNvPicPr>
            <a:picLocks noChangeAspect="1"/>
          </p:cNvPicPr>
          <p:nvPr userDrawn="1"/>
        </p:nvPicPr>
        <p:blipFill>
          <a:blip r:embed="rId2"/>
          <a:stretch>
            <a:fillRect/>
          </a:stretch>
        </p:blipFill>
        <p:spPr>
          <a:xfrm>
            <a:off x="2895600" y="3810000"/>
            <a:ext cx="3338400" cy="1244663"/>
          </a:xfrm>
          <a:prstGeom prst="rect">
            <a:avLst/>
          </a:prstGeom>
          <a:blipFill dpi="0" rotWithShape="1">
            <a:blip r:embed="rId3"/>
            <a:srcRect/>
            <a:tile tx="0" ty="0" sx="100000" sy="100000" flip="none" algn="tl"/>
          </a:blipFill>
        </p:spPr>
      </p:pic>
      <p:cxnSp>
        <p:nvCxnSpPr>
          <p:cNvPr id="6" name="Straight Connector 5"/>
          <p:cNvCxnSpPr/>
          <p:nvPr userDrawn="1"/>
        </p:nvCxnSpPr>
        <p:spPr>
          <a:xfrm>
            <a:off x="905744" y="37338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Rectangle 6"/>
          <p:cNvSpPr/>
          <p:nvPr userDrawn="1"/>
        </p:nvSpPr>
        <p:spPr>
          <a:xfrm>
            <a:off x="0" y="6400800"/>
            <a:ext cx="9144000" cy="457200"/>
          </a:xfrm>
          <a:prstGeom prst="rect">
            <a:avLst/>
          </a:prstGeom>
          <a:solidFill>
            <a:srgbClr val="687D30"/>
          </a:solidFill>
          <a:ln>
            <a:solidFill>
              <a:srgbClr val="687D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 name="Straight Connector 7"/>
          <p:cNvCxnSpPr/>
          <p:nvPr userDrawn="1"/>
        </p:nvCxnSpPr>
        <p:spPr>
          <a:xfrm>
            <a:off x="0" y="6400800"/>
            <a:ext cx="9144000" cy="0"/>
          </a:xfrm>
          <a:prstGeom prst="line">
            <a:avLst/>
          </a:prstGeom>
          <a:ln w="34925" cmpd="sng">
            <a:solidFill>
              <a:srgbClr val="727375"/>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6973786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userDrawn="1">
  <p:cSld name="32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68485146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userDrawn="1">
  <p:cSld name="33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lvl1pPr algn="l">
              <a:defRPr/>
            </a:lvl1pPr>
          </a:lstStyle>
          <a:p>
            <a:r>
              <a:rPr lang="en-US" dirty="0"/>
              <a:t>Click to edit Master title style</a:t>
            </a:r>
          </a:p>
        </p:txBody>
      </p:sp>
    </p:spTree>
    <p:extLst>
      <p:ext uri="{BB962C8B-B14F-4D97-AF65-F5344CB8AC3E}">
        <p14:creationId xmlns:p14="http://schemas.microsoft.com/office/powerpoint/2010/main" val="16780106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userDrawn="1">
  <p:cSld name="34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78414081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9841" y="2811463"/>
            <a:ext cx="7886700" cy="777874"/>
          </a:xfrm>
          <a:prstGeom prst="rect">
            <a:avLst/>
          </a:prstGeom>
        </p:spPr>
        <p:txBody>
          <a:bodyPr>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rgbClr val="0064B1"/>
          </a:solidFill>
          <a:ln w="19050">
            <a:solidFill>
              <a:srgbClr val="939598"/>
            </a:solidFill>
          </a:ln>
        </p:spPr>
        <p:style>
          <a:lnRef idx="2">
            <a:schemeClr val="accent1">
              <a:shade val="50000"/>
            </a:schemeClr>
          </a:lnRef>
          <a:fillRef idx="1">
            <a:schemeClr val="accent1"/>
          </a:fillRef>
          <a:effectRef idx="0">
            <a:schemeClr val="accent1"/>
          </a:effectRef>
          <a:fontRef idx="minor">
            <a:schemeClr val="lt1"/>
          </a:fontRef>
        </p:style>
      </p:sp>
      <p:cxnSp>
        <p:nvCxnSpPr>
          <p:cNvPr id="8" name="Straight Connector 7"/>
          <p:cNvCxnSpPr/>
          <p:nvPr userDrawn="1"/>
        </p:nvCxnSpPr>
        <p:spPr>
          <a:xfrm>
            <a:off x="0" y="0"/>
            <a:ext cx="0" cy="640080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9144000" y="0"/>
            <a:ext cx="1" cy="640080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0" y="0"/>
            <a:ext cx="9144001" cy="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7721612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9841" y="2811463"/>
            <a:ext cx="7886700" cy="777874"/>
          </a:xfrm>
          <a:prstGeom prst="rect">
            <a:avLst/>
          </a:prstGeom>
        </p:spPr>
        <p:txBody>
          <a:bodyPr>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rgbClr val="0064B1"/>
          </a:solidFill>
          <a:ln w="19050">
            <a:solidFill>
              <a:srgbClr val="939598"/>
            </a:solidFill>
          </a:ln>
        </p:spPr>
        <p:style>
          <a:lnRef idx="2">
            <a:schemeClr val="accent1">
              <a:shade val="50000"/>
            </a:schemeClr>
          </a:lnRef>
          <a:fillRef idx="1">
            <a:schemeClr val="accent1"/>
          </a:fillRef>
          <a:effectRef idx="0">
            <a:schemeClr val="accent1"/>
          </a:effectRef>
          <a:fontRef idx="minor">
            <a:schemeClr val="lt1"/>
          </a:fontRef>
        </p:style>
      </p:sp>
      <p:cxnSp>
        <p:nvCxnSpPr>
          <p:cNvPr id="8" name="Straight Connector 7"/>
          <p:cNvCxnSpPr/>
          <p:nvPr userDrawn="1"/>
        </p:nvCxnSpPr>
        <p:spPr>
          <a:xfrm>
            <a:off x="0" y="0"/>
            <a:ext cx="0" cy="640080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9144000" y="0"/>
            <a:ext cx="1" cy="640080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0" y="0"/>
            <a:ext cx="9144001" cy="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665119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9841" y="2811463"/>
            <a:ext cx="7886700" cy="777874"/>
          </a:xfrm>
          <a:prstGeom prst="rect">
            <a:avLst/>
          </a:prstGeom>
        </p:spPr>
        <p:txBody>
          <a:bodyPr>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rgbClr val="0064B1"/>
          </a:solidFill>
          <a:ln w="19050">
            <a:solidFill>
              <a:srgbClr val="939598"/>
            </a:solidFill>
          </a:ln>
        </p:spPr>
        <p:style>
          <a:lnRef idx="2">
            <a:schemeClr val="accent1">
              <a:shade val="50000"/>
            </a:schemeClr>
          </a:lnRef>
          <a:fillRef idx="1">
            <a:schemeClr val="accent1"/>
          </a:fillRef>
          <a:effectRef idx="0">
            <a:schemeClr val="accent1"/>
          </a:effectRef>
          <a:fontRef idx="minor">
            <a:schemeClr val="lt1"/>
          </a:fontRef>
        </p:style>
      </p:sp>
      <p:cxnSp>
        <p:nvCxnSpPr>
          <p:cNvPr id="8" name="Straight Connector 7"/>
          <p:cNvCxnSpPr/>
          <p:nvPr userDrawn="1"/>
        </p:nvCxnSpPr>
        <p:spPr>
          <a:xfrm>
            <a:off x="0" y="0"/>
            <a:ext cx="0" cy="640080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9144000" y="0"/>
            <a:ext cx="1" cy="640080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0" y="0"/>
            <a:ext cx="9144001" cy="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921052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0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024061"/>
          </a:xfrm>
          <a:prstGeom prst="rect">
            <a:avLst/>
          </a:prstGeom>
        </p:spPr>
        <p:txBody>
          <a:bodyPr anchor="b">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rgbClr val="A5002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43800" y="5029200"/>
            <a:ext cx="1195388" cy="1069558"/>
          </a:xfrm>
          <a:prstGeom prst="rect">
            <a:avLst/>
          </a:prstGeom>
        </p:spPr>
      </p:pic>
    </p:spTree>
    <p:extLst>
      <p:ext uri="{BB962C8B-B14F-4D97-AF65-F5344CB8AC3E}">
        <p14:creationId xmlns:p14="http://schemas.microsoft.com/office/powerpoint/2010/main" val="410865077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userDrawn="1">
  <p:cSld name="35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76341029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userDrawn="1">
  <p:cSld name="36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163334786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userDrawn="1">
  <p:cSld name="37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19799644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bg>
      <p:bgPr>
        <a:solidFill>
          <a:srgbClr val="C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8650" y="533400"/>
            <a:ext cx="7886700" cy="1325563"/>
          </a:xfrm>
          <a:prstGeom prst="rect">
            <a:avLst/>
          </a:prstGeom>
        </p:spPr>
        <p:txBody>
          <a:bodyPr/>
          <a:lstStyle>
            <a:lvl1pPr>
              <a:defRPr sz="5000" b="0">
                <a:solidFill>
                  <a:schemeClr val="bg1"/>
                </a:solidFill>
              </a:defRPr>
            </a:lvl1pPr>
          </a:lstStyle>
          <a:p>
            <a:r>
              <a:rPr lang="en-US" dirty="0"/>
              <a:t>Click to edit Master title style</a:t>
            </a:r>
          </a:p>
        </p:txBody>
      </p:sp>
      <p:cxnSp>
        <p:nvCxnSpPr>
          <p:cNvPr id="7" name="Straight Connector 6"/>
          <p:cNvCxnSpPr/>
          <p:nvPr userDrawn="1"/>
        </p:nvCxnSpPr>
        <p:spPr>
          <a:xfrm>
            <a:off x="0" y="2286000"/>
            <a:ext cx="9144000" cy="0"/>
          </a:xfrm>
          <a:prstGeom prst="line">
            <a:avLst/>
          </a:prstGeom>
          <a:ln w="50800">
            <a:solidFill>
              <a:schemeClr val="bg1"/>
            </a:solidFill>
          </a:ln>
        </p:spPr>
        <p:style>
          <a:lnRef idx="2">
            <a:schemeClr val="accent1"/>
          </a:lnRef>
          <a:fillRef idx="0">
            <a:schemeClr val="accent1"/>
          </a:fillRef>
          <a:effectRef idx="1">
            <a:schemeClr val="accent1"/>
          </a:effectRef>
          <a:fontRef idx="minor">
            <a:schemeClr val="tx1"/>
          </a:fontRef>
        </p:style>
      </p:cxnSp>
      <p:pic>
        <p:nvPicPr>
          <p:cNvPr id="4" name="Picture 3">
            <a:extLst>
              <a:ext uri="{FF2B5EF4-FFF2-40B4-BE49-F238E27FC236}">
                <a16:creationId xmlns:a16="http://schemas.microsoft.com/office/drawing/2014/main" id="{382AB65A-71C3-4BE1-ABBD-0EF017B11BE2}"/>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456" r="1456" b="27546"/>
          <a:stretch/>
        </p:blipFill>
        <p:spPr>
          <a:xfrm>
            <a:off x="0" y="2316480"/>
            <a:ext cx="9144000" cy="4541520"/>
          </a:xfrm>
          <a:prstGeom prst="rect">
            <a:avLst/>
          </a:prstGeom>
        </p:spPr>
      </p:pic>
    </p:spTree>
    <p:extLst>
      <p:ext uri="{BB962C8B-B14F-4D97-AF65-F5344CB8AC3E}">
        <p14:creationId xmlns:p14="http://schemas.microsoft.com/office/powerpoint/2010/main" val="220460048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024061"/>
          </a:xfrm>
          <a:prstGeom prst="rect">
            <a:avLst/>
          </a:prstGeom>
        </p:spPr>
        <p:txBody>
          <a:bodyPr anchor="b">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rgbClr val="A5002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43800" y="5029200"/>
            <a:ext cx="1195388" cy="1069558"/>
          </a:xfrm>
          <a:prstGeom prst="rect">
            <a:avLst/>
          </a:prstGeom>
        </p:spPr>
      </p:pic>
    </p:spTree>
    <p:extLst>
      <p:ext uri="{BB962C8B-B14F-4D97-AF65-F5344CB8AC3E}">
        <p14:creationId xmlns:p14="http://schemas.microsoft.com/office/powerpoint/2010/main" val="318448311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2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024061"/>
          </a:xfrm>
          <a:prstGeom prst="rect">
            <a:avLst/>
          </a:prstGeom>
        </p:spPr>
        <p:txBody>
          <a:bodyPr anchor="b">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rgbClr val="A5002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43800" y="5029200"/>
            <a:ext cx="1195388" cy="1069558"/>
          </a:xfrm>
          <a:prstGeom prst="rect">
            <a:avLst/>
          </a:prstGeom>
        </p:spPr>
      </p:pic>
    </p:spTree>
    <p:extLst>
      <p:ext uri="{BB962C8B-B14F-4D97-AF65-F5344CB8AC3E}">
        <p14:creationId xmlns:p14="http://schemas.microsoft.com/office/powerpoint/2010/main" val="302767463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userDrawn="1">
  <p:cSld name="38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54999985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userDrawn="1">
  <p:cSld name="39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44129366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userDrawn="1">
  <p:cSld name="40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82177426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userDrawn="1">
  <p:cSld name="41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408015345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userDrawn="1">
  <p:cSld name="42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10828082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userDrawn="1">
  <p:cSld name="43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50589677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13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6000"/>
            </a:lvl1pPr>
          </a:lstStyle>
          <a:p>
            <a:r>
              <a:rPr lang="en-US" dirty="0"/>
              <a:t>Click to edit Master title style</a:t>
            </a:r>
          </a:p>
        </p:txBody>
      </p:sp>
      <p:sp>
        <p:nvSpPr>
          <p:cNvPr id="7" name="Rectangle 6"/>
          <p:cNvSpPr/>
          <p:nvPr userDrawn="1"/>
        </p:nvSpPr>
        <p:spPr>
          <a:xfrm>
            <a:off x="0" y="5401733"/>
            <a:ext cx="9144000" cy="1456267"/>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61378308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0" y="4724400"/>
            <a:ext cx="7886700" cy="777874"/>
          </a:xfrm>
        </p:spPr>
        <p:txBody>
          <a:bodyPr>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chemeClr val="tx1">
              <a:lumMod val="95000"/>
              <a:lumOff val="5000"/>
            </a:schemeClr>
          </a:solidFill>
          <a:ln w="19050">
            <a:solidFill>
              <a:srgbClr val="CFB87C"/>
            </a:solidFill>
          </a:ln>
        </p:spPr>
        <p:style>
          <a:lnRef idx="2">
            <a:schemeClr val="accent1">
              <a:shade val="50000"/>
            </a:schemeClr>
          </a:lnRef>
          <a:fillRef idx="1">
            <a:schemeClr val="accent1"/>
          </a:fillRef>
          <a:effectRef idx="0">
            <a:schemeClr val="accent1"/>
          </a:effectRef>
          <a:fontRef idx="minor">
            <a:schemeClr val="lt1"/>
          </a:fontRef>
        </p:style>
      </p:sp>
      <p:cxnSp>
        <p:nvCxnSpPr>
          <p:cNvPr id="8" name="Straight Connector 7"/>
          <p:cNvCxnSpPr/>
          <p:nvPr userDrawn="1"/>
        </p:nvCxnSpPr>
        <p:spPr>
          <a:xfrm>
            <a:off x="0" y="0"/>
            <a:ext cx="0" cy="6400800"/>
          </a:xfrm>
          <a:prstGeom prst="line">
            <a:avLst/>
          </a:prstGeom>
          <a:ln w="19050">
            <a:solidFill>
              <a:srgbClr val="CFB87C"/>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9144000" y="0"/>
            <a:ext cx="1" cy="6400800"/>
          </a:xfrm>
          <a:prstGeom prst="line">
            <a:avLst/>
          </a:prstGeom>
          <a:ln w="19050">
            <a:solidFill>
              <a:srgbClr val="CFB87C"/>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0" y="0"/>
            <a:ext cx="9144001" cy="0"/>
          </a:xfrm>
          <a:prstGeom prst="line">
            <a:avLst/>
          </a:prstGeom>
          <a:ln w="19050">
            <a:solidFill>
              <a:srgbClr val="CFB87C"/>
            </a:solidFill>
          </a:ln>
        </p:spPr>
        <p:style>
          <a:lnRef idx="1">
            <a:schemeClr val="accent1"/>
          </a:lnRef>
          <a:fillRef idx="0">
            <a:schemeClr val="accent1"/>
          </a:fillRef>
          <a:effectRef idx="0">
            <a:schemeClr val="accent1"/>
          </a:effectRef>
          <a:fontRef idx="minor">
            <a:schemeClr val="tx1"/>
          </a:fontRef>
        </p:style>
      </p:cxnSp>
      <p:pic>
        <p:nvPicPr>
          <p:cNvPr id="2050"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43200" y="762000"/>
            <a:ext cx="3657600" cy="3609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653393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1"/>
            <a:ext cx="8229600" cy="762000"/>
          </a:xfrm>
          <a:prstGeom prst="rect">
            <a:avLst/>
          </a:prstGeom>
        </p:spPr>
        <p:txBody>
          <a:bodyPr/>
          <a:lstStyle>
            <a:lvl1pPr algn="ctr">
              <a:defRPr sz="4000">
                <a:solidFill>
                  <a:schemeClr val="bg2">
                    <a:lumMod val="10000"/>
                  </a:schemeClr>
                </a:solidFill>
              </a:defRPr>
            </a:lvl1pPr>
          </a:lstStyle>
          <a:p>
            <a:r>
              <a:rPr lang="en-US" dirty="0"/>
              <a:t>Click to edit Master title style</a:t>
            </a:r>
          </a:p>
        </p:txBody>
      </p:sp>
      <p:sp>
        <p:nvSpPr>
          <p:cNvPr id="3" name="Content Placeholder 2"/>
          <p:cNvSpPr>
            <a:spLocks noGrp="1"/>
          </p:cNvSpPr>
          <p:nvPr>
            <p:ph idx="1"/>
          </p:nvPr>
        </p:nvSpPr>
        <p:spPr>
          <a:xfrm>
            <a:off x="457200" y="1371600"/>
            <a:ext cx="8229600" cy="4876800"/>
          </a:xfrm>
          <a:prstGeom prst="rect">
            <a:avLst/>
          </a:prstGeom>
        </p:spPr>
        <p:txBody>
          <a:bodyPr/>
          <a:lstStyle>
            <a:lvl1pPr marL="342900" indent="-342900">
              <a:buFont typeface="Arial" panose="020B0604020202020204" pitchFamily="34" charset="0"/>
              <a:buChar char="»"/>
              <a:defRPr>
                <a:solidFill>
                  <a:schemeClr val="bg2">
                    <a:lumMod val="10000"/>
                  </a:schemeClr>
                </a:solidFill>
              </a:defRPr>
            </a:lvl1pPr>
            <a:lvl2pPr marL="742950" indent="-285750">
              <a:buFont typeface="Wingdings" panose="05000000000000000000" pitchFamily="2" charset="2"/>
              <a:buChar char="§"/>
              <a:defRPr>
                <a:solidFill>
                  <a:schemeClr val="bg2">
                    <a:lumMod val="10000"/>
                  </a:schemeClr>
                </a:solidFill>
              </a:defRPr>
            </a:lvl2pPr>
            <a:lvl3pPr marL="1143000" indent="-228600">
              <a:buFont typeface="Arial" panose="020B0604020202020204" pitchFamily="34" charset="0"/>
              <a:buChar char="–"/>
              <a:defRPr>
                <a:solidFill>
                  <a:schemeClr val="bg2">
                    <a:lumMod val="10000"/>
                  </a:schemeClr>
                </a:solidFill>
              </a:defRPr>
            </a:lvl3pPr>
            <a:lvl4pPr marL="1600200" indent="-228600">
              <a:buFont typeface="Arial" panose="020B0604020202020204" pitchFamily="34" charset="0"/>
              <a:buChar char="•"/>
              <a:defRPr>
                <a:solidFill>
                  <a:schemeClr val="bg2">
                    <a:lumMod val="10000"/>
                  </a:schemeClr>
                </a:solidFill>
              </a:defRPr>
            </a:lvl4pPr>
            <a:lvl5pPr>
              <a:defRPr>
                <a:solidFill>
                  <a:schemeClr val="bg2">
                    <a:lumMod val="1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0" y="6400800"/>
            <a:ext cx="9144000" cy="457200"/>
          </a:xfrm>
          <a:prstGeom prst="rect">
            <a:avLst/>
          </a:prstGeom>
          <a:solidFill>
            <a:srgbClr val="687D30"/>
          </a:solidFill>
          <a:ln>
            <a:solidFill>
              <a:srgbClr val="687D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 name="Straight Connector 4"/>
          <p:cNvCxnSpPr/>
          <p:nvPr userDrawn="1"/>
        </p:nvCxnSpPr>
        <p:spPr>
          <a:xfrm>
            <a:off x="0" y="6400800"/>
            <a:ext cx="9144000" cy="0"/>
          </a:xfrm>
          <a:prstGeom prst="line">
            <a:avLst/>
          </a:prstGeom>
          <a:ln w="34925" cmpd="sng">
            <a:solidFill>
              <a:srgbClr val="727375"/>
            </a:solidFill>
          </a:ln>
        </p:spPr>
        <p:style>
          <a:lnRef idx="2">
            <a:schemeClr val="accent1"/>
          </a:lnRef>
          <a:fillRef idx="0">
            <a:schemeClr val="accent1"/>
          </a:fillRef>
          <a:effectRef idx="1">
            <a:schemeClr val="accent1"/>
          </a:effectRef>
          <a:fontRef idx="minor">
            <a:schemeClr val="tx1"/>
          </a:fontRef>
        </p:style>
      </p:cxnSp>
      <p:pic>
        <p:nvPicPr>
          <p:cNvPr id="8" name="Picture 7"/>
          <p:cNvPicPr>
            <a:picLocks noChangeAspect="1"/>
          </p:cNvPicPr>
          <p:nvPr userDrawn="1"/>
        </p:nvPicPr>
        <p:blipFill rotWithShape="1">
          <a:blip r:embed="rId2"/>
          <a:srcRect t="11905" b="11905"/>
          <a:stretch/>
        </p:blipFill>
        <p:spPr>
          <a:xfrm>
            <a:off x="7467600" y="5672667"/>
            <a:ext cx="1543050" cy="609600"/>
          </a:xfrm>
          <a:prstGeom prst="rect">
            <a:avLst/>
          </a:prstGeom>
        </p:spPr>
      </p:pic>
    </p:spTree>
    <p:extLst>
      <p:ext uri="{BB962C8B-B14F-4D97-AF65-F5344CB8AC3E}">
        <p14:creationId xmlns:p14="http://schemas.microsoft.com/office/powerpoint/2010/main" val="26253582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a:prstGeom prst="rect">
            <a:avLst/>
          </a:prstGeom>
        </p:spPr>
        <p:txBody>
          <a:bodyPr/>
          <a:lstStyle/>
          <a:p>
            <a:r>
              <a:rPr lang="en-US"/>
              <a:t>Click to edit Master title style</a:t>
            </a:r>
          </a:p>
        </p:txBody>
      </p:sp>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t="1" b="21249"/>
          <a:stretch/>
        </p:blipFill>
        <p:spPr>
          <a:xfrm>
            <a:off x="0" y="0"/>
            <a:ext cx="9144000" cy="4800600"/>
          </a:xfrm>
          <a:prstGeom prst="rect">
            <a:avLst/>
          </a:prstGeom>
        </p:spPr>
      </p:pic>
      <p:sp>
        <p:nvSpPr>
          <p:cNvPr id="11" name="Flowchart: Manual Input 10"/>
          <p:cNvSpPr/>
          <p:nvPr userDrawn="1"/>
        </p:nvSpPr>
        <p:spPr>
          <a:xfrm flipH="1">
            <a:off x="0" y="4053840"/>
            <a:ext cx="9144000" cy="2819400"/>
          </a:xfrm>
          <a:prstGeom prst="flowChartManualInput">
            <a:avLst/>
          </a:prstGeom>
          <a:solidFill>
            <a:schemeClr val="accent3">
              <a:lumMod val="75000"/>
            </a:schemeClr>
          </a:solid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98592700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728A8D24-C06C-428F-A0A7-21E43EFAD91D}" type="datetimeFigureOut">
              <a:rPr lang="en-US" smtClean="0"/>
              <a:t>12/29/2018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68940445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28A8D24-C06C-428F-A0A7-21E43EFAD91D}" type="datetimeFigureOut">
              <a:rPr lang="en-US" smtClean="0"/>
              <a:t>12/29/2018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7609482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28A8D24-C06C-428F-A0A7-21E43EFAD91D}" type="datetimeFigureOut">
              <a:rPr lang="en-US" smtClean="0"/>
              <a:t>12/29/2018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38084193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28A8D24-C06C-428F-A0A7-21E43EFAD91D}" type="datetimeFigureOut">
              <a:rPr lang="en-US" smtClean="0"/>
              <a:t>12/29/2018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329086633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28A8D24-C06C-428F-A0A7-21E43EFAD91D}" type="datetimeFigureOut">
              <a:rPr lang="en-US" smtClean="0"/>
              <a:t>12/29/2018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376303163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8A8D24-C06C-428F-A0A7-21E43EFAD91D}" type="datetimeFigureOut">
              <a:rPr lang="en-US" smtClean="0"/>
              <a:t>12/29/2018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122558528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28A8D24-C06C-428F-A0A7-21E43EFAD91D}" type="datetimeFigureOut">
              <a:rPr lang="en-US" smtClean="0"/>
              <a:t>12/29/2018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401087643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28A8D24-C06C-428F-A0A7-21E43EFAD91D}" type="datetimeFigureOut">
              <a:rPr lang="en-US" smtClean="0"/>
              <a:t>12/29/2018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304573192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28A8D24-C06C-428F-A0A7-21E43EFAD91D}" type="datetimeFigureOut">
              <a:rPr lang="en-US" smtClean="0"/>
              <a:t>12/29/2018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6722756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1"/>
            <a:ext cx="8229600" cy="838200"/>
          </a:xfrm>
          <a:prstGeom prst="rect">
            <a:avLst/>
          </a:prstGeom>
        </p:spPr>
        <p:txBody>
          <a:bodyPr/>
          <a:lstStyle>
            <a:lvl1pPr algn="l">
              <a:defRPr>
                <a:solidFill>
                  <a:schemeClr val="bg2">
                    <a:lumMod val="10000"/>
                  </a:schemeClr>
                </a:solidFill>
              </a:defRPr>
            </a:lvl1pPr>
          </a:lstStyle>
          <a:p>
            <a:r>
              <a:rPr lang="en-US" dirty="0"/>
              <a:t>Click to edit Master title style</a:t>
            </a:r>
          </a:p>
        </p:txBody>
      </p:sp>
      <p:sp>
        <p:nvSpPr>
          <p:cNvPr id="3" name="Content Placeholder 2"/>
          <p:cNvSpPr>
            <a:spLocks noGrp="1"/>
          </p:cNvSpPr>
          <p:nvPr>
            <p:ph idx="1"/>
          </p:nvPr>
        </p:nvSpPr>
        <p:spPr>
          <a:xfrm>
            <a:off x="457200" y="1447800"/>
            <a:ext cx="8229600" cy="5029200"/>
          </a:xfrm>
          <a:prstGeom prst="rect">
            <a:avLst/>
          </a:prstGeom>
        </p:spPr>
        <p:txBody>
          <a:bodyPr/>
          <a:lstStyle>
            <a:lvl1pPr marL="342900" indent="-342900">
              <a:buFont typeface="Arial" panose="020B0604020202020204" pitchFamily="34" charset="0"/>
              <a:buChar char="»"/>
              <a:defRPr>
                <a:solidFill>
                  <a:schemeClr val="bg2">
                    <a:lumMod val="10000"/>
                  </a:schemeClr>
                </a:solidFill>
              </a:defRPr>
            </a:lvl1pPr>
            <a:lvl2pPr marL="742950" indent="-285750">
              <a:buFont typeface="Wingdings" panose="05000000000000000000" pitchFamily="2" charset="2"/>
              <a:buChar char="§"/>
              <a:defRPr>
                <a:solidFill>
                  <a:schemeClr val="bg2">
                    <a:lumMod val="10000"/>
                  </a:schemeClr>
                </a:solidFill>
              </a:defRPr>
            </a:lvl2pPr>
            <a:lvl3pPr marL="1143000" indent="-228600">
              <a:buFont typeface="Arial" panose="020B0604020202020204" pitchFamily="34" charset="0"/>
              <a:buChar char="–"/>
              <a:defRPr>
                <a:solidFill>
                  <a:schemeClr val="bg2">
                    <a:lumMod val="10000"/>
                  </a:schemeClr>
                </a:solidFill>
              </a:defRPr>
            </a:lvl3pPr>
            <a:lvl4pPr marL="1600200" indent="-228600">
              <a:buFont typeface="Arial" panose="020B0604020202020204" pitchFamily="34" charset="0"/>
              <a:buChar char="•"/>
              <a:defRPr>
                <a:solidFill>
                  <a:schemeClr val="bg2">
                    <a:lumMod val="10000"/>
                  </a:schemeClr>
                </a:solidFill>
              </a:defRPr>
            </a:lvl4pPr>
            <a:lvl5pPr>
              <a:defRPr>
                <a:solidFill>
                  <a:schemeClr val="bg2">
                    <a:lumMod val="1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rot="5400000">
            <a:off x="5600700" y="3314700"/>
            <a:ext cx="6858000" cy="228600"/>
          </a:xfrm>
          <a:prstGeom prst="rect">
            <a:avLst/>
          </a:prstGeom>
          <a:solidFill>
            <a:srgbClr val="C00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72376830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7626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28A8D24-C06C-428F-A0A7-21E43EFAD91D}" type="datetimeFigureOut">
              <a:rPr lang="en-US" smtClean="0"/>
              <a:t>12/29/2018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E672EFD-617E-4757-9279-77C713F4770A}" type="slidenum">
              <a:rPr lang="en-US" smtClean="0"/>
              <a:t>‹#›</a:t>
            </a:fld>
            <a:endParaRPr lang="en-US" dirty="0"/>
          </a:p>
        </p:txBody>
      </p:sp>
    </p:spTree>
    <p:extLst>
      <p:ext uri="{BB962C8B-B14F-4D97-AF65-F5344CB8AC3E}">
        <p14:creationId xmlns:p14="http://schemas.microsoft.com/office/powerpoint/2010/main" val="853288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1"/>
            <a:ext cx="8229600" cy="838200"/>
          </a:xfrm>
          <a:prstGeom prst="rect">
            <a:avLst/>
          </a:prstGeom>
        </p:spPr>
        <p:txBody>
          <a:bodyPr/>
          <a:lstStyle>
            <a:lvl1pPr algn="l">
              <a:defRPr>
                <a:solidFill>
                  <a:schemeClr val="bg2">
                    <a:lumMod val="10000"/>
                  </a:schemeClr>
                </a:solidFill>
              </a:defRPr>
            </a:lvl1pPr>
          </a:lstStyle>
          <a:p>
            <a:r>
              <a:rPr lang="en-US" dirty="0"/>
              <a:t>Click to edit Master title style</a:t>
            </a:r>
          </a:p>
        </p:txBody>
      </p:sp>
      <p:sp>
        <p:nvSpPr>
          <p:cNvPr id="3" name="Content Placeholder 2"/>
          <p:cNvSpPr>
            <a:spLocks noGrp="1"/>
          </p:cNvSpPr>
          <p:nvPr>
            <p:ph idx="1"/>
          </p:nvPr>
        </p:nvSpPr>
        <p:spPr>
          <a:xfrm>
            <a:off x="457200" y="1447800"/>
            <a:ext cx="8229600" cy="4953000"/>
          </a:xfrm>
          <a:prstGeom prst="rect">
            <a:avLst/>
          </a:prstGeom>
        </p:spPr>
        <p:txBody>
          <a:bodyPr/>
          <a:lstStyle>
            <a:lvl1pPr marL="342900" indent="-342900">
              <a:buFont typeface="Arial" panose="020B0604020202020204" pitchFamily="34" charset="0"/>
              <a:buChar char="»"/>
              <a:defRPr>
                <a:solidFill>
                  <a:schemeClr val="bg2">
                    <a:lumMod val="10000"/>
                  </a:schemeClr>
                </a:solidFill>
              </a:defRPr>
            </a:lvl1pPr>
            <a:lvl2pPr marL="742950" indent="-285750">
              <a:buFont typeface="Wingdings" panose="05000000000000000000" pitchFamily="2" charset="2"/>
              <a:buChar char="§"/>
              <a:defRPr>
                <a:solidFill>
                  <a:schemeClr val="bg2">
                    <a:lumMod val="10000"/>
                  </a:schemeClr>
                </a:solidFill>
              </a:defRPr>
            </a:lvl2pPr>
            <a:lvl3pPr marL="1143000" indent="-228600">
              <a:buFont typeface="Arial" panose="020B0604020202020204" pitchFamily="34" charset="0"/>
              <a:buChar char="–"/>
              <a:defRPr>
                <a:solidFill>
                  <a:schemeClr val="bg2">
                    <a:lumMod val="10000"/>
                  </a:schemeClr>
                </a:solidFill>
              </a:defRPr>
            </a:lvl3pPr>
            <a:lvl4pPr marL="1600200" indent="-228600">
              <a:buFont typeface="Arial" panose="020B0604020202020204" pitchFamily="34" charset="0"/>
              <a:buChar char="•"/>
              <a:defRPr>
                <a:solidFill>
                  <a:schemeClr val="bg2">
                    <a:lumMod val="10000"/>
                  </a:schemeClr>
                </a:solidFill>
              </a:defRPr>
            </a:lvl4pPr>
            <a:lvl5pPr>
              <a:defRPr>
                <a:solidFill>
                  <a:schemeClr val="bg2">
                    <a:lumMod val="1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rot="5400000">
            <a:off x="-3314700" y="3314700"/>
            <a:ext cx="6858000" cy="228600"/>
          </a:xfrm>
          <a:prstGeom prst="rect">
            <a:avLst/>
          </a:prstGeom>
          <a:solidFill>
            <a:srgbClr val="C0000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7505197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dirty="0"/>
              <a:t>12/29/2018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20509498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0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4200526"/>
            <a:ext cx="6858000" cy="1447800"/>
          </a:xfrm>
          <a:prstGeom prst="rect">
            <a:avLst/>
          </a:prstGeom>
        </p:spPr>
        <p:txBody>
          <a:bodyPr anchor="b"/>
          <a:lstStyle>
            <a:lvl1pPr algn="ctr">
              <a:defRPr sz="4500"/>
            </a:lvl1pPr>
          </a:lstStyle>
          <a:p>
            <a:r>
              <a:rPr lang="en-US"/>
              <a:t>Click to edit Master title style</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B61BEF0D-F0BB-DE4B-95CE-6DB70DBA9567}" type="datetimeFigureOut">
              <a:rPr lang="en-US" smtClean="0"/>
              <a:pPr/>
              <a:t>12/29/2018</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D57F1E4F-1CFF-5643-939E-217C01CDF565}" type="slidenum">
              <a:rPr lang="en-US" smtClean="0"/>
              <a:pPr/>
              <a:t>‹#›</a:t>
            </a:fld>
            <a:endParaRPr lang="en-US" dirty="0"/>
          </a:p>
        </p:txBody>
      </p:sp>
      <p:cxnSp>
        <p:nvCxnSpPr>
          <p:cNvPr id="8" name="Straight Connector 7"/>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715766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11_Title Slide">
    <p:spTree>
      <p:nvGrpSpPr>
        <p:cNvPr id="1" name=""/>
        <p:cNvGrpSpPr/>
        <p:nvPr/>
      </p:nvGrpSpPr>
      <p:grpSpPr>
        <a:xfrm>
          <a:off x="0" y="0"/>
          <a:ext cx="0" cy="0"/>
          <a:chOff x="0" y="0"/>
          <a:chExt cx="0" cy="0"/>
        </a:xfrm>
      </p:grpSpPr>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lvl1pPr algn="l">
              <a:defRPr/>
            </a:lvl1pPr>
          </a:lstStyle>
          <a:p>
            <a:r>
              <a:rPr lang="en-US" dirty="0"/>
              <a:t>Click to edit Master title style</a:t>
            </a:r>
          </a:p>
        </p:txBody>
      </p:sp>
    </p:spTree>
    <p:extLst>
      <p:ext uri="{BB962C8B-B14F-4D97-AF65-F5344CB8AC3E}">
        <p14:creationId xmlns:p14="http://schemas.microsoft.com/office/powerpoint/2010/main" val="25686458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8.xml"/><Relationship Id="rId3" Type="http://schemas.openxmlformats.org/officeDocument/2006/relationships/slideLayout" Target="../slideLayouts/slideLayout43.xml"/><Relationship Id="rId7" Type="http://schemas.openxmlformats.org/officeDocument/2006/relationships/slideLayout" Target="../slideLayouts/slideLayout47.xml"/><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theme" Target="../theme/theme2.xml"/><Relationship Id="rId5" Type="http://schemas.openxmlformats.org/officeDocument/2006/relationships/slideLayout" Target="../slideLayouts/slideLayout45.xml"/><Relationship Id="rId10" Type="http://schemas.openxmlformats.org/officeDocument/2006/relationships/slideLayout" Target="../slideLayouts/slideLayout50.xml"/><Relationship Id="rId4" Type="http://schemas.openxmlformats.org/officeDocument/2006/relationships/slideLayout" Target="../slideLayouts/slideLayout44.xml"/><Relationship Id="rId9" Type="http://schemas.openxmlformats.org/officeDocument/2006/relationships/slideLayout" Target="../slideLayouts/slideLayout4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17110422"/>
      </p:ext>
    </p:extLst>
  </p:cSld>
  <p:clrMap bg1="lt1" tx1="dk1" bg2="lt2" tx2="dk2" accent1="accent1" accent2="accent2" accent3="accent3" accent4="accent4" accent5="accent5" accent6="accent6" hlink="hlink" folHlink="folHlink"/>
  <p:sldLayoutIdLst>
    <p:sldLayoutId id="2147483780" r:id="rId1"/>
    <p:sldLayoutId id="2147483793" r:id="rId2"/>
    <p:sldLayoutId id="2147483796" r:id="rId3"/>
    <p:sldLayoutId id="2147483713" r:id="rId4"/>
    <p:sldLayoutId id="2147483794" r:id="rId5"/>
    <p:sldLayoutId id="2147483795" r:id="rId6"/>
    <p:sldLayoutId id="2147483779" r:id="rId7"/>
    <p:sldLayoutId id="2147483744" r:id="rId8"/>
    <p:sldLayoutId id="2147483745" r:id="rId9"/>
    <p:sldLayoutId id="2147483746" r:id="rId10"/>
    <p:sldLayoutId id="2147483747" r:id="rId11"/>
    <p:sldLayoutId id="2147483748" r:id="rId12"/>
    <p:sldLayoutId id="2147483749" r:id="rId13"/>
    <p:sldLayoutId id="2147483750" r:id="rId14"/>
    <p:sldLayoutId id="2147483751" r:id="rId15"/>
    <p:sldLayoutId id="2147483752" r:id="rId16"/>
    <p:sldLayoutId id="2147483753" r:id="rId17"/>
    <p:sldLayoutId id="2147483754" r:id="rId18"/>
    <p:sldLayoutId id="2147483755" r:id="rId19"/>
    <p:sldLayoutId id="2147483756" r:id="rId20"/>
    <p:sldLayoutId id="2147483757" r:id="rId21"/>
    <p:sldLayoutId id="2147483758" r:id="rId22"/>
    <p:sldLayoutId id="2147483760" r:id="rId23"/>
    <p:sldLayoutId id="2147483761" r:id="rId24"/>
    <p:sldLayoutId id="2147483762" r:id="rId25"/>
    <p:sldLayoutId id="2147483763" r:id="rId26"/>
    <p:sldLayoutId id="2147483764" r:id="rId27"/>
    <p:sldLayoutId id="2147483765" r:id="rId28"/>
    <p:sldLayoutId id="2147483766" r:id="rId29"/>
    <p:sldLayoutId id="2147483767" r:id="rId30"/>
    <p:sldLayoutId id="2147483768" r:id="rId31"/>
    <p:sldLayoutId id="2147483769" r:id="rId32"/>
    <p:sldLayoutId id="2147483770" r:id="rId33"/>
    <p:sldLayoutId id="2147483771" r:id="rId34"/>
    <p:sldLayoutId id="2147483772" r:id="rId35"/>
    <p:sldLayoutId id="2147483773" r:id="rId36"/>
    <p:sldLayoutId id="2147483774" r:id="rId37"/>
    <p:sldLayoutId id="2147483775" r:id="rId38"/>
    <p:sldLayoutId id="2147483797" r:id="rId39"/>
    <p:sldLayoutId id="2147483798" r:id="rId40"/>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8A8D24-C06C-428F-A0A7-21E43EFAD91D}" type="datetimeFigureOut">
              <a:rPr lang="en-US" smtClean="0"/>
              <a:t>12/29/2018</a:t>
            </a:fld>
            <a:endParaRPr lang="en-US" dirty="0"/>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672EFD-617E-4757-9279-77C713F4770A}" type="slidenum">
              <a:rPr lang="en-US" smtClean="0"/>
              <a:t>‹#›</a:t>
            </a:fld>
            <a:endParaRPr lang="en-US" dirty="0"/>
          </a:p>
        </p:txBody>
      </p:sp>
    </p:spTree>
    <p:extLst>
      <p:ext uri="{BB962C8B-B14F-4D97-AF65-F5344CB8AC3E}">
        <p14:creationId xmlns:p14="http://schemas.microsoft.com/office/powerpoint/2010/main" val="3390904467"/>
      </p:ext>
    </p:extLst>
  </p:cSld>
  <p:clrMap bg1="lt1" tx1="dk1" bg2="lt2" tx2="dk2" accent1="accent1" accent2="accent2" accent3="accent3" accent4="accent4" accent5="accent5" accent6="accent6" hlink="hlink" folHlink="folHlink"/>
  <p:sldLayoutIdLst>
    <p:sldLayoutId id="2147483782" r:id="rId1"/>
    <p:sldLayoutId id="2147483783" r:id="rId2"/>
    <p:sldLayoutId id="2147483785" r:id="rId3"/>
    <p:sldLayoutId id="2147483786" r:id="rId4"/>
    <p:sldLayoutId id="2147483787" r:id="rId5"/>
    <p:sldLayoutId id="2147483788" r:id="rId6"/>
    <p:sldLayoutId id="2147483789" r:id="rId7"/>
    <p:sldLayoutId id="2147483790" r:id="rId8"/>
    <p:sldLayoutId id="2147483791" r:id="rId9"/>
    <p:sldLayoutId id="2147483792"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hyperlink" Target="https://libraries.smith.edu/services/faculty/smith-copyright-policies" TargetMode="Externa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8" Type="http://schemas.openxmlformats.org/officeDocument/2006/relationships/hyperlink" Target="https://www.dartmouth.edu/~legal/" TargetMode="External"/><Relationship Id="rId3" Type="http://schemas.openxmlformats.org/officeDocument/2006/relationships/hyperlink" Target="http://www.copyright.gov/title17/92chap1.html#107" TargetMode="External"/><Relationship Id="rId7" Type="http://schemas.openxmlformats.org/officeDocument/2006/relationships/hyperlink" Target="https://www.dartmouth.edu/~osp/resources/policies/dartmouth/copyright.html" TargetMode="External"/><Relationship Id="rId2" Type="http://schemas.openxmlformats.org/officeDocument/2006/relationships/hyperlink" Target="http://www.copyright.gov/title17/" TargetMode="External"/><Relationship Id="rId1" Type="http://schemas.openxmlformats.org/officeDocument/2006/relationships/slideLayout" Target="../slideLayouts/slideLayout4.xml"/><Relationship Id="rId6" Type="http://schemas.openxmlformats.org/officeDocument/2006/relationships/hyperlink" Target="http://www.copyright.gov/title17/92chap1.html#121" TargetMode="External"/><Relationship Id="rId5" Type="http://schemas.openxmlformats.org/officeDocument/2006/relationships/hyperlink" Target="http://www.copyright.gov/title17/92chap1.html#110" TargetMode="External"/><Relationship Id="rId10" Type="http://schemas.openxmlformats.org/officeDocument/2006/relationships/hyperlink" Target="https://www.dartmouth.edu/copyright/" TargetMode="External"/><Relationship Id="rId4" Type="http://schemas.openxmlformats.org/officeDocument/2006/relationships/hyperlink" Target="http://www.copyright.gov/title17/92chap1.html#108" TargetMode="External"/><Relationship Id="rId9" Type="http://schemas.openxmlformats.org/officeDocument/2006/relationships/hyperlink" Target="https://www.dartmouth.edu/~library/schcomm/copyright/index.html" TargetMode="External"/></Relationships>
</file>

<file path=ppt/slides/_rels/slide13.xml.rels><?xml version="1.0" encoding="UTF-8" standalone="yes"?>
<Relationships xmlns="http://schemas.openxmlformats.org/package/2006/relationships"><Relationship Id="rId2" Type="http://schemas.openxmlformats.org/officeDocument/2006/relationships/hyperlink" Target="https://lib.uconn.edu/about/policies/copyright/" TargetMode="Externa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hyperlink" Target="http://www.ala.org/advocacy/intfreedom/3d_printer_policy" TargetMode="Externa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3" Type="http://schemas.openxmlformats.org/officeDocument/2006/relationships/hyperlink" Target="http://creativecommons.org/licenses/by-nc/4.0/" TargetMode="External"/><Relationship Id="rId2" Type="http://schemas.openxmlformats.org/officeDocument/2006/relationships/hyperlink" Target="mailto:myersc2@miamioh.edu" TargetMode="Externa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514600"/>
            <a:ext cx="7543800" cy="819912"/>
          </a:xfrm>
        </p:spPr>
        <p:txBody>
          <a:bodyPr>
            <a:normAutofit fontScale="90000"/>
          </a:bodyPr>
          <a:lstStyle/>
          <a:p>
            <a:pPr algn="l"/>
            <a:r>
              <a:rPr lang="en-US" dirty="0"/>
              <a:t>Copyright in Action: Creating Sustainable Copyright Policies</a:t>
            </a:r>
          </a:p>
        </p:txBody>
      </p:sp>
    </p:spTree>
    <p:extLst>
      <p:ext uri="{BB962C8B-B14F-4D97-AF65-F5344CB8AC3E}">
        <p14:creationId xmlns:p14="http://schemas.microsoft.com/office/powerpoint/2010/main" val="2767478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Taking it a Step Further</a:t>
            </a:r>
          </a:p>
        </p:txBody>
      </p:sp>
      <p:sp>
        <p:nvSpPr>
          <p:cNvPr id="3" name="Content Placeholder 2"/>
          <p:cNvSpPr>
            <a:spLocks noGrp="1"/>
          </p:cNvSpPr>
          <p:nvPr>
            <p:ph idx="1"/>
          </p:nvPr>
        </p:nvSpPr>
        <p:spPr>
          <a:xfrm>
            <a:off x="457200" y="1143000"/>
            <a:ext cx="8229600" cy="4876800"/>
          </a:xfrm>
        </p:spPr>
        <p:txBody>
          <a:bodyPr/>
          <a:lstStyle/>
          <a:p>
            <a:r>
              <a:rPr lang="en-US" sz="2300" dirty="0"/>
              <a:t>In an effort to support research, learning, and scholarship, library staff may take advantage of the exceptions and limitations found in US copyright law when providing access to services and resources to patrons.</a:t>
            </a:r>
          </a:p>
          <a:p>
            <a:r>
              <a:rPr lang="en-US" sz="2300" dirty="0"/>
              <a:t>Library staff will strive to do so in a way that strikes a balance between the rights granted to creators under the law and the rights granted to those looking to use copyrighted works.</a:t>
            </a:r>
          </a:p>
          <a:p>
            <a:r>
              <a:rPr lang="en-US" sz="2300" dirty="0"/>
              <a:t>Library patrons should engage with library services and resources in ways that promote compliance with the law.</a:t>
            </a:r>
          </a:p>
          <a:p>
            <a:r>
              <a:rPr lang="en-US" sz="2300" dirty="0"/>
              <a:t>Library staff and patrons who have questions about copyright law can contact xxxxxx at xxxxxx for more information.</a:t>
            </a:r>
          </a:p>
        </p:txBody>
      </p:sp>
    </p:spTree>
    <p:extLst>
      <p:ext uri="{BB962C8B-B14F-4D97-AF65-F5344CB8AC3E}">
        <p14:creationId xmlns:p14="http://schemas.microsoft.com/office/powerpoint/2010/main" val="2597351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F4D9B6-CEB5-45C8-B63B-EA71CA983305}"/>
              </a:ext>
            </a:extLst>
          </p:cNvPr>
          <p:cNvSpPr>
            <a:spLocks noGrp="1"/>
          </p:cNvSpPr>
          <p:nvPr>
            <p:ph type="title"/>
          </p:nvPr>
        </p:nvSpPr>
        <p:spPr>
          <a:xfrm>
            <a:off x="0" y="457201"/>
            <a:ext cx="9144000" cy="762000"/>
          </a:xfrm>
        </p:spPr>
        <p:txBody>
          <a:bodyPr/>
          <a:lstStyle/>
          <a:p>
            <a:r>
              <a:rPr lang="en-US" sz="3000" dirty="0"/>
              <a:t>Examples--Smith College Copyright Policies</a:t>
            </a:r>
          </a:p>
        </p:txBody>
      </p:sp>
      <p:sp>
        <p:nvSpPr>
          <p:cNvPr id="3" name="Content Placeholder 2">
            <a:extLst>
              <a:ext uri="{FF2B5EF4-FFF2-40B4-BE49-F238E27FC236}">
                <a16:creationId xmlns:a16="http://schemas.microsoft.com/office/drawing/2014/main" id="{4B0FF488-FF3A-489B-99E2-6484BA6D5EFF}"/>
              </a:ext>
            </a:extLst>
          </p:cNvPr>
          <p:cNvSpPr>
            <a:spLocks noGrp="1"/>
          </p:cNvSpPr>
          <p:nvPr>
            <p:ph idx="1"/>
          </p:nvPr>
        </p:nvSpPr>
        <p:spPr>
          <a:xfrm>
            <a:off x="457200" y="990600"/>
            <a:ext cx="8229600" cy="4876800"/>
          </a:xfrm>
        </p:spPr>
        <p:txBody>
          <a:bodyPr/>
          <a:lstStyle/>
          <a:p>
            <a:pPr marL="0" indent="0">
              <a:buNone/>
            </a:pPr>
            <a:r>
              <a:rPr lang="en-US" sz="1800" dirty="0"/>
              <a:t>The purpose of copyright, as articulated in the in the United States Constitution, is to "promote the Progress of Science and useful Arts." As Smith College realizes its mission to educate its students, and to conduct research in the arts and sciences or engage in the performing and creative arts, the Smith College community has a special responsibility towards the use of copyrighted works. As creators of copyrighted works, we appreciate the incentive that copyright holds for the dissemination and preservation of our creative efforts in order to advance and expand general knowledge. As users of copyrighted works, we honor both the opportunities for and limitations to using the intellectual property of others. We also act as significant role models for our students for the responsible use of copyrighted work in teaching, learning, research and scholarship. We are acutely aware of the importance of striking an appropriate balance, as US law does, between the rights of intellectual property owners to govern the dissemination and use of their works and our need to use information quickly and efficiently in our teaching, learning and scholarship.</a:t>
            </a:r>
          </a:p>
        </p:txBody>
      </p:sp>
      <p:sp>
        <p:nvSpPr>
          <p:cNvPr id="4" name="Rectangle 3">
            <a:extLst>
              <a:ext uri="{FF2B5EF4-FFF2-40B4-BE49-F238E27FC236}">
                <a16:creationId xmlns:a16="http://schemas.microsoft.com/office/drawing/2014/main" id="{16CC4540-2088-4479-AF67-58480743E381}"/>
              </a:ext>
            </a:extLst>
          </p:cNvPr>
          <p:cNvSpPr/>
          <p:nvPr/>
        </p:nvSpPr>
        <p:spPr>
          <a:xfrm>
            <a:off x="381000" y="5181600"/>
            <a:ext cx="8686800" cy="369332"/>
          </a:xfrm>
          <a:prstGeom prst="rect">
            <a:avLst/>
          </a:prstGeom>
        </p:spPr>
        <p:txBody>
          <a:bodyPr wrap="square">
            <a:spAutoFit/>
          </a:bodyPr>
          <a:lstStyle/>
          <a:p>
            <a:pPr algn="r"/>
            <a:r>
              <a:rPr lang="en-US" dirty="0">
                <a:hlinkClick r:id="rId2"/>
              </a:rPr>
              <a:t>https://libraries.smith.edu/services/faculty/smith-copyright-policies</a:t>
            </a:r>
            <a:r>
              <a:rPr lang="en-US" dirty="0"/>
              <a:t> </a:t>
            </a:r>
          </a:p>
        </p:txBody>
      </p:sp>
    </p:spTree>
    <p:extLst>
      <p:ext uri="{BB962C8B-B14F-4D97-AF65-F5344CB8AC3E}">
        <p14:creationId xmlns:p14="http://schemas.microsoft.com/office/powerpoint/2010/main" val="7628868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03F96A-9062-4906-8A64-74132B4803B1}"/>
              </a:ext>
            </a:extLst>
          </p:cNvPr>
          <p:cNvSpPr>
            <a:spLocks noGrp="1"/>
          </p:cNvSpPr>
          <p:nvPr>
            <p:ph type="title"/>
          </p:nvPr>
        </p:nvSpPr>
        <p:spPr>
          <a:xfrm>
            <a:off x="457200" y="228600"/>
            <a:ext cx="8229600" cy="762000"/>
          </a:xfrm>
        </p:spPr>
        <p:txBody>
          <a:bodyPr/>
          <a:lstStyle/>
          <a:p>
            <a:r>
              <a:rPr lang="en-US" sz="3000" dirty="0"/>
              <a:t>Example--Dartmouth Copyright Policies and Guidelines</a:t>
            </a:r>
          </a:p>
        </p:txBody>
      </p:sp>
      <p:sp>
        <p:nvSpPr>
          <p:cNvPr id="3" name="Content Placeholder 2">
            <a:extLst>
              <a:ext uri="{FF2B5EF4-FFF2-40B4-BE49-F238E27FC236}">
                <a16:creationId xmlns:a16="http://schemas.microsoft.com/office/drawing/2014/main" id="{1F764E31-C2BF-4402-A6E2-A725643D6C09}"/>
              </a:ext>
            </a:extLst>
          </p:cNvPr>
          <p:cNvSpPr>
            <a:spLocks noGrp="1"/>
          </p:cNvSpPr>
          <p:nvPr>
            <p:ph idx="1"/>
          </p:nvPr>
        </p:nvSpPr>
        <p:spPr>
          <a:xfrm>
            <a:off x="152400" y="1279267"/>
            <a:ext cx="8839200" cy="4876800"/>
          </a:xfrm>
        </p:spPr>
        <p:txBody>
          <a:bodyPr/>
          <a:lstStyle/>
          <a:p>
            <a:r>
              <a:rPr lang="en-US" sz="1600" dirty="0"/>
              <a:t>Dartmouth community members are expected to follow copyright law, </a:t>
            </a:r>
            <a:r>
              <a:rPr lang="en-US" sz="1600" dirty="0">
                <a:hlinkClick r:id="rId2"/>
              </a:rPr>
              <a:t>Title 17 of the United States Code</a:t>
            </a:r>
            <a:r>
              <a:rPr lang="en-US" sz="1600" dirty="0"/>
              <a:t>, while fulfilling the core mission of teaching, research, and extending knowledge and creativity in all areas. The provisions in the copyright law allow an author, artist, composer or other creator of a work to control the use of his or her work by others, with important exceptions. Copyright protections and the accompanying exceptions extend to print and digital formats of literary works, musical works, unpublished materials such as manuscripts, dramatic works, pantomimes and choreographic works, pictorial and graphic works, sculpture, motion pictures and other audiovisual works, sound recordings and architectural works.</a:t>
            </a:r>
          </a:p>
          <a:p>
            <a:r>
              <a:rPr lang="en-US" sz="1600" dirty="0"/>
              <a:t>The Fair Use exceptions to the exclusive rights of copyright owners that are described in section </a:t>
            </a:r>
            <a:r>
              <a:rPr lang="en-US" sz="1600" dirty="0">
                <a:hlinkClick r:id="rId3"/>
              </a:rPr>
              <a:t>107</a:t>
            </a:r>
            <a:r>
              <a:rPr lang="en-US" sz="1600" dirty="0"/>
              <a:t> are critical to fulfilling the academic mission. Among other key sections of the Copyright law that support the academic enterprise are </a:t>
            </a:r>
            <a:r>
              <a:rPr lang="en-US" sz="1600" dirty="0">
                <a:hlinkClick r:id="rId4"/>
              </a:rPr>
              <a:t>108</a:t>
            </a:r>
            <a:r>
              <a:rPr lang="en-US" sz="1600" dirty="0"/>
              <a:t> (reproduction by libraries), </a:t>
            </a:r>
            <a:r>
              <a:rPr lang="en-US" sz="1600" dirty="0">
                <a:hlinkClick r:id="rId5"/>
              </a:rPr>
              <a:t>110</a:t>
            </a:r>
            <a:r>
              <a:rPr lang="en-US" sz="1600" dirty="0"/>
              <a:t> (performances), and </a:t>
            </a:r>
            <a:r>
              <a:rPr lang="en-US" sz="1600" dirty="0">
                <a:hlinkClick r:id="rId6"/>
              </a:rPr>
              <a:t>121</a:t>
            </a:r>
            <a:r>
              <a:rPr lang="en-US" sz="1600" dirty="0"/>
              <a:t> (reproduction for people with disabilities).</a:t>
            </a:r>
          </a:p>
          <a:p>
            <a:r>
              <a:rPr lang="en-US" sz="1600" dirty="0"/>
              <a:t>If a use does not fall under an exception to the exclusive rights of the copyright holder, use of copyrighted material requires permission of the copyright owner. A separate </a:t>
            </a:r>
            <a:r>
              <a:rPr lang="en-US" sz="1600" dirty="0">
                <a:hlinkClick r:id="rId7"/>
              </a:rPr>
              <a:t>Dartmouth policy</a:t>
            </a:r>
            <a:r>
              <a:rPr lang="en-US" sz="1600" dirty="0"/>
              <a:t> governs the ownership of copyrights to material developed by faculty and other College employees.</a:t>
            </a:r>
          </a:p>
          <a:p>
            <a:r>
              <a:rPr lang="en-US" sz="1600" dirty="0"/>
              <a:t>Questions regarding copyright law compliance should be directed to the </a:t>
            </a:r>
            <a:r>
              <a:rPr lang="en-US" sz="1600" dirty="0">
                <a:hlinkClick r:id="rId8"/>
              </a:rPr>
              <a:t>Office of the General Counsel</a:t>
            </a:r>
            <a:r>
              <a:rPr lang="en-US" sz="1600" dirty="0"/>
              <a:t> or the </a:t>
            </a:r>
            <a:r>
              <a:rPr lang="en-US" sz="1600" dirty="0">
                <a:hlinkClick r:id="rId9"/>
              </a:rPr>
              <a:t>Dartmouth Library</a:t>
            </a:r>
            <a:r>
              <a:rPr lang="en-US" sz="1600" dirty="0"/>
              <a:t>.</a:t>
            </a:r>
          </a:p>
          <a:p>
            <a:pPr marL="0" indent="0">
              <a:buNone/>
            </a:pPr>
            <a:endParaRPr lang="en-US" sz="1600" dirty="0"/>
          </a:p>
        </p:txBody>
      </p:sp>
      <p:sp>
        <p:nvSpPr>
          <p:cNvPr id="4" name="Rectangle 3">
            <a:extLst>
              <a:ext uri="{FF2B5EF4-FFF2-40B4-BE49-F238E27FC236}">
                <a16:creationId xmlns:a16="http://schemas.microsoft.com/office/drawing/2014/main" id="{323BA2C5-2BAA-466E-A9D1-A732BF6A1520}"/>
              </a:ext>
            </a:extLst>
          </p:cNvPr>
          <p:cNvSpPr/>
          <p:nvPr/>
        </p:nvSpPr>
        <p:spPr>
          <a:xfrm>
            <a:off x="4972238" y="6444734"/>
            <a:ext cx="4044762" cy="369332"/>
          </a:xfrm>
          <a:prstGeom prst="rect">
            <a:avLst/>
          </a:prstGeom>
        </p:spPr>
        <p:txBody>
          <a:bodyPr wrap="none">
            <a:spAutoFit/>
          </a:bodyPr>
          <a:lstStyle/>
          <a:p>
            <a:r>
              <a:rPr lang="en-US" dirty="0">
                <a:hlinkClick r:id="rId10"/>
              </a:rPr>
              <a:t>https://www.dartmouth.edu/copyright/</a:t>
            </a:r>
            <a:r>
              <a:rPr lang="en-US" dirty="0"/>
              <a:t> </a:t>
            </a:r>
          </a:p>
        </p:txBody>
      </p:sp>
    </p:spTree>
    <p:extLst>
      <p:ext uri="{BB962C8B-B14F-4D97-AF65-F5344CB8AC3E}">
        <p14:creationId xmlns:p14="http://schemas.microsoft.com/office/powerpoint/2010/main" val="2348204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640901-6A46-4DE0-8856-752D7FF00F9A}"/>
              </a:ext>
            </a:extLst>
          </p:cNvPr>
          <p:cNvSpPr>
            <a:spLocks noGrp="1"/>
          </p:cNvSpPr>
          <p:nvPr>
            <p:ph type="title"/>
          </p:nvPr>
        </p:nvSpPr>
        <p:spPr>
          <a:xfrm>
            <a:off x="457200" y="152400"/>
            <a:ext cx="8229600" cy="762000"/>
          </a:xfrm>
        </p:spPr>
        <p:txBody>
          <a:bodyPr/>
          <a:lstStyle/>
          <a:p>
            <a:r>
              <a:rPr lang="en-US" sz="3000" dirty="0"/>
              <a:t>Example--University of Connecticut Library</a:t>
            </a:r>
          </a:p>
        </p:txBody>
      </p:sp>
      <p:sp>
        <p:nvSpPr>
          <p:cNvPr id="3" name="Content Placeholder 2">
            <a:extLst>
              <a:ext uri="{FF2B5EF4-FFF2-40B4-BE49-F238E27FC236}">
                <a16:creationId xmlns:a16="http://schemas.microsoft.com/office/drawing/2014/main" id="{399BAD8D-471C-4233-B186-ABC8B1E70096}"/>
              </a:ext>
            </a:extLst>
          </p:cNvPr>
          <p:cNvSpPr>
            <a:spLocks noGrp="1"/>
          </p:cNvSpPr>
          <p:nvPr>
            <p:ph idx="1"/>
          </p:nvPr>
        </p:nvSpPr>
        <p:spPr>
          <a:xfrm>
            <a:off x="457200" y="685800"/>
            <a:ext cx="8229600" cy="4876800"/>
          </a:xfrm>
        </p:spPr>
        <p:txBody>
          <a:bodyPr/>
          <a:lstStyle/>
          <a:p>
            <a:pPr marL="0" indent="0">
              <a:buNone/>
            </a:pPr>
            <a:r>
              <a:rPr lang="en-US" sz="1900" dirty="0"/>
              <a:t>Current technology offers many opportunities to create, distribute and control copyright protected works. Taking advantage of these opportunities sometimes places the scholarly and education community at odds with commercial interests. Copyright law attempts to balance these competing interests and to assure responsible copyright behavior. It is critical that all members of the University of Connecticut community stay informed about their rights and responsibilities.</a:t>
            </a:r>
          </a:p>
          <a:p>
            <a:pPr marL="0" indent="0">
              <a:buNone/>
            </a:pPr>
            <a:r>
              <a:rPr lang="en-US" sz="1900" dirty="0"/>
              <a:t>General Copyright Guidelines</a:t>
            </a:r>
          </a:p>
          <a:p>
            <a:pPr marL="0" indent="0">
              <a:buNone/>
            </a:pPr>
            <a:r>
              <a:rPr lang="en-US" sz="1900" dirty="0"/>
              <a:t>When considering the reproduction of any original work, determine whether</a:t>
            </a:r>
          </a:p>
          <a:p>
            <a:pPr marL="0" indent="0">
              <a:buNone/>
            </a:pPr>
            <a:r>
              <a:rPr lang="en-US" sz="1900" dirty="0"/>
              <a:t>    1) the work is protected by copyright,</a:t>
            </a:r>
          </a:p>
          <a:p>
            <a:pPr marL="0" indent="0">
              <a:buNone/>
            </a:pPr>
            <a:r>
              <a:rPr lang="en-US" sz="1900" dirty="0"/>
              <a:t>    2) the intended use qualifies as a fair use or an exception, or</a:t>
            </a:r>
          </a:p>
          <a:p>
            <a:pPr marL="0" indent="0">
              <a:buNone/>
            </a:pPr>
            <a:r>
              <a:rPr lang="en-US" sz="1900" dirty="0"/>
              <a:t>    3) the work is available under a license agreement.</a:t>
            </a:r>
          </a:p>
          <a:p>
            <a:pPr marL="0" indent="0">
              <a:buNone/>
            </a:pPr>
            <a:r>
              <a:rPr lang="en-US" sz="1900" dirty="0"/>
              <a:t>If the work is protected and the intended use is not a fair use or legal exception, then seek permission from the copyright owner. If permission is denied, seek alternative works. If there are no alternative works, consult with the Office of the General Council (UConn).</a:t>
            </a:r>
          </a:p>
        </p:txBody>
      </p:sp>
      <p:sp>
        <p:nvSpPr>
          <p:cNvPr id="7" name="Rectangle 6">
            <a:extLst>
              <a:ext uri="{FF2B5EF4-FFF2-40B4-BE49-F238E27FC236}">
                <a16:creationId xmlns:a16="http://schemas.microsoft.com/office/drawing/2014/main" id="{658D2B98-924E-4B50-B048-B03C3DB168BE}"/>
              </a:ext>
            </a:extLst>
          </p:cNvPr>
          <p:cNvSpPr/>
          <p:nvPr/>
        </p:nvSpPr>
        <p:spPr>
          <a:xfrm>
            <a:off x="1524000" y="6031468"/>
            <a:ext cx="6019800" cy="369332"/>
          </a:xfrm>
          <a:prstGeom prst="rect">
            <a:avLst/>
          </a:prstGeom>
        </p:spPr>
        <p:txBody>
          <a:bodyPr wrap="square">
            <a:spAutoFit/>
          </a:bodyPr>
          <a:lstStyle/>
          <a:p>
            <a:pPr algn="r"/>
            <a:r>
              <a:rPr lang="en-US" dirty="0">
                <a:hlinkClick r:id="rId2"/>
              </a:rPr>
              <a:t>https://lib.uconn.edu/about/policies/copyright/</a:t>
            </a:r>
            <a:r>
              <a:rPr lang="en-US" dirty="0"/>
              <a:t> </a:t>
            </a:r>
          </a:p>
        </p:txBody>
      </p:sp>
    </p:spTree>
    <p:extLst>
      <p:ext uri="{BB962C8B-B14F-4D97-AF65-F5344CB8AC3E}">
        <p14:creationId xmlns:p14="http://schemas.microsoft.com/office/powerpoint/2010/main" val="39415937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Institutional Policy Recommendations</a:t>
            </a:r>
          </a:p>
        </p:txBody>
      </p:sp>
      <p:sp>
        <p:nvSpPr>
          <p:cNvPr id="3" name="Content Placeholder 2"/>
          <p:cNvSpPr>
            <a:spLocks noGrp="1"/>
          </p:cNvSpPr>
          <p:nvPr>
            <p:ph idx="1"/>
          </p:nvPr>
        </p:nvSpPr>
        <p:spPr/>
        <p:txBody>
          <a:bodyPr/>
          <a:lstStyle/>
          <a:p>
            <a:r>
              <a:rPr lang="en-US" dirty="0"/>
              <a:t>Write it in plain language!</a:t>
            </a:r>
          </a:p>
          <a:p>
            <a:r>
              <a:rPr lang="en-US" dirty="0"/>
              <a:t>Reference the law</a:t>
            </a:r>
          </a:p>
          <a:p>
            <a:r>
              <a:rPr lang="en-US" dirty="0"/>
              <a:t>Include information about your mission</a:t>
            </a:r>
          </a:p>
          <a:p>
            <a:r>
              <a:rPr lang="en-US" dirty="0"/>
              <a:t>Include information about who (or what, e.g. a website) folks can contact with questions or for more information</a:t>
            </a:r>
          </a:p>
        </p:txBody>
      </p:sp>
    </p:spTree>
    <p:extLst>
      <p:ext uri="{BB962C8B-B14F-4D97-AF65-F5344CB8AC3E}">
        <p14:creationId xmlns:p14="http://schemas.microsoft.com/office/powerpoint/2010/main" val="17838373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648A86-C7C0-4065-B867-854D0B722B6D}"/>
              </a:ext>
            </a:extLst>
          </p:cNvPr>
          <p:cNvSpPr>
            <a:spLocks noGrp="1"/>
          </p:cNvSpPr>
          <p:nvPr>
            <p:ph type="title"/>
          </p:nvPr>
        </p:nvSpPr>
        <p:spPr/>
        <p:txBody>
          <a:bodyPr/>
          <a:lstStyle/>
          <a:p>
            <a:pPr algn="ctr"/>
            <a:br>
              <a:rPr lang="en-US" dirty="0">
                <a:solidFill>
                  <a:schemeClr val="tx1"/>
                </a:solidFill>
              </a:rPr>
            </a:br>
            <a:r>
              <a:rPr lang="en-US" dirty="0">
                <a:solidFill>
                  <a:schemeClr val="tx1"/>
                </a:solidFill>
              </a:rPr>
              <a:t>Service Copyright Policies</a:t>
            </a:r>
          </a:p>
        </p:txBody>
      </p:sp>
    </p:spTree>
    <p:extLst>
      <p:ext uri="{BB962C8B-B14F-4D97-AF65-F5344CB8AC3E}">
        <p14:creationId xmlns:p14="http://schemas.microsoft.com/office/powerpoint/2010/main" val="11278774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A524C6-E3F2-4246-9529-48084AC12AE5}"/>
              </a:ext>
            </a:extLst>
          </p:cNvPr>
          <p:cNvSpPr>
            <a:spLocks noGrp="1"/>
          </p:cNvSpPr>
          <p:nvPr>
            <p:ph type="title"/>
          </p:nvPr>
        </p:nvSpPr>
        <p:spPr/>
        <p:txBody>
          <a:bodyPr/>
          <a:lstStyle/>
          <a:p>
            <a:r>
              <a:rPr lang="en-US" dirty="0"/>
              <a:t>Overview</a:t>
            </a:r>
          </a:p>
        </p:txBody>
      </p:sp>
      <p:sp>
        <p:nvSpPr>
          <p:cNvPr id="3" name="Content Placeholder 2">
            <a:extLst>
              <a:ext uri="{FF2B5EF4-FFF2-40B4-BE49-F238E27FC236}">
                <a16:creationId xmlns:a16="http://schemas.microsoft.com/office/drawing/2014/main" id="{ED48934E-3450-47AA-AED3-DCF4C6C17EBD}"/>
              </a:ext>
            </a:extLst>
          </p:cNvPr>
          <p:cNvSpPr>
            <a:spLocks noGrp="1"/>
          </p:cNvSpPr>
          <p:nvPr>
            <p:ph idx="1"/>
          </p:nvPr>
        </p:nvSpPr>
        <p:spPr/>
        <p:txBody>
          <a:bodyPr/>
          <a:lstStyle/>
          <a:p>
            <a:pPr marL="0" indent="0">
              <a:buNone/>
            </a:pPr>
            <a:r>
              <a:rPr lang="en-US" dirty="0"/>
              <a:t>Outline the application of copyright law to when it impacts library services:</a:t>
            </a:r>
          </a:p>
          <a:p>
            <a:r>
              <a:rPr lang="en-US" sz="2800" dirty="0"/>
              <a:t>Course reserves</a:t>
            </a:r>
          </a:p>
          <a:p>
            <a:r>
              <a:rPr lang="en-US" sz="2800" dirty="0"/>
              <a:t>Interlibrary Loan</a:t>
            </a:r>
          </a:p>
          <a:p>
            <a:r>
              <a:rPr lang="en-US" sz="2800" dirty="0"/>
              <a:t>Preservation</a:t>
            </a:r>
          </a:p>
          <a:p>
            <a:r>
              <a:rPr lang="en-US" sz="2800" dirty="0"/>
              <a:t>Security and/or Replacement</a:t>
            </a:r>
          </a:p>
          <a:p>
            <a:r>
              <a:rPr lang="en-US" sz="2800" dirty="0"/>
              <a:t>Making copies for those with disabilities</a:t>
            </a:r>
          </a:p>
          <a:p>
            <a:r>
              <a:rPr lang="en-US" sz="2800" dirty="0"/>
              <a:t>Makerspaces</a:t>
            </a:r>
          </a:p>
        </p:txBody>
      </p:sp>
    </p:spTree>
    <p:extLst>
      <p:ext uri="{BB962C8B-B14F-4D97-AF65-F5344CB8AC3E}">
        <p14:creationId xmlns:p14="http://schemas.microsoft.com/office/powerpoint/2010/main" val="20083299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172BF0-5BCC-40D2-828F-25BEBAE0F53D}"/>
              </a:ext>
            </a:extLst>
          </p:cNvPr>
          <p:cNvSpPr>
            <a:spLocks noGrp="1"/>
          </p:cNvSpPr>
          <p:nvPr>
            <p:ph type="title"/>
          </p:nvPr>
        </p:nvSpPr>
        <p:spPr/>
        <p:txBody>
          <a:bodyPr/>
          <a:lstStyle/>
          <a:p>
            <a:r>
              <a:rPr lang="en-US" dirty="0"/>
              <a:t>Crafting Service Copyright Policies</a:t>
            </a:r>
          </a:p>
        </p:txBody>
      </p:sp>
      <p:sp>
        <p:nvSpPr>
          <p:cNvPr id="3" name="Content Placeholder 2">
            <a:extLst>
              <a:ext uri="{FF2B5EF4-FFF2-40B4-BE49-F238E27FC236}">
                <a16:creationId xmlns:a16="http://schemas.microsoft.com/office/drawing/2014/main" id="{FA5DA2EB-59A7-4593-B436-7B73CA5D210A}"/>
              </a:ext>
            </a:extLst>
          </p:cNvPr>
          <p:cNvSpPr>
            <a:spLocks noGrp="1"/>
          </p:cNvSpPr>
          <p:nvPr>
            <p:ph idx="1"/>
          </p:nvPr>
        </p:nvSpPr>
        <p:spPr/>
        <p:txBody>
          <a:bodyPr/>
          <a:lstStyle/>
          <a:p>
            <a:r>
              <a:rPr lang="en-US" sz="2800" dirty="0"/>
              <a:t>How does copyright come into play?</a:t>
            </a:r>
          </a:p>
          <a:p>
            <a:r>
              <a:rPr lang="en-US" sz="2800" dirty="0"/>
              <a:t>What exceptions and limitations are applicable to the service?</a:t>
            </a:r>
          </a:p>
          <a:p>
            <a:r>
              <a:rPr lang="en-US" sz="2800" dirty="0"/>
              <a:t>Other considerations (e.g. licenses, public domain works)</a:t>
            </a:r>
          </a:p>
        </p:txBody>
      </p:sp>
    </p:spTree>
    <p:extLst>
      <p:ext uri="{BB962C8B-B14F-4D97-AF65-F5344CB8AC3E}">
        <p14:creationId xmlns:p14="http://schemas.microsoft.com/office/powerpoint/2010/main" val="29310727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193D52-0B95-4B21-94FB-88E46DEC6C0F}"/>
              </a:ext>
            </a:extLst>
          </p:cNvPr>
          <p:cNvSpPr>
            <a:spLocks noGrp="1"/>
          </p:cNvSpPr>
          <p:nvPr>
            <p:ph type="title"/>
          </p:nvPr>
        </p:nvSpPr>
        <p:spPr/>
        <p:txBody>
          <a:bodyPr/>
          <a:lstStyle/>
          <a:p>
            <a:r>
              <a:rPr lang="en-US" dirty="0"/>
              <a:t>Print Reserves</a:t>
            </a:r>
          </a:p>
        </p:txBody>
      </p:sp>
      <p:sp>
        <p:nvSpPr>
          <p:cNvPr id="3" name="Content Placeholder 2">
            <a:extLst>
              <a:ext uri="{FF2B5EF4-FFF2-40B4-BE49-F238E27FC236}">
                <a16:creationId xmlns:a16="http://schemas.microsoft.com/office/drawing/2014/main" id="{36D0DE2E-9DA2-4A96-B8C8-C2C2388AD0BC}"/>
              </a:ext>
            </a:extLst>
          </p:cNvPr>
          <p:cNvSpPr>
            <a:spLocks noGrp="1"/>
          </p:cNvSpPr>
          <p:nvPr>
            <p:ph idx="1"/>
          </p:nvPr>
        </p:nvSpPr>
        <p:spPr>
          <a:xfrm>
            <a:off x="457200" y="1066800"/>
            <a:ext cx="8229600" cy="4876800"/>
          </a:xfrm>
        </p:spPr>
        <p:txBody>
          <a:bodyPr/>
          <a:lstStyle/>
          <a:p>
            <a:pPr marL="0" indent="0">
              <a:buNone/>
            </a:pPr>
            <a:r>
              <a:rPr lang="en-US" sz="3000" dirty="0"/>
              <a:t>Copyright Considerations</a:t>
            </a:r>
          </a:p>
          <a:p>
            <a:r>
              <a:rPr lang="en-US" sz="3000" dirty="0"/>
              <a:t>Circulating works</a:t>
            </a:r>
          </a:p>
          <a:p>
            <a:r>
              <a:rPr lang="en-US" sz="3000" dirty="0"/>
              <a:t>Making copies of works?</a:t>
            </a:r>
          </a:p>
          <a:p>
            <a:r>
              <a:rPr lang="en-US" sz="3000" dirty="0"/>
              <a:t>Making alternate copies of works?</a:t>
            </a:r>
          </a:p>
          <a:p>
            <a:r>
              <a:rPr lang="en-US" sz="3000" dirty="0"/>
              <a:t>Permissions</a:t>
            </a:r>
          </a:p>
          <a:p>
            <a:pPr marL="0" indent="0">
              <a:buNone/>
            </a:pPr>
            <a:r>
              <a:rPr lang="en-US" sz="3000" dirty="0"/>
              <a:t>Exceptions</a:t>
            </a:r>
          </a:p>
          <a:p>
            <a:r>
              <a:rPr lang="en-US" sz="3000" dirty="0"/>
              <a:t>First Sale Doctrine (§109)</a:t>
            </a:r>
          </a:p>
          <a:p>
            <a:r>
              <a:rPr lang="en-US" sz="3000" dirty="0"/>
              <a:t>Fair Use (§107)</a:t>
            </a:r>
          </a:p>
          <a:p>
            <a:r>
              <a:rPr lang="en-US" sz="3000" dirty="0"/>
              <a:t>Library and Archives (§108)</a:t>
            </a:r>
          </a:p>
          <a:p>
            <a:endParaRPr lang="en-US" dirty="0"/>
          </a:p>
        </p:txBody>
      </p:sp>
    </p:spTree>
    <p:extLst>
      <p:ext uri="{BB962C8B-B14F-4D97-AF65-F5344CB8AC3E}">
        <p14:creationId xmlns:p14="http://schemas.microsoft.com/office/powerpoint/2010/main" val="42554251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58AC59-4C73-4410-AB7C-3AE8ED9191CC}"/>
              </a:ext>
            </a:extLst>
          </p:cNvPr>
          <p:cNvSpPr>
            <a:spLocks noGrp="1"/>
          </p:cNvSpPr>
          <p:nvPr>
            <p:ph type="title"/>
          </p:nvPr>
        </p:nvSpPr>
        <p:spPr>
          <a:xfrm>
            <a:off x="457200" y="228600"/>
            <a:ext cx="8229600" cy="762000"/>
          </a:xfrm>
        </p:spPr>
        <p:txBody>
          <a:bodyPr/>
          <a:lstStyle/>
          <a:p>
            <a:r>
              <a:rPr lang="en-US" dirty="0"/>
              <a:t>Sample Print Reserve Policy</a:t>
            </a:r>
          </a:p>
        </p:txBody>
      </p:sp>
      <p:sp>
        <p:nvSpPr>
          <p:cNvPr id="3" name="Content Placeholder 2">
            <a:extLst>
              <a:ext uri="{FF2B5EF4-FFF2-40B4-BE49-F238E27FC236}">
                <a16:creationId xmlns:a16="http://schemas.microsoft.com/office/drawing/2014/main" id="{E83ED3F2-C595-4236-B2C1-CAF5C0A46F6B}"/>
              </a:ext>
            </a:extLst>
          </p:cNvPr>
          <p:cNvSpPr>
            <a:spLocks noGrp="1"/>
          </p:cNvSpPr>
          <p:nvPr>
            <p:ph idx="1"/>
          </p:nvPr>
        </p:nvSpPr>
        <p:spPr>
          <a:xfrm>
            <a:off x="457200" y="914400"/>
            <a:ext cx="8229600" cy="5334000"/>
          </a:xfrm>
        </p:spPr>
        <p:txBody>
          <a:bodyPr/>
          <a:lstStyle/>
          <a:p>
            <a:pPr marL="0" indent="0">
              <a:buNone/>
            </a:pPr>
            <a:r>
              <a:rPr lang="en-US" sz="1800" dirty="0"/>
              <a:t>Print reserves services will be made available in compliance with US copyright law. This entails:</a:t>
            </a:r>
          </a:p>
          <a:p>
            <a:r>
              <a:rPr lang="en-US" sz="1800" dirty="0"/>
              <a:t>Circulating lawfully acquired copies of items, e.g. books, DVD’s, and CD’s, from the library’s collection.</a:t>
            </a:r>
          </a:p>
          <a:p>
            <a:r>
              <a:rPr lang="en-US" sz="1800" dirty="0"/>
              <a:t>Acquiring new works for the library’s collection through purchase or donation that can be made available for reserve use.</a:t>
            </a:r>
          </a:p>
          <a:p>
            <a:r>
              <a:rPr lang="en-US" sz="1800" dirty="0"/>
              <a:t>When applicable, making copies of copyrightable works available under the exceptions and limitations found in US copyright law, including but not limited to fair use.</a:t>
            </a:r>
          </a:p>
          <a:p>
            <a:r>
              <a:rPr lang="en-US" sz="1800" dirty="0"/>
              <a:t>Obtaining permission or a license make and circulate copies works that that exceed the scope of the exceptions and limitations found in the law.</a:t>
            </a:r>
          </a:p>
          <a:p>
            <a:pPr marL="0" indent="0">
              <a:buNone/>
            </a:pPr>
            <a:r>
              <a:rPr lang="en-US" sz="1800" dirty="0"/>
              <a:t>While it is the library’s intent to make works widely available through this service in support of the teaching and learning mission of the institution, library staff reserve the right to refuse any request they feel falls outside the scope of US copyright law. Instructors who have questions about how copyright law applies to print reserve services should speak with (include contact information here).</a:t>
            </a:r>
          </a:p>
        </p:txBody>
      </p:sp>
    </p:spTree>
    <p:extLst>
      <p:ext uri="{BB962C8B-B14F-4D97-AF65-F5344CB8AC3E}">
        <p14:creationId xmlns:p14="http://schemas.microsoft.com/office/powerpoint/2010/main" val="9543913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Copyright Policies</a:t>
            </a:r>
          </a:p>
        </p:txBody>
      </p:sp>
      <p:sp>
        <p:nvSpPr>
          <p:cNvPr id="3" name="Content Placeholder 2"/>
          <p:cNvSpPr>
            <a:spLocks noGrp="1"/>
          </p:cNvSpPr>
          <p:nvPr>
            <p:ph idx="1"/>
          </p:nvPr>
        </p:nvSpPr>
        <p:spPr/>
        <p:txBody>
          <a:bodyPr/>
          <a:lstStyle/>
          <a:p>
            <a:r>
              <a:rPr lang="en-US" dirty="0"/>
              <a:t>Copyright policy overview</a:t>
            </a:r>
          </a:p>
          <a:p>
            <a:r>
              <a:rPr lang="en-US" dirty="0"/>
              <a:t>Library copyright policies</a:t>
            </a:r>
          </a:p>
          <a:p>
            <a:r>
              <a:rPr lang="en-US" dirty="0"/>
              <a:t>Putting your policies into practice</a:t>
            </a:r>
          </a:p>
          <a:p>
            <a:r>
              <a:rPr lang="en-US" dirty="0"/>
              <a:t>Answering Policy questions</a:t>
            </a:r>
          </a:p>
          <a:p>
            <a:endParaRPr lang="en-US" dirty="0"/>
          </a:p>
        </p:txBody>
      </p:sp>
    </p:spTree>
    <p:extLst>
      <p:ext uri="{BB962C8B-B14F-4D97-AF65-F5344CB8AC3E}">
        <p14:creationId xmlns:p14="http://schemas.microsoft.com/office/powerpoint/2010/main" val="923925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585EB4-EFF5-472A-8010-5DA9C6E413C4}"/>
              </a:ext>
            </a:extLst>
          </p:cNvPr>
          <p:cNvSpPr>
            <a:spLocks noGrp="1"/>
          </p:cNvSpPr>
          <p:nvPr>
            <p:ph type="title"/>
          </p:nvPr>
        </p:nvSpPr>
        <p:spPr/>
        <p:txBody>
          <a:bodyPr/>
          <a:lstStyle/>
          <a:p>
            <a:r>
              <a:rPr lang="en-US" dirty="0"/>
              <a:t>Electronic/Media Reserves</a:t>
            </a:r>
          </a:p>
        </p:txBody>
      </p:sp>
      <p:sp>
        <p:nvSpPr>
          <p:cNvPr id="3" name="Content Placeholder 2">
            <a:extLst>
              <a:ext uri="{FF2B5EF4-FFF2-40B4-BE49-F238E27FC236}">
                <a16:creationId xmlns:a16="http://schemas.microsoft.com/office/drawing/2014/main" id="{717E0B11-CFBD-42D5-BFBA-CED91513E6EB}"/>
              </a:ext>
            </a:extLst>
          </p:cNvPr>
          <p:cNvSpPr>
            <a:spLocks noGrp="1"/>
          </p:cNvSpPr>
          <p:nvPr>
            <p:ph idx="1"/>
          </p:nvPr>
        </p:nvSpPr>
        <p:spPr/>
        <p:txBody>
          <a:bodyPr/>
          <a:lstStyle/>
          <a:p>
            <a:pPr marL="0" indent="0">
              <a:buNone/>
            </a:pPr>
            <a:r>
              <a:rPr lang="en-US" sz="2400" dirty="0"/>
              <a:t>Copyright Considerations</a:t>
            </a:r>
          </a:p>
          <a:p>
            <a:r>
              <a:rPr lang="en-US" sz="2400" dirty="0"/>
              <a:t>Making copies of works</a:t>
            </a:r>
          </a:p>
          <a:p>
            <a:r>
              <a:rPr lang="en-US" sz="2400" dirty="0"/>
              <a:t>Making alternate copies of works</a:t>
            </a:r>
          </a:p>
          <a:p>
            <a:r>
              <a:rPr lang="en-US" sz="2400" dirty="0"/>
              <a:t>Distributing copies of works</a:t>
            </a:r>
          </a:p>
          <a:p>
            <a:r>
              <a:rPr lang="en-US" sz="2400" dirty="0"/>
              <a:t>Linking</a:t>
            </a:r>
          </a:p>
          <a:p>
            <a:r>
              <a:rPr lang="en-US" sz="2400" dirty="0"/>
              <a:t>Licensing</a:t>
            </a:r>
          </a:p>
          <a:p>
            <a:r>
              <a:rPr lang="en-US" sz="2400" dirty="0"/>
              <a:t>Permissions</a:t>
            </a:r>
          </a:p>
          <a:p>
            <a:pPr marL="0" indent="0">
              <a:buNone/>
            </a:pPr>
            <a:r>
              <a:rPr lang="en-US" sz="2400" dirty="0"/>
              <a:t>Exceptions</a:t>
            </a:r>
          </a:p>
          <a:p>
            <a:r>
              <a:rPr lang="en-US" sz="2400" dirty="0"/>
              <a:t>Fair Use (§107)</a:t>
            </a:r>
          </a:p>
          <a:p>
            <a:r>
              <a:rPr lang="en-US" sz="2400" dirty="0"/>
              <a:t>Library and Archives (§108)</a:t>
            </a:r>
          </a:p>
          <a:p>
            <a:r>
              <a:rPr lang="en-US" sz="2400" dirty="0"/>
              <a:t>TEACH Act (§110(2))</a:t>
            </a:r>
          </a:p>
          <a:p>
            <a:endParaRPr lang="en-US" dirty="0"/>
          </a:p>
        </p:txBody>
      </p:sp>
    </p:spTree>
    <p:extLst>
      <p:ext uri="{BB962C8B-B14F-4D97-AF65-F5344CB8AC3E}">
        <p14:creationId xmlns:p14="http://schemas.microsoft.com/office/powerpoint/2010/main" val="18460629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82C4AB-52AD-4DEB-A406-E14DADE6CF4B}"/>
              </a:ext>
            </a:extLst>
          </p:cNvPr>
          <p:cNvSpPr>
            <a:spLocks noGrp="1"/>
          </p:cNvSpPr>
          <p:nvPr>
            <p:ph type="title"/>
          </p:nvPr>
        </p:nvSpPr>
        <p:spPr/>
        <p:txBody>
          <a:bodyPr/>
          <a:lstStyle/>
          <a:p>
            <a:r>
              <a:rPr lang="en-US" sz="3500" dirty="0"/>
              <a:t>Sample Electronic/Media Reserve Policy</a:t>
            </a:r>
          </a:p>
        </p:txBody>
      </p:sp>
      <p:sp>
        <p:nvSpPr>
          <p:cNvPr id="3" name="Content Placeholder 2">
            <a:extLst>
              <a:ext uri="{FF2B5EF4-FFF2-40B4-BE49-F238E27FC236}">
                <a16:creationId xmlns:a16="http://schemas.microsoft.com/office/drawing/2014/main" id="{D15B1706-62F6-46B9-BCE2-659B30C20602}"/>
              </a:ext>
            </a:extLst>
          </p:cNvPr>
          <p:cNvSpPr>
            <a:spLocks noGrp="1"/>
          </p:cNvSpPr>
          <p:nvPr>
            <p:ph idx="1"/>
          </p:nvPr>
        </p:nvSpPr>
        <p:spPr>
          <a:xfrm>
            <a:off x="457200" y="1143000"/>
            <a:ext cx="8229600" cy="4876800"/>
          </a:xfrm>
        </p:spPr>
        <p:txBody>
          <a:bodyPr/>
          <a:lstStyle/>
          <a:p>
            <a:pPr marL="0" indent="0">
              <a:buNone/>
            </a:pPr>
            <a:r>
              <a:rPr lang="en-US" sz="1800" dirty="0"/>
              <a:t>Electronic and media reserve services will be made available in compliance with US copyright law. This entails:</a:t>
            </a:r>
          </a:p>
          <a:p>
            <a:r>
              <a:rPr lang="en-US" sz="1800" dirty="0"/>
              <a:t>When possible, linking to resources made freely and legally accessible online. This can include linking to electronic resources made available through the library’s online databases or those found elsewhere online.</a:t>
            </a:r>
          </a:p>
          <a:p>
            <a:r>
              <a:rPr lang="en-US" sz="1800" dirty="0"/>
              <a:t>When applicable, making copies of works available under the exceptions and limitations found in US copyright law, including but not limited to fair use and the TEACH Act.</a:t>
            </a:r>
          </a:p>
          <a:p>
            <a:r>
              <a:rPr lang="en-US" sz="1800" dirty="0"/>
              <a:t>Obtaining permission or a license to digitize and post works that cannot be linked to or that exceed the scope of the exceptions and limitations found in the law.</a:t>
            </a:r>
          </a:p>
          <a:p>
            <a:pPr marL="0" indent="0">
              <a:buNone/>
            </a:pPr>
            <a:r>
              <a:rPr lang="en-US" sz="1800" dirty="0"/>
              <a:t>While it is the library’s intent to make works widely available through this service in support of the teaching and learning mission of the institution, library staff reserve the right to refuse any request they feel falls outside the scope of US copyright law. Instructors who have questions about how copyright law applies to electronic and  media reserve services should speak with (include contact information here).</a:t>
            </a:r>
          </a:p>
          <a:p>
            <a:pPr marL="0" indent="0">
              <a:buNone/>
            </a:pPr>
            <a:endParaRPr lang="en-US" dirty="0"/>
          </a:p>
        </p:txBody>
      </p:sp>
    </p:spTree>
    <p:extLst>
      <p:ext uri="{BB962C8B-B14F-4D97-AF65-F5344CB8AC3E}">
        <p14:creationId xmlns:p14="http://schemas.microsoft.com/office/powerpoint/2010/main" val="28193665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D2491A-5792-4612-9A14-180B94F2614C}"/>
              </a:ext>
            </a:extLst>
          </p:cNvPr>
          <p:cNvSpPr>
            <a:spLocks noGrp="1"/>
          </p:cNvSpPr>
          <p:nvPr>
            <p:ph type="title"/>
          </p:nvPr>
        </p:nvSpPr>
        <p:spPr/>
        <p:txBody>
          <a:bodyPr/>
          <a:lstStyle/>
          <a:p>
            <a:r>
              <a:rPr lang="en-US" dirty="0"/>
              <a:t>Interlibrary Loan</a:t>
            </a:r>
          </a:p>
        </p:txBody>
      </p:sp>
      <p:sp>
        <p:nvSpPr>
          <p:cNvPr id="3" name="Content Placeholder 2">
            <a:extLst>
              <a:ext uri="{FF2B5EF4-FFF2-40B4-BE49-F238E27FC236}">
                <a16:creationId xmlns:a16="http://schemas.microsoft.com/office/drawing/2014/main" id="{E956D89C-0B1D-46C1-8E95-DE46BB524F2B}"/>
              </a:ext>
            </a:extLst>
          </p:cNvPr>
          <p:cNvSpPr>
            <a:spLocks noGrp="1"/>
          </p:cNvSpPr>
          <p:nvPr>
            <p:ph idx="1"/>
          </p:nvPr>
        </p:nvSpPr>
        <p:spPr/>
        <p:txBody>
          <a:bodyPr/>
          <a:lstStyle/>
          <a:p>
            <a:pPr marL="0" indent="0">
              <a:buNone/>
            </a:pPr>
            <a:r>
              <a:rPr lang="en-US" sz="3000" dirty="0"/>
              <a:t>Copyright Considerations</a:t>
            </a:r>
          </a:p>
          <a:p>
            <a:r>
              <a:rPr lang="en-US" sz="3000" dirty="0"/>
              <a:t>Making copies of works</a:t>
            </a:r>
          </a:p>
          <a:p>
            <a:r>
              <a:rPr lang="en-US" sz="3000" dirty="0"/>
              <a:t>Distributing copies of works</a:t>
            </a:r>
          </a:p>
          <a:p>
            <a:r>
              <a:rPr lang="en-US" sz="3000" dirty="0"/>
              <a:t>Licensing</a:t>
            </a:r>
          </a:p>
          <a:p>
            <a:r>
              <a:rPr lang="en-US" sz="3000" dirty="0"/>
              <a:t>Permissions</a:t>
            </a:r>
          </a:p>
          <a:p>
            <a:pPr marL="0" indent="0">
              <a:buNone/>
            </a:pPr>
            <a:r>
              <a:rPr lang="en-US" sz="3000" dirty="0"/>
              <a:t>Exceptions</a:t>
            </a:r>
          </a:p>
          <a:p>
            <a:r>
              <a:rPr lang="en-US" sz="3000" dirty="0"/>
              <a:t>Fair Use (§107)</a:t>
            </a:r>
          </a:p>
          <a:p>
            <a:r>
              <a:rPr lang="en-US" sz="3000" dirty="0"/>
              <a:t>Library and Archives (§108)</a:t>
            </a:r>
          </a:p>
        </p:txBody>
      </p:sp>
    </p:spTree>
    <p:extLst>
      <p:ext uri="{BB962C8B-B14F-4D97-AF65-F5344CB8AC3E}">
        <p14:creationId xmlns:p14="http://schemas.microsoft.com/office/powerpoint/2010/main" val="4558600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9E413F-4D6E-493F-99D5-30A17B22BBCC}"/>
              </a:ext>
            </a:extLst>
          </p:cNvPr>
          <p:cNvSpPr>
            <a:spLocks noGrp="1"/>
          </p:cNvSpPr>
          <p:nvPr>
            <p:ph type="title"/>
          </p:nvPr>
        </p:nvSpPr>
        <p:spPr>
          <a:xfrm>
            <a:off x="0" y="228600"/>
            <a:ext cx="9144000" cy="762000"/>
          </a:xfrm>
        </p:spPr>
        <p:txBody>
          <a:bodyPr/>
          <a:lstStyle/>
          <a:p>
            <a:r>
              <a:rPr lang="en-US" sz="3000" dirty="0"/>
              <a:t>Sample Interlibrary Loan/Private Study Copies Policy</a:t>
            </a:r>
          </a:p>
        </p:txBody>
      </p:sp>
      <p:sp>
        <p:nvSpPr>
          <p:cNvPr id="3" name="Content Placeholder 2">
            <a:extLst>
              <a:ext uri="{FF2B5EF4-FFF2-40B4-BE49-F238E27FC236}">
                <a16:creationId xmlns:a16="http://schemas.microsoft.com/office/drawing/2014/main" id="{056548AA-E515-4ABC-8336-CCB321FAD54E}"/>
              </a:ext>
            </a:extLst>
          </p:cNvPr>
          <p:cNvSpPr>
            <a:spLocks noGrp="1"/>
          </p:cNvSpPr>
          <p:nvPr>
            <p:ph idx="1"/>
          </p:nvPr>
        </p:nvSpPr>
        <p:spPr>
          <a:xfrm>
            <a:off x="457200" y="838200"/>
            <a:ext cx="8229600" cy="4876800"/>
          </a:xfrm>
        </p:spPr>
        <p:txBody>
          <a:bodyPr/>
          <a:lstStyle/>
          <a:p>
            <a:pPr marL="0" indent="0">
              <a:buNone/>
            </a:pPr>
            <a:r>
              <a:rPr lang="en-US" sz="2000" dirty="0"/>
              <a:t>Interlibrary loan services will be made available in compliance with US copyright law. This entails:</a:t>
            </a:r>
          </a:p>
          <a:p>
            <a:r>
              <a:rPr lang="en-US" sz="2000" dirty="0"/>
              <a:t>Exploring options to purchase copies of works for our patron’s use.</a:t>
            </a:r>
          </a:p>
          <a:p>
            <a:r>
              <a:rPr lang="en-US" sz="2000" dirty="0"/>
              <a:t>When applicable, obtaining or sharing copies of works under the exceptions and limitations found in US copyright law, including but not limited to fair use and the limitations on exclusive rights: Reproduction by libraries and archives found in Section 108.</a:t>
            </a:r>
          </a:p>
          <a:p>
            <a:r>
              <a:rPr lang="en-US" sz="2000" dirty="0"/>
              <a:t>Obtaining permission or a license to obtain or share works that exceed the scope of the exceptions and limitations found in the law.</a:t>
            </a:r>
          </a:p>
          <a:p>
            <a:pPr marL="0" indent="0">
              <a:buNone/>
            </a:pPr>
            <a:r>
              <a:rPr lang="en-US" sz="2000" dirty="0"/>
              <a:t>While it is the library’s intent to make works widely available to our patrons and patrons at other institutions, library staff reserve the right to refuse any request they feel falls outside the scope of US copyright law. Patrons who have questions about how copyright law applies to interlibrary loan should speak with (include contact information here).</a:t>
            </a:r>
          </a:p>
        </p:txBody>
      </p:sp>
    </p:spTree>
    <p:extLst>
      <p:ext uri="{BB962C8B-B14F-4D97-AF65-F5344CB8AC3E}">
        <p14:creationId xmlns:p14="http://schemas.microsoft.com/office/powerpoint/2010/main" val="4852034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F91C0-6EB8-43E5-8E87-6079E434092F}"/>
              </a:ext>
            </a:extLst>
          </p:cNvPr>
          <p:cNvSpPr>
            <a:spLocks noGrp="1"/>
          </p:cNvSpPr>
          <p:nvPr>
            <p:ph type="title"/>
          </p:nvPr>
        </p:nvSpPr>
        <p:spPr/>
        <p:txBody>
          <a:bodyPr/>
          <a:lstStyle/>
          <a:p>
            <a:r>
              <a:rPr lang="en-US" dirty="0"/>
              <a:t>Preservation/Security/Replacement</a:t>
            </a:r>
          </a:p>
        </p:txBody>
      </p:sp>
      <p:sp>
        <p:nvSpPr>
          <p:cNvPr id="3" name="Content Placeholder 2">
            <a:extLst>
              <a:ext uri="{FF2B5EF4-FFF2-40B4-BE49-F238E27FC236}">
                <a16:creationId xmlns:a16="http://schemas.microsoft.com/office/drawing/2014/main" id="{3EEABD30-F3B6-49B6-830A-4918AE79F4DA}"/>
              </a:ext>
            </a:extLst>
          </p:cNvPr>
          <p:cNvSpPr>
            <a:spLocks noGrp="1"/>
          </p:cNvSpPr>
          <p:nvPr>
            <p:ph idx="1"/>
          </p:nvPr>
        </p:nvSpPr>
        <p:spPr/>
        <p:txBody>
          <a:bodyPr/>
          <a:lstStyle/>
          <a:p>
            <a:pPr marL="0" indent="0">
              <a:buNone/>
            </a:pPr>
            <a:r>
              <a:rPr lang="en-US" sz="3000" dirty="0"/>
              <a:t>Copyright Considerations</a:t>
            </a:r>
          </a:p>
          <a:p>
            <a:r>
              <a:rPr lang="en-US" sz="3000" dirty="0"/>
              <a:t>Making copies of works</a:t>
            </a:r>
          </a:p>
          <a:p>
            <a:r>
              <a:rPr lang="en-US" sz="3000" dirty="0"/>
              <a:t>Distributing copies of works</a:t>
            </a:r>
          </a:p>
          <a:p>
            <a:r>
              <a:rPr lang="en-US" sz="3000" dirty="0"/>
              <a:t>Permissions, including obtaining permission from donors</a:t>
            </a:r>
          </a:p>
          <a:p>
            <a:r>
              <a:rPr lang="en-US" sz="3000" dirty="0"/>
              <a:t>Licensing, including donor agreements</a:t>
            </a:r>
          </a:p>
          <a:p>
            <a:pPr marL="0" indent="0">
              <a:buNone/>
            </a:pPr>
            <a:r>
              <a:rPr lang="en-US" sz="3000" dirty="0"/>
              <a:t>Exceptions</a:t>
            </a:r>
          </a:p>
          <a:p>
            <a:r>
              <a:rPr lang="en-US" sz="3000" dirty="0"/>
              <a:t>Fair Use (§107)</a:t>
            </a:r>
          </a:p>
          <a:p>
            <a:r>
              <a:rPr lang="en-US" sz="3000" dirty="0"/>
              <a:t>Library and Archives (§108)</a:t>
            </a:r>
          </a:p>
        </p:txBody>
      </p:sp>
    </p:spTree>
    <p:extLst>
      <p:ext uri="{BB962C8B-B14F-4D97-AF65-F5344CB8AC3E}">
        <p14:creationId xmlns:p14="http://schemas.microsoft.com/office/powerpoint/2010/main" val="17927576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9E413F-4D6E-493F-99D5-30A17B22BBCC}"/>
              </a:ext>
            </a:extLst>
          </p:cNvPr>
          <p:cNvSpPr>
            <a:spLocks noGrp="1"/>
          </p:cNvSpPr>
          <p:nvPr>
            <p:ph type="title"/>
          </p:nvPr>
        </p:nvSpPr>
        <p:spPr>
          <a:xfrm>
            <a:off x="457200" y="381000"/>
            <a:ext cx="8229600" cy="762000"/>
          </a:xfrm>
        </p:spPr>
        <p:txBody>
          <a:bodyPr/>
          <a:lstStyle/>
          <a:p>
            <a:r>
              <a:rPr lang="en-US" sz="3200" dirty="0"/>
              <a:t>Sample Preservation &amp; Replacement Policy</a:t>
            </a:r>
          </a:p>
        </p:txBody>
      </p:sp>
      <p:sp>
        <p:nvSpPr>
          <p:cNvPr id="3" name="Content Placeholder 2">
            <a:extLst>
              <a:ext uri="{FF2B5EF4-FFF2-40B4-BE49-F238E27FC236}">
                <a16:creationId xmlns:a16="http://schemas.microsoft.com/office/drawing/2014/main" id="{056548AA-E515-4ABC-8336-CCB321FAD54E}"/>
              </a:ext>
            </a:extLst>
          </p:cNvPr>
          <p:cNvSpPr>
            <a:spLocks noGrp="1"/>
          </p:cNvSpPr>
          <p:nvPr>
            <p:ph idx="1"/>
          </p:nvPr>
        </p:nvSpPr>
        <p:spPr>
          <a:xfrm>
            <a:off x="457200" y="1143000"/>
            <a:ext cx="8229600" cy="4876800"/>
          </a:xfrm>
        </p:spPr>
        <p:txBody>
          <a:bodyPr/>
          <a:lstStyle/>
          <a:p>
            <a:pPr marL="0" indent="0">
              <a:buNone/>
            </a:pPr>
            <a:r>
              <a:rPr lang="en-US" sz="1700" dirty="0"/>
              <a:t>There may be times when the library needs to make copies of works in it’s collection to help preserve the integrity of the item, due to it’s delicate or sensitive nature, to replace the item due to wear-and-tear or theft, or in order to preserve the item for future use. In these situations, copies of work will be made in compliance with US copyright law. This entails:</a:t>
            </a:r>
          </a:p>
          <a:p>
            <a:r>
              <a:rPr lang="en-US" sz="1700" dirty="0"/>
              <a:t>When applicable, exploring options to purchase replacement copies of items</a:t>
            </a:r>
          </a:p>
          <a:p>
            <a:r>
              <a:rPr lang="en-US" sz="1700" dirty="0"/>
              <a:t>When applicable making and sharing copies of under the exceptions and limitations found in US copyright law, including but not limited to fair use and the limitations on exclusive rights: Reproduction by libraries and archives found in Section 108.</a:t>
            </a:r>
          </a:p>
          <a:p>
            <a:r>
              <a:rPr lang="en-US" sz="1700" dirty="0"/>
              <a:t>Obtaining permission or a license to make and share copies of works that exceed the scope of the exceptions and limitations found in the law.</a:t>
            </a:r>
          </a:p>
          <a:p>
            <a:pPr marL="0" indent="0">
              <a:buNone/>
            </a:pPr>
            <a:r>
              <a:rPr lang="en-US" sz="1700" dirty="0"/>
              <a:t>While it is the library’s intent to make works widely available to our patrons and patrons at other institutions, library staff reserve the right to refuse any request they feel falls outside the scope of US copyright law. Patrons who have questions about how copyright law applies to interlibrary loan should speak with (include contact information here).</a:t>
            </a:r>
          </a:p>
        </p:txBody>
      </p:sp>
    </p:spTree>
    <p:extLst>
      <p:ext uri="{BB962C8B-B14F-4D97-AF65-F5344CB8AC3E}">
        <p14:creationId xmlns:p14="http://schemas.microsoft.com/office/powerpoint/2010/main" val="18006318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F91C0-6EB8-43E5-8E87-6079E434092F}"/>
              </a:ext>
            </a:extLst>
          </p:cNvPr>
          <p:cNvSpPr>
            <a:spLocks noGrp="1"/>
          </p:cNvSpPr>
          <p:nvPr>
            <p:ph type="title"/>
          </p:nvPr>
        </p:nvSpPr>
        <p:spPr/>
        <p:txBody>
          <a:bodyPr/>
          <a:lstStyle/>
          <a:p>
            <a:r>
              <a:rPr lang="en-US" dirty="0"/>
              <a:t>Digitization Projects</a:t>
            </a:r>
          </a:p>
        </p:txBody>
      </p:sp>
      <p:sp>
        <p:nvSpPr>
          <p:cNvPr id="3" name="Content Placeholder 2">
            <a:extLst>
              <a:ext uri="{FF2B5EF4-FFF2-40B4-BE49-F238E27FC236}">
                <a16:creationId xmlns:a16="http://schemas.microsoft.com/office/drawing/2014/main" id="{3EEABD30-F3B6-49B6-830A-4918AE79F4DA}"/>
              </a:ext>
            </a:extLst>
          </p:cNvPr>
          <p:cNvSpPr>
            <a:spLocks noGrp="1"/>
          </p:cNvSpPr>
          <p:nvPr>
            <p:ph idx="1"/>
          </p:nvPr>
        </p:nvSpPr>
        <p:spPr>
          <a:xfrm>
            <a:off x="457200" y="1143000"/>
            <a:ext cx="8229600" cy="4876800"/>
          </a:xfrm>
        </p:spPr>
        <p:txBody>
          <a:bodyPr/>
          <a:lstStyle/>
          <a:p>
            <a:pPr marL="0" indent="0">
              <a:buNone/>
            </a:pPr>
            <a:r>
              <a:rPr lang="en-US" sz="2800" dirty="0"/>
              <a:t>Copyright Considerations</a:t>
            </a:r>
          </a:p>
          <a:p>
            <a:r>
              <a:rPr lang="en-US" sz="2800" dirty="0"/>
              <a:t>Making copies of works</a:t>
            </a:r>
          </a:p>
          <a:p>
            <a:r>
              <a:rPr lang="en-US" sz="2800" dirty="0"/>
              <a:t>Distributing copies of works</a:t>
            </a:r>
          </a:p>
          <a:p>
            <a:r>
              <a:rPr lang="en-US" sz="2800" dirty="0"/>
              <a:t>Public performances and/or displays of works</a:t>
            </a:r>
          </a:p>
          <a:p>
            <a:r>
              <a:rPr lang="en-US" sz="2800" dirty="0"/>
              <a:t>Permissions, including obtaining permission from donors</a:t>
            </a:r>
          </a:p>
          <a:p>
            <a:r>
              <a:rPr lang="en-US" sz="2800" dirty="0"/>
              <a:t>Licensing, including donor agreements</a:t>
            </a:r>
          </a:p>
          <a:p>
            <a:pPr marL="0" indent="0">
              <a:buNone/>
            </a:pPr>
            <a:r>
              <a:rPr lang="en-US" sz="2800" dirty="0"/>
              <a:t>Exceptions</a:t>
            </a:r>
          </a:p>
          <a:p>
            <a:r>
              <a:rPr lang="en-US" sz="2800" dirty="0"/>
              <a:t>Fair Use (§107)</a:t>
            </a:r>
          </a:p>
          <a:p>
            <a:r>
              <a:rPr lang="en-US" sz="2800" dirty="0"/>
              <a:t>Library and Archives (§108)</a:t>
            </a:r>
          </a:p>
        </p:txBody>
      </p:sp>
    </p:spTree>
    <p:extLst>
      <p:ext uri="{BB962C8B-B14F-4D97-AF65-F5344CB8AC3E}">
        <p14:creationId xmlns:p14="http://schemas.microsoft.com/office/powerpoint/2010/main" val="26277390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857477-8FDC-4ECE-9809-25B785E72B84}"/>
              </a:ext>
            </a:extLst>
          </p:cNvPr>
          <p:cNvSpPr>
            <a:spLocks noGrp="1"/>
          </p:cNvSpPr>
          <p:nvPr>
            <p:ph type="title"/>
          </p:nvPr>
        </p:nvSpPr>
        <p:spPr/>
        <p:txBody>
          <a:bodyPr/>
          <a:lstStyle/>
          <a:p>
            <a:r>
              <a:rPr lang="en-US" dirty="0"/>
              <a:t>Sample Digitization Policies?</a:t>
            </a:r>
          </a:p>
        </p:txBody>
      </p:sp>
      <p:sp>
        <p:nvSpPr>
          <p:cNvPr id="3" name="Content Placeholder 2">
            <a:extLst>
              <a:ext uri="{FF2B5EF4-FFF2-40B4-BE49-F238E27FC236}">
                <a16:creationId xmlns:a16="http://schemas.microsoft.com/office/drawing/2014/main" id="{2C086C81-D0DE-41F6-9833-0315025D0A3A}"/>
              </a:ext>
            </a:extLst>
          </p:cNvPr>
          <p:cNvSpPr>
            <a:spLocks noGrp="1"/>
          </p:cNvSpPr>
          <p:nvPr>
            <p:ph idx="1"/>
          </p:nvPr>
        </p:nvSpPr>
        <p:spPr/>
        <p:txBody>
          <a:bodyPr/>
          <a:lstStyle/>
          <a:p>
            <a:r>
              <a:rPr lang="en-US" dirty="0"/>
              <a:t>Here, it may be helpful to have an overarching digitization policy, then sub-policies specific to each digitization project.</a:t>
            </a:r>
          </a:p>
        </p:txBody>
      </p:sp>
    </p:spTree>
    <p:extLst>
      <p:ext uri="{BB962C8B-B14F-4D97-AF65-F5344CB8AC3E}">
        <p14:creationId xmlns:p14="http://schemas.microsoft.com/office/powerpoint/2010/main" val="25860054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480900-655C-4C7A-8EE1-4CBD8A1D32F7}"/>
              </a:ext>
            </a:extLst>
          </p:cNvPr>
          <p:cNvSpPr>
            <a:spLocks noGrp="1"/>
          </p:cNvSpPr>
          <p:nvPr>
            <p:ph type="title"/>
          </p:nvPr>
        </p:nvSpPr>
        <p:spPr/>
        <p:txBody>
          <a:bodyPr/>
          <a:lstStyle/>
          <a:p>
            <a:r>
              <a:rPr lang="en-US" dirty="0"/>
              <a:t>Making Accessible Copies</a:t>
            </a:r>
          </a:p>
        </p:txBody>
      </p:sp>
      <p:sp>
        <p:nvSpPr>
          <p:cNvPr id="3" name="Content Placeholder 2">
            <a:extLst>
              <a:ext uri="{FF2B5EF4-FFF2-40B4-BE49-F238E27FC236}">
                <a16:creationId xmlns:a16="http://schemas.microsoft.com/office/drawing/2014/main" id="{3899A85D-9942-462F-9C4A-35962187D234}"/>
              </a:ext>
            </a:extLst>
          </p:cNvPr>
          <p:cNvSpPr>
            <a:spLocks noGrp="1"/>
          </p:cNvSpPr>
          <p:nvPr>
            <p:ph idx="1"/>
          </p:nvPr>
        </p:nvSpPr>
        <p:spPr>
          <a:xfrm>
            <a:off x="457200" y="1219200"/>
            <a:ext cx="8229600" cy="4876800"/>
          </a:xfrm>
        </p:spPr>
        <p:txBody>
          <a:bodyPr/>
          <a:lstStyle/>
          <a:p>
            <a:pPr marL="0" indent="0">
              <a:buNone/>
            </a:pPr>
            <a:r>
              <a:rPr lang="en-US" sz="3000" dirty="0"/>
              <a:t>Copyright Considerations</a:t>
            </a:r>
          </a:p>
          <a:p>
            <a:r>
              <a:rPr lang="en-US" sz="3000" dirty="0"/>
              <a:t>Making copies of works</a:t>
            </a:r>
          </a:p>
          <a:p>
            <a:r>
              <a:rPr lang="en-US" sz="3000" dirty="0"/>
              <a:t>Making derivatives</a:t>
            </a:r>
          </a:p>
          <a:p>
            <a:r>
              <a:rPr lang="en-US" sz="3000" dirty="0"/>
              <a:t>Distributing copies of works</a:t>
            </a:r>
          </a:p>
          <a:p>
            <a:r>
              <a:rPr lang="en-US" sz="3000" dirty="0"/>
              <a:t>Permissions</a:t>
            </a:r>
          </a:p>
          <a:p>
            <a:r>
              <a:rPr lang="en-US" sz="3000" dirty="0"/>
              <a:t>Licensing</a:t>
            </a:r>
          </a:p>
          <a:p>
            <a:pPr marL="0" indent="0">
              <a:buNone/>
            </a:pPr>
            <a:r>
              <a:rPr lang="en-US" sz="3000" dirty="0"/>
              <a:t>Exceptions</a:t>
            </a:r>
          </a:p>
          <a:p>
            <a:r>
              <a:rPr lang="en-US" sz="3000" dirty="0"/>
              <a:t>Fair Use (§107)</a:t>
            </a:r>
          </a:p>
          <a:p>
            <a:r>
              <a:rPr lang="en-US" sz="3000" dirty="0"/>
              <a:t>Library and Archives (§121)</a:t>
            </a:r>
          </a:p>
        </p:txBody>
      </p:sp>
    </p:spTree>
    <p:extLst>
      <p:ext uri="{BB962C8B-B14F-4D97-AF65-F5344CB8AC3E}">
        <p14:creationId xmlns:p14="http://schemas.microsoft.com/office/powerpoint/2010/main" val="226548937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480900-655C-4C7A-8EE1-4CBD8A1D32F7}"/>
              </a:ext>
            </a:extLst>
          </p:cNvPr>
          <p:cNvSpPr>
            <a:spLocks noGrp="1"/>
          </p:cNvSpPr>
          <p:nvPr>
            <p:ph type="title"/>
          </p:nvPr>
        </p:nvSpPr>
        <p:spPr/>
        <p:txBody>
          <a:bodyPr/>
          <a:lstStyle/>
          <a:p>
            <a:r>
              <a:rPr lang="en-US" dirty="0"/>
              <a:t>Sample Accessibility Policy</a:t>
            </a:r>
          </a:p>
        </p:txBody>
      </p:sp>
      <p:sp>
        <p:nvSpPr>
          <p:cNvPr id="3" name="Content Placeholder 2">
            <a:extLst>
              <a:ext uri="{FF2B5EF4-FFF2-40B4-BE49-F238E27FC236}">
                <a16:creationId xmlns:a16="http://schemas.microsoft.com/office/drawing/2014/main" id="{3899A85D-9942-462F-9C4A-35962187D234}"/>
              </a:ext>
            </a:extLst>
          </p:cNvPr>
          <p:cNvSpPr>
            <a:spLocks noGrp="1"/>
          </p:cNvSpPr>
          <p:nvPr>
            <p:ph idx="1"/>
          </p:nvPr>
        </p:nvSpPr>
        <p:spPr>
          <a:xfrm>
            <a:off x="457200" y="1219200"/>
            <a:ext cx="8229600" cy="4876800"/>
          </a:xfrm>
        </p:spPr>
        <p:txBody>
          <a:bodyPr/>
          <a:lstStyle/>
          <a:p>
            <a:pPr marL="0" indent="0">
              <a:buNone/>
            </a:pPr>
            <a:r>
              <a:rPr lang="en-US" sz="1800" dirty="0"/>
              <a:t>In supporting access to services and resource and in compliance with US law, including the American’s with Disabilities Act, the library may make accessible copies of works when needed for patrons with have disabilities. This entails</a:t>
            </a:r>
          </a:p>
          <a:p>
            <a:r>
              <a:rPr lang="en-US" sz="1800" dirty="0"/>
              <a:t>Exploring options to purchase an accessible copy.</a:t>
            </a:r>
          </a:p>
          <a:p>
            <a:r>
              <a:rPr lang="en-US" sz="1800" dirty="0"/>
              <a:t>When applicable, making copies of works available under the exceptions and limitations found in US copyright law, including but not limited to fair use and the limitations on exclusive rights: Reproduction for blind or other people with disabilities found in Section 121.</a:t>
            </a:r>
          </a:p>
          <a:p>
            <a:r>
              <a:rPr lang="en-US" sz="1800" dirty="0"/>
              <a:t>Obtaining permission or a license to make accessible copies of works when they cannot be purchased and when making our own copy exceeds the scope of the exceptions and limitations found in the law.</a:t>
            </a:r>
          </a:p>
          <a:p>
            <a:pPr marL="0" indent="0">
              <a:buNone/>
            </a:pPr>
            <a:r>
              <a:rPr lang="en-US" sz="1800" dirty="0"/>
              <a:t>While it is the library’s intent to make works widely available through this service in support of the mission of the library and accessibility laws, library staff reserve the right to refuse any request they feel falls outside the scope of US copyright law. Patrons who have questions about how copyright law applies to the making of accessible services should speak with (include contact information here).</a:t>
            </a:r>
          </a:p>
        </p:txBody>
      </p:sp>
    </p:spTree>
    <p:extLst>
      <p:ext uri="{BB962C8B-B14F-4D97-AF65-F5344CB8AC3E}">
        <p14:creationId xmlns:p14="http://schemas.microsoft.com/office/powerpoint/2010/main" val="9254630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361B55-F068-49D9-90D1-3E89F8290964}"/>
              </a:ext>
            </a:extLst>
          </p:cNvPr>
          <p:cNvSpPr>
            <a:spLocks noGrp="1"/>
          </p:cNvSpPr>
          <p:nvPr>
            <p:ph type="title"/>
          </p:nvPr>
        </p:nvSpPr>
        <p:spPr/>
        <p:txBody>
          <a:bodyPr/>
          <a:lstStyle/>
          <a:p>
            <a:pPr algn="ctr"/>
            <a:br>
              <a:rPr lang="en-US" dirty="0">
                <a:solidFill>
                  <a:schemeClr val="tx1"/>
                </a:solidFill>
              </a:rPr>
            </a:br>
            <a:r>
              <a:rPr lang="en-US" dirty="0">
                <a:solidFill>
                  <a:schemeClr val="tx1"/>
                </a:solidFill>
              </a:rPr>
              <a:t>Getting Started</a:t>
            </a:r>
          </a:p>
        </p:txBody>
      </p:sp>
    </p:spTree>
    <p:extLst>
      <p:ext uri="{BB962C8B-B14F-4D97-AF65-F5344CB8AC3E}">
        <p14:creationId xmlns:p14="http://schemas.microsoft.com/office/powerpoint/2010/main" val="368943024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648A86-C7C0-4065-B867-854D0B722B6D}"/>
              </a:ext>
            </a:extLst>
          </p:cNvPr>
          <p:cNvSpPr>
            <a:spLocks noGrp="1"/>
          </p:cNvSpPr>
          <p:nvPr>
            <p:ph type="title"/>
          </p:nvPr>
        </p:nvSpPr>
        <p:spPr/>
        <p:txBody>
          <a:bodyPr/>
          <a:lstStyle/>
          <a:p>
            <a:pPr algn="ctr"/>
            <a:br>
              <a:rPr lang="en-US" dirty="0">
                <a:solidFill>
                  <a:schemeClr val="tx1"/>
                </a:solidFill>
              </a:rPr>
            </a:br>
            <a:r>
              <a:rPr lang="en-US" dirty="0">
                <a:solidFill>
                  <a:schemeClr val="tx1"/>
                </a:solidFill>
              </a:rPr>
              <a:t>Resource Copyright Policies</a:t>
            </a:r>
          </a:p>
        </p:txBody>
      </p:sp>
    </p:spTree>
    <p:extLst>
      <p:ext uri="{BB962C8B-B14F-4D97-AF65-F5344CB8AC3E}">
        <p14:creationId xmlns:p14="http://schemas.microsoft.com/office/powerpoint/2010/main" val="317323989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C63F5-152D-4678-A679-BB28B7C6318D}"/>
              </a:ext>
            </a:extLst>
          </p:cNvPr>
          <p:cNvSpPr>
            <a:spLocks noGrp="1"/>
          </p:cNvSpPr>
          <p:nvPr>
            <p:ph type="title"/>
          </p:nvPr>
        </p:nvSpPr>
        <p:spPr/>
        <p:txBody>
          <a:bodyPr/>
          <a:lstStyle/>
          <a:p>
            <a:r>
              <a:rPr lang="en-US" sz="3300" dirty="0"/>
              <a:t>Sometimes Licenses, Sometimes Policies</a:t>
            </a:r>
          </a:p>
        </p:txBody>
      </p:sp>
      <p:sp>
        <p:nvSpPr>
          <p:cNvPr id="3" name="Content Placeholder 2">
            <a:extLst>
              <a:ext uri="{FF2B5EF4-FFF2-40B4-BE49-F238E27FC236}">
                <a16:creationId xmlns:a16="http://schemas.microsoft.com/office/drawing/2014/main" id="{5233DF31-20D0-44E2-938C-42C0BAFB2C2B}"/>
              </a:ext>
            </a:extLst>
          </p:cNvPr>
          <p:cNvSpPr>
            <a:spLocks noGrp="1"/>
          </p:cNvSpPr>
          <p:nvPr>
            <p:ph idx="1"/>
          </p:nvPr>
        </p:nvSpPr>
        <p:spPr/>
        <p:txBody>
          <a:bodyPr/>
          <a:lstStyle/>
          <a:p>
            <a:r>
              <a:rPr lang="en-US" dirty="0"/>
              <a:t>Licenses will control how patrons access many of our electronic resources</a:t>
            </a:r>
          </a:p>
          <a:p>
            <a:r>
              <a:rPr lang="en-US" dirty="0"/>
              <a:t>Copyright exceptions may be applicable to many other resources</a:t>
            </a:r>
          </a:p>
          <a:p>
            <a:r>
              <a:rPr lang="en-US" dirty="0"/>
              <a:t>Some may be an interesting combination of both</a:t>
            </a:r>
          </a:p>
        </p:txBody>
      </p:sp>
    </p:spTree>
    <p:extLst>
      <p:ext uri="{BB962C8B-B14F-4D97-AF65-F5344CB8AC3E}">
        <p14:creationId xmlns:p14="http://schemas.microsoft.com/office/powerpoint/2010/main" val="61873694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D18AAE-F75F-4E94-9309-14E4FD8AAE98}"/>
              </a:ext>
            </a:extLst>
          </p:cNvPr>
          <p:cNvSpPr>
            <a:spLocks noGrp="1"/>
          </p:cNvSpPr>
          <p:nvPr>
            <p:ph type="title"/>
          </p:nvPr>
        </p:nvSpPr>
        <p:spPr/>
        <p:txBody>
          <a:bodyPr/>
          <a:lstStyle/>
          <a:p>
            <a:r>
              <a:rPr lang="en-US" dirty="0"/>
              <a:t>License “Policies”</a:t>
            </a:r>
          </a:p>
        </p:txBody>
      </p:sp>
      <p:sp>
        <p:nvSpPr>
          <p:cNvPr id="3" name="Content Placeholder 2">
            <a:extLst>
              <a:ext uri="{FF2B5EF4-FFF2-40B4-BE49-F238E27FC236}">
                <a16:creationId xmlns:a16="http://schemas.microsoft.com/office/drawing/2014/main" id="{B81ED66F-131E-4A63-992D-BD84A47E6A69}"/>
              </a:ext>
            </a:extLst>
          </p:cNvPr>
          <p:cNvSpPr>
            <a:spLocks noGrp="1"/>
          </p:cNvSpPr>
          <p:nvPr>
            <p:ph idx="1"/>
          </p:nvPr>
        </p:nvSpPr>
        <p:spPr/>
        <p:txBody>
          <a:bodyPr/>
          <a:lstStyle/>
          <a:p>
            <a:r>
              <a:rPr lang="en-US" dirty="0"/>
              <a:t>Information regarding how we can engage with our various licensed resources</a:t>
            </a:r>
          </a:p>
          <a:p>
            <a:r>
              <a:rPr lang="en-US" dirty="0"/>
              <a:t>Important, especially if our license agreements trump rights we may normally have under US copyright law, e.g. ILL lending, linking, fair use rights, etc.</a:t>
            </a:r>
          </a:p>
          <a:p>
            <a:r>
              <a:rPr lang="en-US" dirty="0"/>
              <a:t>How do we share this info with patrons?</a:t>
            </a:r>
          </a:p>
        </p:txBody>
      </p:sp>
    </p:spTree>
    <p:extLst>
      <p:ext uri="{BB962C8B-B14F-4D97-AF65-F5344CB8AC3E}">
        <p14:creationId xmlns:p14="http://schemas.microsoft.com/office/powerpoint/2010/main" val="38419796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2A75C0-C840-42BB-870A-0F464A6B2E6E}"/>
              </a:ext>
            </a:extLst>
          </p:cNvPr>
          <p:cNvSpPr>
            <a:spLocks noGrp="1"/>
          </p:cNvSpPr>
          <p:nvPr>
            <p:ph type="title"/>
          </p:nvPr>
        </p:nvSpPr>
        <p:spPr/>
        <p:txBody>
          <a:bodyPr/>
          <a:lstStyle/>
          <a:p>
            <a:r>
              <a:rPr lang="en-US" dirty="0"/>
              <a:t>For Example</a:t>
            </a:r>
          </a:p>
        </p:txBody>
      </p:sp>
      <p:pic>
        <p:nvPicPr>
          <p:cNvPr id="4" name="Picture 3">
            <a:extLst>
              <a:ext uri="{FF2B5EF4-FFF2-40B4-BE49-F238E27FC236}">
                <a16:creationId xmlns:a16="http://schemas.microsoft.com/office/drawing/2014/main" id="{2D879A61-D27D-449C-BE75-86C84AC39C12}"/>
              </a:ext>
            </a:extLst>
          </p:cNvPr>
          <p:cNvPicPr>
            <a:picLocks noChangeAspect="1"/>
          </p:cNvPicPr>
          <p:nvPr/>
        </p:nvPicPr>
        <p:blipFill>
          <a:blip r:embed="rId2"/>
          <a:stretch>
            <a:fillRect/>
          </a:stretch>
        </p:blipFill>
        <p:spPr>
          <a:xfrm>
            <a:off x="165786" y="1295400"/>
            <a:ext cx="8812427" cy="1676400"/>
          </a:xfrm>
          <a:prstGeom prst="rect">
            <a:avLst/>
          </a:prstGeom>
        </p:spPr>
      </p:pic>
      <p:pic>
        <p:nvPicPr>
          <p:cNvPr id="5" name="Picture 4">
            <a:extLst>
              <a:ext uri="{FF2B5EF4-FFF2-40B4-BE49-F238E27FC236}">
                <a16:creationId xmlns:a16="http://schemas.microsoft.com/office/drawing/2014/main" id="{0B7E5281-6C84-4B04-92F8-65D710888F96}"/>
              </a:ext>
            </a:extLst>
          </p:cNvPr>
          <p:cNvPicPr>
            <a:picLocks noChangeAspect="1"/>
          </p:cNvPicPr>
          <p:nvPr/>
        </p:nvPicPr>
        <p:blipFill>
          <a:blip r:embed="rId3"/>
          <a:stretch>
            <a:fillRect/>
          </a:stretch>
        </p:blipFill>
        <p:spPr>
          <a:xfrm>
            <a:off x="228600" y="3193073"/>
            <a:ext cx="8686800" cy="2979127"/>
          </a:xfrm>
          <a:prstGeom prst="rect">
            <a:avLst/>
          </a:prstGeom>
        </p:spPr>
      </p:pic>
    </p:spTree>
    <p:extLst>
      <p:ext uri="{BB962C8B-B14F-4D97-AF65-F5344CB8AC3E}">
        <p14:creationId xmlns:p14="http://schemas.microsoft.com/office/powerpoint/2010/main" val="16151045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DCB958-68F8-4ABE-BD41-66EF1C8051B1}"/>
              </a:ext>
            </a:extLst>
          </p:cNvPr>
          <p:cNvSpPr>
            <a:spLocks noGrp="1"/>
          </p:cNvSpPr>
          <p:nvPr>
            <p:ph type="title"/>
          </p:nvPr>
        </p:nvSpPr>
        <p:spPr/>
        <p:txBody>
          <a:bodyPr/>
          <a:lstStyle/>
          <a:p>
            <a:r>
              <a:rPr lang="en-US" dirty="0"/>
              <a:t>For Physical Resources</a:t>
            </a:r>
          </a:p>
        </p:txBody>
      </p:sp>
      <p:sp>
        <p:nvSpPr>
          <p:cNvPr id="3" name="Content Placeholder 2">
            <a:extLst>
              <a:ext uri="{FF2B5EF4-FFF2-40B4-BE49-F238E27FC236}">
                <a16:creationId xmlns:a16="http://schemas.microsoft.com/office/drawing/2014/main" id="{E7C6FC98-EF3D-4F52-A115-A2A8ED485671}"/>
              </a:ext>
            </a:extLst>
          </p:cNvPr>
          <p:cNvSpPr>
            <a:spLocks noGrp="1"/>
          </p:cNvSpPr>
          <p:nvPr>
            <p:ph idx="1"/>
          </p:nvPr>
        </p:nvSpPr>
        <p:spPr/>
        <p:txBody>
          <a:bodyPr/>
          <a:lstStyle/>
          <a:p>
            <a:r>
              <a:rPr lang="en-US" dirty="0"/>
              <a:t>Generally, few licenses tied to these works</a:t>
            </a:r>
          </a:p>
          <a:p>
            <a:r>
              <a:rPr lang="en-US" dirty="0"/>
              <a:t>Barring a license, patrons may use them in any way supported by US copyright law.</a:t>
            </a:r>
          </a:p>
          <a:p>
            <a:r>
              <a:rPr lang="en-US" dirty="0"/>
              <a:t>Instead of a policy controlling the actions of users, have copyright information for users readily available.</a:t>
            </a:r>
          </a:p>
        </p:txBody>
      </p:sp>
    </p:spTree>
    <p:extLst>
      <p:ext uri="{BB962C8B-B14F-4D97-AF65-F5344CB8AC3E}">
        <p14:creationId xmlns:p14="http://schemas.microsoft.com/office/powerpoint/2010/main" val="17652658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8C456C-3BA3-4E26-9621-D0AF57FCCBBE}"/>
              </a:ext>
            </a:extLst>
          </p:cNvPr>
          <p:cNvSpPr>
            <a:spLocks noGrp="1"/>
          </p:cNvSpPr>
          <p:nvPr>
            <p:ph type="title"/>
          </p:nvPr>
        </p:nvSpPr>
        <p:spPr/>
        <p:txBody>
          <a:bodyPr/>
          <a:lstStyle/>
          <a:p>
            <a:r>
              <a:rPr lang="en-US" dirty="0"/>
              <a:t>Those Mixed Ones</a:t>
            </a:r>
          </a:p>
        </p:txBody>
      </p:sp>
      <p:sp>
        <p:nvSpPr>
          <p:cNvPr id="3" name="Content Placeholder 2">
            <a:extLst>
              <a:ext uri="{FF2B5EF4-FFF2-40B4-BE49-F238E27FC236}">
                <a16:creationId xmlns:a16="http://schemas.microsoft.com/office/drawing/2014/main" id="{1C940A97-66FC-4BA6-A183-844F3143497D}"/>
              </a:ext>
            </a:extLst>
          </p:cNvPr>
          <p:cNvSpPr>
            <a:spLocks noGrp="1"/>
          </p:cNvSpPr>
          <p:nvPr>
            <p:ph idx="1"/>
          </p:nvPr>
        </p:nvSpPr>
        <p:spPr/>
        <p:txBody>
          <a:bodyPr/>
          <a:lstStyle/>
          <a:p>
            <a:r>
              <a:rPr lang="en-US" dirty="0"/>
              <a:t>Open Access (OA) and Open Educational Resources (OER)</a:t>
            </a:r>
          </a:p>
          <a:p>
            <a:r>
              <a:rPr lang="en-US" dirty="0"/>
              <a:t>Government Documents</a:t>
            </a:r>
          </a:p>
          <a:p>
            <a:r>
              <a:rPr lang="en-US" dirty="0"/>
              <a:t>Other public domain works</a:t>
            </a:r>
          </a:p>
          <a:p>
            <a:r>
              <a:rPr lang="en-US" dirty="0"/>
              <a:t>Donor agreements that control the reuse of works, even those in the public domain</a:t>
            </a:r>
          </a:p>
          <a:p>
            <a:r>
              <a:rPr lang="en-US" dirty="0"/>
              <a:t>You’re not necessarily setting the policies, rather you are helping patrons understand how they can engage with works</a:t>
            </a:r>
          </a:p>
        </p:txBody>
      </p:sp>
    </p:spTree>
    <p:extLst>
      <p:ext uri="{BB962C8B-B14F-4D97-AF65-F5344CB8AC3E}">
        <p14:creationId xmlns:p14="http://schemas.microsoft.com/office/powerpoint/2010/main" val="295345059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B4D5F-F133-49B3-A2B6-C1899974A7B8}"/>
              </a:ext>
            </a:extLst>
          </p:cNvPr>
          <p:cNvSpPr>
            <a:spLocks noGrp="1"/>
          </p:cNvSpPr>
          <p:nvPr>
            <p:ph type="title"/>
          </p:nvPr>
        </p:nvSpPr>
        <p:spPr/>
        <p:txBody>
          <a:bodyPr/>
          <a:lstStyle/>
          <a:p>
            <a:r>
              <a:rPr lang="en-US" dirty="0"/>
              <a:t>Library Duplication Equipment!</a:t>
            </a:r>
          </a:p>
        </p:txBody>
      </p:sp>
      <p:sp>
        <p:nvSpPr>
          <p:cNvPr id="3" name="Content Placeholder 2">
            <a:extLst>
              <a:ext uri="{FF2B5EF4-FFF2-40B4-BE49-F238E27FC236}">
                <a16:creationId xmlns:a16="http://schemas.microsoft.com/office/drawing/2014/main" id="{672F4413-ED10-49F5-8315-9D252A023703}"/>
              </a:ext>
            </a:extLst>
          </p:cNvPr>
          <p:cNvSpPr>
            <a:spLocks noGrp="1"/>
          </p:cNvSpPr>
          <p:nvPr>
            <p:ph idx="1"/>
          </p:nvPr>
        </p:nvSpPr>
        <p:spPr/>
        <p:txBody>
          <a:bodyPr/>
          <a:lstStyle/>
          <a:p>
            <a:r>
              <a:rPr lang="en-US" sz="2800" dirty="0"/>
              <a:t>Unmonitored photocopiers, scanners, audio/video duplication equipment</a:t>
            </a:r>
          </a:p>
          <a:p>
            <a:r>
              <a:rPr lang="en-US" sz="2800" dirty="0"/>
              <a:t>“Monitored” duplication equipment</a:t>
            </a:r>
          </a:p>
        </p:txBody>
      </p:sp>
    </p:spTree>
    <p:extLst>
      <p:ext uri="{BB962C8B-B14F-4D97-AF65-F5344CB8AC3E}">
        <p14:creationId xmlns:p14="http://schemas.microsoft.com/office/powerpoint/2010/main" val="280987564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1541EC-180D-4B14-9B11-55FEA319B09E}"/>
              </a:ext>
            </a:extLst>
          </p:cNvPr>
          <p:cNvSpPr>
            <a:spLocks noGrp="1"/>
          </p:cNvSpPr>
          <p:nvPr>
            <p:ph type="title"/>
          </p:nvPr>
        </p:nvSpPr>
        <p:spPr/>
        <p:txBody>
          <a:bodyPr/>
          <a:lstStyle/>
          <a:p>
            <a:r>
              <a:rPr lang="en-US" sz="3600" dirty="0"/>
              <a:t>Unmonitored Duplication Equipment</a:t>
            </a:r>
          </a:p>
        </p:txBody>
      </p:sp>
      <p:sp>
        <p:nvSpPr>
          <p:cNvPr id="3" name="Content Placeholder 2">
            <a:extLst>
              <a:ext uri="{FF2B5EF4-FFF2-40B4-BE49-F238E27FC236}">
                <a16:creationId xmlns:a16="http://schemas.microsoft.com/office/drawing/2014/main" id="{63CA8F03-EB8E-4EB0-AFA9-5886C90E74A7}"/>
              </a:ext>
            </a:extLst>
          </p:cNvPr>
          <p:cNvSpPr>
            <a:spLocks noGrp="1"/>
          </p:cNvSpPr>
          <p:nvPr>
            <p:ph idx="1"/>
          </p:nvPr>
        </p:nvSpPr>
        <p:spPr/>
        <p:txBody>
          <a:bodyPr/>
          <a:lstStyle/>
          <a:p>
            <a:pPr marL="0" indent="0">
              <a:buNone/>
            </a:pPr>
            <a:r>
              <a:rPr lang="en-US" sz="2800" dirty="0"/>
              <a:t>Exception: 17 USC 108(f)(1)</a:t>
            </a:r>
          </a:p>
          <a:p>
            <a:pPr marL="0" indent="0">
              <a:buNone/>
            </a:pPr>
            <a:r>
              <a:rPr lang="en-US" sz="2800" dirty="0"/>
              <a:t>Nothing in this section shall be construed to impose liability for copyright infringement upon a library or archives or its employees for the unsupervised use of reproducing equipment located on its premises: Provided, </a:t>
            </a:r>
            <a:r>
              <a:rPr lang="en-US" sz="2800" u="sng" dirty="0"/>
              <a:t>That such equipment displays a notice that the making of a copy may be subject to the copyright law</a:t>
            </a:r>
          </a:p>
          <a:p>
            <a:pPr marL="0" indent="0">
              <a:buNone/>
            </a:pPr>
            <a:endParaRPr lang="en-US" dirty="0"/>
          </a:p>
        </p:txBody>
      </p:sp>
    </p:spTree>
    <p:extLst>
      <p:ext uri="{BB962C8B-B14F-4D97-AF65-F5344CB8AC3E}">
        <p14:creationId xmlns:p14="http://schemas.microsoft.com/office/powerpoint/2010/main" val="249723817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5A9ABE-DF0C-420C-9684-8154C276E876}"/>
              </a:ext>
            </a:extLst>
          </p:cNvPr>
          <p:cNvSpPr>
            <a:spLocks noGrp="1"/>
          </p:cNvSpPr>
          <p:nvPr>
            <p:ph type="title"/>
          </p:nvPr>
        </p:nvSpPr>
        <p:spPr/>
        <p:txBody>
          <a:bodyPr/>
          <a:lstStyle/>
          <a:p>
            <a:r>
              <a:rPr lang="en-US" dirty="0"/>
              <a:t>That Notice Could Read…</a:t>
            </a:r>
          </a:p>
        </p:txBody>
      </p:sp>
      <p:sp>
        <p:nvSpPr>
          <p:cNvPr id="3" name="Content Placeholder 2">
            <a:extLst>
              <a:ext uri="{FF2B5EF4-FFF2-40B4-BE49-F238E27FC236}">
                <a16:creationId xmlns:a16="http://schemas.microsoft.com/office/drawing/2014/main" id="{056BFC4B-0879-4E2B-8191-30E014453DC7}"/>
              </a:ext>
            </a:extLst>
          </p:cNvPr>
          <p:cNvSpPr>
            <a:spLocks noGrp="1"/>
          </p:cNvSpPr>
          <p:nvPr>
            <p:ph idx="1"/>
          </p:nvPr>
        </p:nvSpPr>
        <p:spPr>
          <a:xfrm>
            <a:off x="457200" y="1143000"/>
            <a:ext cx="8229600" cy="4876800"/>
          </a:xfrm>
        </p:spPr>
        <p:txBody>
          <a:bodyPr/>
          <a:lstStyle/>
          <a:p>
            <a:pPr marL="0" indent="0" algn="ctr">
              <a:buNone/>
            </a:pPr>
            <a:r>
              <a:rPr lang="en-US" sz="2800" dirty="0"/>
              <a:t>The copyright law of the United States (title 17, United States Code) governs the making of photocopies or other reproductions of copyrighted material.</a:t>
            </a:r>
          </a:p>
        </p:txBody>
      </p:sp>
    </p:spTree>
    <p:extLst>
      <p:ext uri="{BB962C8B-B14F-4D97-AF65-F5344CB8AC3E}">
        <p14:creationId xmlns:p14="http://schemas.microsoft.com/office/powerpoint/2010/main" val="126186841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A2BF25-DA8A-4A47-B8E9-56E768D0F560}"/>
              </a:ext>
            </a:extLst>
          </p:cNvPr>
          <p:cNvSpPr>
            <a:spLocks noGrp="1"/>
          </p:cNvSpPr>
          <p:nvPr>
            <p:ph type="title"/>
          </p:nvPr>
        </p:nvSpPr>
        <p:spPr/>
        <p:txBody>
          <a:bodyPr/>
          <a:lstStyle/>
          <a:p>
            <a:r>
              <a:rPr lang="en-US" dirty="0"/>
              <a:t>“Monitored” Duplication Equipment</a:t>
            </a:r>
          </a:p>
        </p:txBody>
      </p:sp>
      <p:sp>
        <p:nvSpPr>
          <p:cNvPr id="3" name="Content Placeholder 2">
            <a:extLst>
              <a:ext uri="{FF2B5EF4-FFF2-40B4-BE49-F238E27FC236}">
                <a16:creationId xmlns:a16="http://schemas.microsoft.com/office/drawing/2014/main" id="{BFF6D1B6-2136-4652-A40A-F025E31B0D8F}"/>
              </a:ext>
            </a:extLst>
          </p:cNvPr>
          <p:cNvSpPr>
            <a:spLocks noGrp="1"/>
          </p:cNvSpPr>
          <p:nvPr>
            <p:ph idx="1"/>
          </p:nvPr>
        </p:nvSpPr>
        <p:spPr/>
        <p:txBody>
          <a:bodyPr/>
          <a:lstStyle/>
          <a:p>
            <a:pPr marL="0" indent="0">
              <a:buNone/>
            </a:pPr>
            <a:r>
              <a:rPr lang="en-US" dirty="0"/>
              <a:t>Here, think of “monitored” in terms of library staff making the copies.</a:t>
            </a:r>
          </a:p>
          <a:p>
            <a:pPr marL="0" indent="0">
              <a:buNone/>
            </a:pPr>
            <a:r>
              <a:rPr lang="en-US" dirty="0"/>
              <a:t>Exceptions</a:t>
            </a:r>
          </a:p>
          <a:p>
            <a:r>
              <a:rPr lang="en-US" dirty="0"/>
              <a:t>Fair use (17 USC 107)</a:t>
            </a:r>
          </a:p>
          <a:p>
            <a:r>
              <a:rPr lang="en-US" dirty="0"/>
              <a:t>Libraries &amp; archives (17 USC 108)</a:t>
            </a:r>
          </a:p>
        </p:txBody>
      </p:sp>
    </p:spTree>
    <p:extLst>
      <p:ext uri="{BB962C8B-B14F-4D97-AF65-F5344CB8AC3E}">
        <p14:creationId xmlns:p14="http://schemas.microsoft.com/office/powerpoint/2010/main" val="16252739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D4F228-459D-4B12-8BD5-EB7FFA167B1E}"/>
              </a:ext>
            </a:extLst>
          </p:cNvPr>
          <p:cNvSpPr>
            <a:spLocks noGrp="1"/>
          </p:cNvSpPr>
          <p:nvPr>
            <p:ph type="title"/>
          </p:nvPr>
        </p:nvSpPr>
        <p:spPr/>
        <p:txBody>
          <a:bodyPr/>
          <a:lstStyle/>
          <a:p>
            <a:r>
              <a:rPr lang="en-US" dirty="0"/>
              <a:t>Why Have Copyright Policies?</a:t>
            </a:r>
          </a:p>
        </p:txBody>
      </p:sp>
      <p:sp>
        <p:nvSpPr>
          <p:cNvPr id="3" name="Content Placeholder 2">
            <a:extLst>
              <a:ext uri="{FF2B5EF4-FFF2-40B4-BE49-F238E27FC236}">
                <a16:creationId xmlns:a16="http://schemas.microsoft.com/office/drawing/2014/main" id="{6A8D041F-9088-4655-8EC2-B99EBC178D13}"/>
              </a:ext>
            </a:extLst>
          </p:cNvPr>
          <p:cNvSpPr>
            <a:spLocks noGrp="1"/>
          </p:cNvSpPr>
          <p:nvPr>
            <p:ph idx="1"/>
          </p:nvPr>
        </p:nvSpPr>
        <p:spPr/>
        <p:txBody>
          <a:bodyPr/>
          <a:lstStyle/>
          <a:p>
            <a:r>
              <a:rPr lang="en-US" dirty="0"/>
              <a:t>It’s everywhere!</a:t>
            </a:r>
          </a:p>
          <a:p>
            <a:r>
              <a:rPr lang="en-US" dirty="0"/>
              <a:t>Help staff and users understand their rights and responsibilities under the law</a:t>
            </a:r>
          </a:p>
          <a:p>
            <a:r>
              <a:rPr lang="en-US" dirty="0"/>
              <a:t>Help establish procedures for providing (or accessing) services and resources</a:t>
            </a:r>
          </a:p>
          <a:p>
            <a:r>
              <a:rPr lang="en-US" dirty="0"/>
              <a:t>Help to limit legal liability</a:t>
            </a:r>
          </a:p>
          <a:p>
            <a:endParaRPr lang="en-US" dirty="0"/>
          </a:p>
        </p:txBody>
      </p:sp>
    </p:spTree>
    <p:extLst>
      <p:ext uri="{BB962C8B-B14F-4D97-AF65-F5344CB8AC3E}">
        <p14:creationId xmlns:p14="http://schemas.microsoft.com/office/powerpoint/2010/main" val="336042148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DA737E-09A1-45D8-B39D-D05CE9CBEA1A}"/>
              </a:ext>
            </a:extLst>
          </p:cNvPr>
          <p:cNvSpPr>
            <a:spLocks noGrp="1"/>
          </p:cNvSpPr>
          <p:nvPr>
            <p:ph type="title"/>
          </p:nvPr>
        </p:nvSpPr>
        <p:spPr>
          <a:xfrm>
            <a:off x="457200" y="228600"/>
            <a:ext cx="8229600" cy="762000"/>
          </a:xfrm>
        </p:spPr>
        <p:txBody>
          <a:bodyPr/>
          <a:lstStyle/>
          <a:p>
            <a:r>
              <a:rPr lang="en-US" dirty="0"/>
              <a:t>Sample Duplication Services Policy</a:t>
            </a:r>
          </a:p>
        </p:txBody>
      </p:sp>
      <p:sp>
        <p:nvSpPr>
          <p:cNvPr id="3" name="Content Placeholder 2">
            <a:extLst>
              <a:ext uri="{FF2B5EF4-FFF2-40B4-BE49-F238E27FC236}">
                <a16:creationId xmlns:a16="http://schemas.microsoft.com/office/drawing/2014/main" id="{6ED485EF-EE29-449F-93B4-EC60CBEF3AA6}"/>
              </a:ext>
            </a:extLst>
          </p:cNvPr>
          <p:cNvSpPr>
            <a:spLocks noGrp="1"/>
          </p:cNvSpPr>
          <p:nvPr>
            <p:ph idx="1"/>
          </p:nvPr>
        </p:nvSpPr>
        <p:spPr>
          <a:xfrm>
            <a:off x="457200" y="1066800"/>
            <a:ext cx="8229600" cy="4876800"/>
          </a:xfrm>
        </p:spPr>
        <p:txBody>
          <a:bodyPr/>
          <a:lstStyle/>
          <a:p>
            <a:pPr marL="0" indent="0">
              <a:buNone/>
            </a:pPr>
            <a:r>
              <a:rPr lang="en-US" sz="2000" dirty="0"/>
              <a:t>The library makes copying and printing services available for patrons. These services are offered in compliance with US copyright law. This entails</a:t>
            </a:r>
          </a:p>
          <a:p>
            <a:r>
              <a:rPr lang="en-US" sz="2000" dirty="0"/>
              <a:t>When applicable, making copies of works available under the exceptions and limitations found in US copyright law, including but not limited to fair use exception.</a:t>
            </a:r>
          </a:p>
          <a:p>
            <a:r>
              <a:rPr lang="en-US" sz="2000" dirty="0"/>
              <a:t>Obtaining permission or a license to make copies of work when they exceed the scope of the exceptions and limitations found in the law.</a:t>
            </a:r>
          </a:p>
          <a:p>
            <a:pPr marL="0" indent="0">
              <a:buNone/>
            </a:pPr>
            <a:r>
              <a:rPr lang="en-US" sz="2000" dirty="0"/>
              <a:t>Library staff reserve the right to refuse any request they feel falls outside the scope of US copyright law. Patrons who have questions about how copyright law applies to duplication services should speak with (include contact information here).</a:t>
            </a:r>
          </a:p>
        </p:txBody>
      </p:sp>
    </p:spTree>
    <p:extLst>
      <p:ext uri="{BB962C8B-B14F-4D97-AF65-F5344CB8AC3E}">
        <p14:creationId xmlns:p14="http://schemas.microsoft.com/office/powerpoint/2010/main" val="73108828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3D Printing/Makerspace Policies</a:t>
            </a:r>
          </a:p>
        </p:txBody>
      </p:sp>
      <p:sp>
        <p:nvSpPr>
          <p:cNvPr id="3" name="Content Placeholder 2"/>
          <p:cNvSpPr>
            <a:spLocks noGrp="1"/>
          </p:cNvSpPr>
          <p:nvPr>
            <p:ph idx="1"/>
          </p:nvPr>
        </p:nvSpPr>
        <p:spPr/>
        <p:txBody>
          <a:bodyPr/>
          <a:lstStyle/>
          <a:p>
            <a:r>
              <a:rPr lang="en-US" dirty="0"/>
              <a:t>Copyright entail copyright, trademark, and patent considerations</a:t>
            </a:r>
          </a:p>
          <a:p>
            <a:r>
              <a:rPr lang="en-US" dirty="0"/>
              <a:t>Find information and resources identified by ALA, including sample policies here: </a:t>
            </a:r>
            <a:r>
              <a:rPr lang="en-US" dirty="0">
                <a:hlinkClick r:id="rId2"/>
              </a:rPr>
              <a:t>http://www.ala.org/advocacy/intfreedom/3d_printer_policy</a:t>
            </a:r>
            <a:r>
              <a:rPr lang="en-US" dirty="0"/>
              <a:t> </a:t>
            </a:r>
          </a:p>
          <a:p>
            <a:endParaRPr lang="en-US" dirty="0"/>
          </a:p>
        </p:txBody>
      </p:sp>
    </p:spTree>
    <p:extLst>
      <p:ext uri="{BB962C8B-B14F-4D97-AF65-F5344CB8AC3E}">
        <p14:creationId xmlns:p14="http://schemas.microsoft.com/office/powerpoint/2010/main" val="408594463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648A86-C7C0-4065-B867-854D0B722B6D}"/>
              </a:ext>
            </a:extLst>
          </p:cNvPr>
          <p:cNvSpPr>
            <a:spLocks noGrp="1"/>
          </p:cNvSpPr>
          <p:nvPr>
            <p:ph type="title"/>
          </p:nvPr>
        </p:nvSpPr>
        <p:spPr/>
        <p:txBody>
          <a:bodyPr/>
          <a:lstStyle/>
          <a:p>
            <a:pPr algn="ctr"/>
            <a:br>
              <a:rPr lang="en-US" dirty="0">
                <a:solidFill>
                  <a:schemeClr val="tx1"/>
                </a:solidFill>
              </a:rPr>
            </a:br>
            <a:r>
              <a:rPr lang="en-US" dirty="0">
                <a:solidFill>
                  <a:schemeClr val="tx1"/>
                </a:solidFill>
              </a:rPr>
              <a:t>Event Copyright Policies</a:t>
            </a:r>
          </a:p>
        </p:txBody>
      </p:sp>
    </p:spTree>
    <p:extLst>
      <p:ext uri="{BB962C8B-B14F-4D97-AF65-F5344CB8AC3E}">
        <p14:creationId xmlns:p14="http://schemas.microsoft.com/office/powerpoint/2010/main" val="147230916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5C6516-1A4D-4AB9-840B-A62820E3D3A6}"/>
              </a:ext>
            </a:extLst>
          </p:cNvPr>
          <p:cNvSpPr>
            <a:spLocks noGrp="1"/>
          </p:cNvSpPr>
          <p:nvPr>
            <p:ph type="title"/>
          </p:nvPr>
        </p:nvSpPr>
        <p:spPr/>
        <p:txBody>
          <a:bodyPr/>
          <a:lstStyle/>
          <a:p>
            <a:r>
              <a:rPr lang="en-US" dirty="0"/>
              <a:t>Copyright &amp; Events</a:t>
            </a:r>
          </a:p>
        </p:txBody>
      </p:sp>
      <p:sp>
        <p:nvSpPr>
          <p:cNvPr id="3" name="Content Placeholder 2">
            <a:extLst>
              <a:ext uri="{FF2B5EF4-FFF2-40B4-BE49-F238E27FC236}">
                <a16:creationId xmlns:a16="http://schemas.microsoft.com/office/drawing/2014/main" id="{73297D1A-4BCD-4758-985C-3FC56BDA87C5}"/>
              </a:ext>
            </a:extLst>
          </p:cNvPr>
          <p:cNvSpPr>
            <a:spLocks noGrp="1"/>
          </p:cNvSpPr>
          <p:nvPr>
            <p:ph idx="1"/>
          </p:nvPr>
        </p:nvSpPr>
        <p:spPr/>
        <p:txBody>
          <a:bodyPr/>
          <a:lstStyle/>
          <a:p>
            <a:r>
              <a:rPr lang="en-US" dirty="0"/>
              <a:t>Children’s programming</a:t>
            </a:r>
          </a:p>
          <a:p>
            <a:r>
              <a:rPr lang="en-US" dirty="0"/>
              <a:t>Film screenings</a:t>
            </a:r>
          </a:p>
        </p:txBody>
      </p:sp>
    </p:spTree>
    <p:extLst>
      <p:ext uri="{BB962C8B-B14F-4D97-AF65-F5344CB8AC3E}">
        <p14:creationId xmlns:p14="http://schemas.microsoft.com/office/powerpoint/2010/main" val="223492434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Children's programming</a:t>
            </a:r>
          </a:p>
        </p:txBody>
      </p:sp>
      <p:sp>
        <p:nvSpPr>
          <p:cNvPr id="3" name="Content Placeholder 2"/>
          <p:cNvSpPr>
            <a:spLocks noGrp="1"/>
          </p:cNvSpPr>
          <p:nvPr>
            <p:ph idx="1"/>
          </p:nvPr>
        </p:nvSpPr>
        <p:spPr/>
        <p:txBody>
          <a:bodyPr/>
          <a:lstStyle/>
          <a:p>
            <a:r>
              <a:rPr lang="en-US" dirty="0"/>
              <a:t>Story time</a:t>
            </a:r>
          </a:p>
          <a:p>
            <a:r>
              <a:rPr lang="en-US" dirty="0"/>
              <a:t>Coloring pages</a:t>
            </a:r>
          </a:p>
          <a:p>
            <a:r>
              <a:rPr lang="en-US" dirty="0"/>
              <a:t>Playing music</a:t>
            </a:r>
          </a:p>
          <a:p>
            <a:r>
              <a:rPr lang="en-US" dirty="0"/>
              <a:t>Craft projects</a:t>
            </a:r>
          </a:p>
        </p:txBody>
      </p:sp>
    </p:spTree>
    <p:extLst>
      <p:ext uri="{BB962C8B-B14F-4D97-AF65-F5344CB8AC3E}">
        <p14:creationId xmlns:p14="http://schemas.microsoft.com/office/powerpoint/2010/main" val="132549270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Children’s Programming</a:t>
            </a:r>
          </a:p>
        </p:txBody>
      </p:sp>
      <p:sp>
        <p:nvSpPr>
          <p:cNvPr id="3" name="Content Placeholder 2"/>
          <p:cNvSpPr>
            <a:spLocks noGrp="1"/>
          </p:cNvSpPr>
          <p:nvPr>
            <p:ph idx="1"/>
          </p:nvPr>
        </p:nvSpPr>
        <p:spPr/>
        <p:txBody>
          <a:bodyPr/>
          <a:lstStyle/>
          <a:p>
            <a:pPr marL="0" indent="0">
              <a:buNone/>
            </a:pPr>
            <a:r>
              <a:rPr lang="en-US" sz="2800" dirty="0"/>
              <a:t>Copyright Considerations</a:t>
            </a:r>
          </a:p>
          <a:p>
            <a:r>
              <a:rPr lang="en-US" sz="2800" dirty="0"/>
              <a:t>Public performance/display of copyrighted works</a:t>
            </a:r>
          </a:p>
          <a:p>
            <a:r>
              <a:rPr lang="en-US" sz="2800" dirty="0"/>
              <a:t>Making and distributing copies of copyrighted works</a:t>
            </a:r>
          </a:p>
          <a:p>
            <a:r>
              <a:rPr lang="en-US" sz="2800" dirty="0"/>
              <a:t>Licensing</a:t>
            </a:r>
          </a:p>
          <a:p>
            <a:r>
              <a:rPr lang="en-US" sz="2800" dirty="0"/>
              <a:t>Permissions</a:t>
            </a:r>
          </a:p>
          <a:p>
            <a:pPr marL="0" indent="0">
              <a:buNone/>
            </a:pPr>
            <a:r>
              <a:rPr lang="en-US" sz="2800" dirty="0"/>
              <a:t>Exceptions</a:t>
            </a:r>
          </a:p>
          <a:p>
            <a:r>
              <a:rPr lang="en-US" sz="2800" dirty="0"/>
              <a:t>Fair Use (§107)</a:t>
            </a:r>
          </a:p>
          <a:p>
            <a:r>
              <a:rPr lang="en-US" sz="2800" dirty="0"/>
              <a:t>Library and Archives (§110(1))</a:t>
            </a:r>
          </a:p>
          <a:p>
            <a:endParaRPr lang="en-US" dirty="0"/>
          </a:p>
        </p:txBody>
      </p:sp>
    </p:spTree>
    <p:extLst>
      <p:ext uri="{BB962C8B-B14F-4D97-AF65-F5344CB8AC3E}">
        <p14:creationId xmlns:p14="http://schemas.microsoft.com/office/powerpoint/2010/main" val="147108375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dirty="0"/>
              <a:t>Sample Children’s Programming Copyright Policy</a:t>
            </a:r>
          </a:p>
        </p:txBody>
      </p:sp>
      <p:sp>
        <p:nvSpPr>
          <p:cNvPr id="3" name="Content Placeholder 2"/>
          <p:cNvSpPr>
            <a:spLocks noGrp="1"/>
          </p:cNvSpPr>
          <p:nvPr>
            <p:ph idx="1"/>
          </p:nvPr>
        </p:nvSpPr>
        <p:spPr>
          <a:xfrm>
            <a:off x="457200" y="1447800"/>
            <a:ext cx="8229600" cy="4876800"/>
          </a:xfrm>
        </p:spPr>
        <p:txBody>
          <a:bodyPr/>
          <a:lstStyle/>
          <a:p>
            <a:r>
              <a:rPr lang="en-US" sz="2800" dirty="0"/>
              <a:t>It depends!</a:t>
            </a:r>
          </a:p>
          <a:p>
            <a:r>
              <a:rPr lang="en-US" sz="2800" dirty="0"/>
              <a:t>Very case-by-case</a:t>
            </a:r>
          </a:p>
          <a:p>
            <a:r>
              <a:rPr lang="en-US" sz="2800" dirty="0"/>
              <a:t>Instead, consider establishing best practices?</a:t>
            </a:r>
          </a:p>
          <a:p>
            <a:pPr marL="0" indent="0">
              <a:buNone/>
            </a:pPr>
            <a:endParaRPr lang="en-US" sz="2000" dirty="0"/>
          </a:p>
          <a:p>
            <a:pPr marL="0" indent="0">
              <a:buNone/>
            </a:pPr>
            <a:endParaRPr lang="en-US" sz="2000" dirty="0"/>
          </a:p>
          <a:p>
            <a:endParaRPr lang="en-US" dirty="0"/>
          </a:p>
          <a:p>
            <a:pPr marL="0" indent="0">
              <a:buNone/>
            </a:pPr>
            <a:endParaRPr lang="en-US" dirty="0"/>
          </a:p>
        </p:txBody>
      </p:sp>
    </p:spTree>
    <p:extLst>
      <p:ext uri="{BB962C8B-B14F-4D97-AF65-F5344CB8AC3E}">
        <p14:creationId xmlns:p14="http://schemas.microsoft.com/office/powerpoint/2010/main" val="94305467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Films Screenings</a:t>
            </a:r>
          </a:p>
        </p:txBody>
      </p:sp>
      <p:sp>
        <p:nvSpPr>
          <p:cNvPr id="3" name="Content Placeholder 2"/>
          <p:cNvSpPr>
            <a:spLocks noGrp="1"/>
          </p:cNvSpPr>
          <p:nvPr>
            <p:ph idx="1"/>
          </p:nvPr>
        </p:nvSpPr>
        <p:spPr/>
        <p:txBody>
          <a:bodyPr/>
          <a:lstStyle/>
          <a:p>
            <a:pPr marL="0" indent="0">
              <a:buNone/>
            </a:pPr>
            <a:r>
              <a:rPr lang="en-US" dirty="0"/>
              <a:t>Copyright Considerations</a:t>
            </a:r>
          </a:p>
          <a:p>
            <a:r>
              <a:rPr lang="en-US" dirty="0"/>
              <a:t>Public performance of a videorecording/audiovisual work</a:t>
            </a:r>
          </a:p>
          <a:p>
            <a:r>
              <a:rPr lang="en-US" dirty="0"/>
              <a:t>Licensing</a:t>
            </a:r>
          </a:p>
          <a:p>
            <a:r>
              <a:rPr lang="en-US" dirty="0"/>
              <a:t>Permissions</a:t>
            </a:r>
          </a:p>
          <a:p>
            <a:pPr marL="0" indent="0">
              <a:buNone/>
            </a:pPr>
            <a:r>
              <a:rPr lang="en-US" dirty="0"/>
              <a:t>Exceptions</a:t>
            </a:r>
          </a:p>
          <a:p>
            <a:r>
              <a:rPr lang="en-US" dirty="0"/>
              <a:t>Fair Use (§107)</a:t>
            </a:r>
          </a:p>
          <a:p>
            <a:r>
              <a:rPr lang="en-US" dirty="0"/>
              <a:t>Face-to-Face teaching (§110(1))</a:t>
            </a:r>
          </a:p>
          <a:p>
            <a:endParaRPr lang="en-US" dirty="0"/>
          </a:p>
        </p:txBody>
      </p:sp>
    </p:spTree>
    <p:extLst>
      <p:ext uri="{BB962C8B-B14F-4D97-AF65-F5344CB8AC3E}">
        <p14:creationId xmlns:p14="http://schemas.microsoft.com/office/powerpoint/2010/main" val="265088868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It Depends!</a:t>
            </a:r>
          </a:p>
        </p:txBody>
      </p:sp>
      <p:sp>
        <p:nvSpPr>
          <p:cNvPr id="3" name="Content Placeholder 2"/>
          <p:cNvSpPr>
            <a:spLocks noGrp="1"/>
          </p:cNvSpPr>
          <p:nvPr>
            <p:ph idx="1"/>
          </p:nvPr>
        </p:nvSpPr>
        <p:spPr/>
        <p:txBody>
          <a:bodyPr/>
          <a:lstStyle/>
          <a:p>
            <a:pPr marL="514350" indent="-514350">
              <a:buFont typeface="+mj-lt"/>
              <a:buAutoNum type="arabicPeriod"/>
            </a:pPr>
            <a:r>
              <a:rPr lang="en-US" sz="3000" dirty="0">
                <a:solidFill>
                  <a:schemeClr val="tx1"/>
                </a:solidFill>
              </a:rPr>
              <a:t>Who is hosting the screening?</a:t>
            </a:r>
          </a:p>
          <a:p>
            <a:pPr marL="514350" indent="-514350">
              <a:buFont typeface="+mj-lt"/>
              <a:buAutoNum type="arabicPeriod"/>
            </a:pPr>
            <a:r>
              <a:rPr lang="en-US" sz="3000" dirty="0">
                <a:solidFill>
                  <a:schemeClr val="tx1"/>
                </a:solidFill>
              </a:rPr>
              <a:t>Where are they hosting the screening?</a:t>
            </a:r>
          </a:p>
          <a:p>
            <a:pPr marL="514350" indent="-514350">
              <a:buFont typeface="+mj-lt"/>
              <a:buAutoNum type="arabicPeriod"/>
            </a:pPr>
            <a:r>
              <a:rPr lang="en-US" sz="3000" dirty="0">
                <a:solidFill>
                  <a:schemeClr val="tx1"/>
                </a:solidFill>
              </a:rPr>
              <a:t>Who is being invited?</a:t>
            </a:r>
          </a:p>
          <a:p>
            <a:pPr marL="514350" indent="-514350">
              <a:buFont typeface="+mj-lt"/>
              <a:buAutoNum type="arabicPeriod"/>
            </a:pPr>
            <a:r>
              <a:rPr lang="en-US" sz="3000" dirty="0">
                <a:solidFill>
                  <a:schemeClr val="tx1"/>
                </a:solidFill>
              </a:rPr>
              <a:t>What is the work being screened?</a:t>
            </a:r>
          </a:p>
          <a:p>
            <a:pPr marL="914400" lvl="1" indent="-514350">
              <a:buFont typeface="+mj-lt"/>
              <a:buAutoNum type="arabicPeriod"/>
            </a:pPr>
            <a:r>
              <a:rPr lang="en-US" sz="2600" dirty="0">
                <a:solidFill>
                  <a:schemeClr val="tx1"/>
                </a:solidFill>
              </a:rPr>
              <a:t>Is it a public domain work?</a:t>
            </a:r>
          </a:p>
          <a:p>
            <a:pPr marL="914400" lvl="1" indent="-514350">
              <a:buFont typeface="+mj-lt"/>
              <a:buAutoNum type="arabicPeriod"/>
            </a:pPr>
            <a:r>
              <a:rPr lang="en-US" sz="2600" dirty="0">
                <a:solidFill>
                  <a:schemeClr val="tx1"/>
                </a:solidFill>
              </a:rPr>
              <a:t>Does it fall under an item, resource, institutional, or terms of use license?</a:t>
            </a:r>
          </a:p>
          <a:p>
            <a:pPr marL="514350" indent="-514350">
              <a:buFont typeface="+mj-lt"/>
              <a:buAutoNum type="arabicPeriod"/>
            </a:pPr>
            <a:r>
              <a:rPr lang="en-US" sz="3000" dirty="0">
                <a:solidFill>
                  <a:schemeClr val="tx1"/>
                </a:solidFill>
              </a:rPr>
              <a:t>Could the performance fall under fair use or the face-to-face classroom exception?</a:t>
            </a:r>
          </a:p>
        </p:txBody>
      </p:sp>
    </p:spTree>
    <p:extLst>
      <p:ext uri="{BB962C8B-B14F-4D97-AF65-F5344CB8AC3E}">
        <p14:creationId xmlns:p14="http://schemas.microsoft.com/office/powerpoint/2010/main" val="412166094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Sample Film Screening Policy</a:t>
            </a:r>
          </a:p>
        </p:txBody>
      </p:sp>
      <p:sp>
        <p:nvSpPr>
          <p:cNvPr id="3" name="Content Placeholder 2"/>
          <p:cNvSpPr>
            <a:spLocks noGrp="1"/>
          </p:cNvSpPr>
          <p:nvPr>
            <p:ph idx="1"/>
          </p:nvPr>
        </p:nvSpPr>
        <p:spPr/>
        <p:txBody>
          <a:bodyPr/>
          <a:lstStyle/>
          <a:p>
            <a:pPr marL="0" indent="0">
              <a:buNone/>
            </a:pPr>
            <a:r>
              <a:rPr lang="en-US" sz="2000" dirty="0"/>
              <a:t>Library staff or members of the public may wish to use library resources and spaces to host film screenings that are open to the public or to select groups of individuals. These screenings must be held in compliance with US copyright law. This may include:</a:t>
            </a:r>
          </a:p>
          <a:p>
            <a:r>
              <a:rPr lang="en-US" sz="2000" dirty="0"/>
              <a:t>Screening films in compliance with its associated license</a:t>
            </a:r>
          </a:p>
          <a:p>
            <a:r>
              <a:rPr lang="en-US" sz="2000" dirty="0"/>
              <a:t>Taking advantage of exceptions found in the law, including but not limited to fair use and the face-to-face teaching exception found in Section 110(1)</a:t>
            </a:r>
          </a:p>
          <a:p>
            <a:r>
              <a:rPr lang="en-US" sz="2000" dirty="0"/>
              <a:t>Obtaining permission or a license to host the screening.</a:t>
            </a:r>
          </a:p>
          <a:p>
            <a:pPr marL="0" indent="0">
              <a:buNone/>
            </a:pPr>
            <a:r>
              <a:rPr lang="en-US" sz="2000" dirty="0"/>
              <a:t>Patrons who are interested in hosting a film screening using library resources or on the library’s premises should contact  (include contact information here).</a:t>
            </a:r>
          </a:p>
          <a:p>
            <a:pPr marL="0" indent="0">
              <a:buNone/>
            </a:pPr>
            <a:endParaRPr lang="en-US" sz="2000" dirty="0"/>
          </a:p>
          <a:p>
            <a:endParaRPr lang="en-US" dirty="0"/>
          </a:p>
          <a:p>
            <a:pPr marL="0" indent="0">
              <a:buNone/>
            </a:pPr>
            <a:endParaRPr lang="en-US" dirty="0"/>
          </a:p>
        </p:txBody>
      </p:sp>
    </p:spTree>
    <p:extLst>
      <p:ext uri="{BB962C8B-B14F-4D97-AF65-F5344CB8AC3E}">
        <p14:creationId xmlns:p14="http://schemas.microsoft.com/office/powerpoint/2010/main" val="38764143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What’s in a Copyright Policy?</a:t>
            </a:r>
          </a:p>
        </p:txBody>
      </p:sp>
      <p:sp>
        <p:nvSpPr>
          <p:cNvPr id="3" name="Content Placeholder 2"/>
          <p:cNvSpPr>
            <a:spLocks noGrp="1"/>
          </p:cNvSpPr>
          <p:nvPr>
            <p:ph idx="1"/>
          </p:nvPr>
        </p:nvSpPr>
        <p:spPr/>
        <p:txBody>
          <a:bodyPr/>
          <a:lstStyle/>
          <a:p>
            <a:r>
              <a:rPr lang="en-US" sz="2600" dirty="0"/>
              <a:t>To be effective, copyright policies MUST be based upon the law, not misconceptions and myths</a:t>
            </a:r>
          </a:p>
          <a:p>
            <a:pPr lvl="1"/>
            <a:r>
              <a:rPr lang="en-US" sz="2600" dirty="0"/>
              <a:t>Be written in plain language so those engaging with it can understand it</a:t>
            </a:r>
          </a:p>
          <a:p>
            <a:pPr lvl="1"/>
            <a:r>
              <a:rPr lang="en-US" sz="2600" dirty="0"/>
              <a:t>Must be practical and (fairly) easy to use</a:t>
            </a:r>
          </a:p>
          <a:p>
            <a:r>
              <a:rPr lang="en-US" sz="2600" dirty="0"/>
              <a:t>Maybe also info about the purpose of the policy?</a:t>
            </a:r>
          </a:p>
          <a:p>
            <a:pPr lvl="1"/>
            <a:r>
              <a:rPr lang="en-US" sz="2600" dirty="0"/>
              <a:t>Institutional mission</a:t>
            </a:r>
          </a:p>
          <a:p>
            <a:pPr lvl="1"/>
            <a:r>
              <a:rPr lang="en-US" sz="2600" dirty="0"/>
              <a:t>Project/service/resource goals</a:t>
            </a:r>
          </a:p>
          <a:p>
            <a:pPr lvl="1"/>
            <a:endParaRPr lang="en-US" dirty="0"/>
          </a:p>
        </p:txBody>
      </p:sp>
    </p:spTree>
    <p:extLst>
      <p:ext uri="{BB962C8B-B14F-4D97-AF65-F5344CB8AC3E}">
        <p14:creationId xmlns:p14="http://schemas.microsoft.com/office/powerpoint/2010/main" val="127328584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Film Screening Resources</a:t>
            </a:r>
          </a:p>
        </p:txBody>
      </p:sp>
      <p:sp>
        <p:nvSpPr>
          <p:cNvPr id="3" name="Content Placeholder 2"/>
          <p:cNvSpPr>
            <a:spLocks noGrp="1"/>
          </p:cNvSpPr>
          <p:nvPr>
            <p:ph idx="1"/>
          </p:nvPr>
        </p:nvSpPr>
        <p:spPr/>
        <p:txBody>
          <a:bodyPr/>
          <a:lstStyle/>
          <a:p>
            <a:r>
              <a:rPr lang="en-US" dirty="0"/>
              <a:t>Procedures for staff?</a:t>
            </a:r>
          </a:p>
          <a:p>
            <a:r>
              <a:rPr lang="en-US" dirty="0"/>
              <a:t>Documentation for patrons?</a:t>
            </a:r>
          </a:p>
        </p:txBody>
      </p:sp>
    </p:spTree>
    <p:extLst>
      <p:ext uri="{BB962C8B-B14F-4D97-AF65-F5344CB8AC3E}">
        <p14:creationId xmlns:p14="http://schemas.microsoft.com/office/powerpoint/2010/main" val="17137750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3FABD3-42FD-475B-9B12-5859DB52CE27}"/>
              </a:ext>
            </a:extLst>
          </p:cNvPr>
          <p:cNvSpPr>
            <a:spLocks noGrp="1"/>
          </p:cNvSpPr>
          <p:nvPr>
            <p:ph type="title"/>
          </p:nvPr>
        </p:nvSpPr>
        <p:spPr/>
        <p:txBody>
          <a:bodyPr/>
          <a:lstStyle/>
          <a:p>
            <a:pPr algn="ctr"/>
            <a:br>
              <a:rPr lang="en-US" dirty="0">
                <a:solidFill>
                  <a:schemeClr val="tx1"/>
                </a:solidFill>
              </a:rPr>
            </a:br>
            <a:r>
              <a:rPr lang="en-US" dirty="0">
                <a:solidFill>
                  <a:schemeClr val="tx1"/>
                </a:solidFill>
              </a:rPr>
              <a:t>Policy Implementation</a:t>
            </a:r>
          </a:p>
        </p:txBody>
      </p:sp>
    </p:spTree>
    <p:extLst>
      <p:ext uri="{BB962C8B-B14F-4D97-AF65-F5344CB8AC3E}">
        <p14:creationId xmlns:p14="http://schemas.microsoft.com/office/powerpoint/2010/main" val="355048274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Consider</a:t>
            </a:r>
          </a:p>
        </p:txBody>
      </p:sp>
      <p:sp>
        <p:nvSpPr>
          <p:cNvPr id="3" name="Content Placeholder 2"/>
          <p:cNvSpPr>
            <a:spLocks noGrp="1"/>
          </p:cNvSpPr>
          <p:nvPr>
            <p:ph idx="1"/>
          </p:nvPr>
        </p:nvSpPr>
        <p:spPr/>
        <p:txBody>
          <a:bodyPr/>
          <a:lstStyle/>
          <a:p>
            <a:r>
              <a:rPr lang="en-US" dirty="0"/>
              <a:t>What do you really need policies for?</a:t>
            </a:r>
          </a:p>
          <a:p>
            <a:r>
              <a:rPr lang="en-US" dirty="0"/>
              <a:t>Who are the policy makers?</a:t>
            </a:r>
          </a:p>
          <a:p>
            <a:r>
              <a:rPr lang="en-US" dirty="0"/>
              <a:t>Where do copyright decisions need to be made?</a:t>
            </a:r>
          </a:p>
          <a:p>
            <a:r>
              <a:rPr lang="en-US" dirty="0"/>
              <a:t>Who will make the applications of the law?</a:t>
            </a:r>
          </a:p>
          <a:p>
            <a:r>
              <a:rPr lang="en-US" dirty="0"/>
              <a:t>Who has final decision making authority and/or will make the tough calls?</a:t>
            </a:r>
          </a:p>
          <a:p>
            <a:r>
              <a:rPr lang="en-US" dirty="0"/>
              <a:t>What parts are flexible and what parts are not?</a:t>
            </a:r>
          </a:p>
          <a:p>
            <a:endParaRPr lang="en-US" dirty="0"/>
          </a:p>
        </p:txBody>
      </p:sp>
    </p:spTree>
    <p:extLst>
      <p:ext uri="{BB962C8B-B14F-4D97-AF65-F5344CB8AC3E}">
        <p14:creationId xmlns:p14="http://schemas.microsoft.com/office/powerpoint/2010/main" val="284591251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If a Policy is Not Working Out</a:t>
            </a:r>
          </a:p>
        </p:txBody>
      </p:sp>
      <p:sp>
        <p:nvSpPr>
          <p:cNvPr id="3" name="Content Placeholder 2"/>
          <p:cNvSpPr>
            <a:spLocks noGrp="1"/>
          </p:cNvSpPr>
          <p:nvPr>
            <p:ph idx="1"/>
          </p:nvPr>
        </p:nvSpPr>
        <p:spPr/>
        <p:txBody>
          <a:bodyPr/>
          <a:lstStyle/>
          <a:p>
            <a:r>
              <a:rPr lang="en-US" dirty="0"/>
              <a:t>Why?</a:t>
            </a:r>
          </a:p>
          <a:p>
            <a:pPr lvl="1"/>
            <a:r>
              <a:rPr lang="en-US" dirty="0"/>
              <a:t>Is it impractical?</a:t>
            </a:r>
          </a:p>
          <a:p>
            <a:pPr lvl="1"/>
            <a:r>
              <a:rPr lang="en-US" dirty="0"/>
              <a:t>Is it no tailored to the circumstances</a:t>
            </a:r>
          </a:p>
          <a:p>
            <a:pPr lvl="1"/>
            <a:r>
              <a:rPr lang="en-US" dirty="0"/>
              <a:t>Are staff choosing not to follow it</a:t>
            </a:r>
          </a:p>
          <a:p>
            <a:pPr lvl="1"/>
            <a:r>
              <a:rPr lang="en-US" dirty="0"/>
              <a:t>Is it not based upon the law</a:t>
            </a:r>
          </a:p>
          <a:p>
            <a:pPr lvl="1"/>
            <a:r>
              <a:rPr lang="en-US" dirty="0"/>
              <a:t>Is it outdated?</a:t>
            </a:r>
          </a:p>
        </p:txBody>
      </p:sp>
    </p:spTree>
    <p:extLst>
      <p:ext uri="{BB962C8B-B14F-4D97-AF65-F5344CB8AC3E}">
        <p14:creationId xmlns:p14="http://schemas.microsoft.com/office/powerpoint/2010/main" val="145293520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F4A323-B1C6-419A-A9A0-36904C1D9A52}"/>
              </a:ext>
            </a:extLst>
          </p:cNvPr>
          <p:cNvSpPr>
            <a:spLocks noGrp="1"/>
          </p:cNvSpPr>
          <p:nvPr>
            <p:ph type="title"/>
          </p:nvPr>
        </p:nvSpPr>
        <p:spPr/>
        <p:txBody>
          <a:bodyPr/>
          <a:lstStyle/>
          <a:p>
            <a:r>
              <a:rPr lang="en-US" dirty="0"/>
              <a:t>Revisit and Revise</a:t>
            </a:r>
          </a:p>
        </p:txBody>
      </p:sp>
      <p:sp>
        <p:nvSpPr>
          <p:cNvPr id="3" name="Content Placeholder 2">
            <a:extLst>
              <a:ext uri="{FF2B5EF4-FFF2-40B4-BE49-F238E27FC236}">
                <a16:creationId xmlns:a16="http://schemas.microsoft.com/office/drawing/2014/main" id="{2591EC16-1569-4827-BCBA-AC244B71F16A}"/>
              </a:ext>
            </a:extLst>
          </p:cNvPr>
          <p:cNvSpPr>
            <a:spLocks noGrp="1"/>
          </p:cNvSpPr>
          <p:nvPr>
            <p:ph idx="1"/>
          </p:nvPr>
        </p:nvSpPr>
        <p:spPr>
          <a:xfrm>
            <a:off x="457200" y="1295400"/>
            <a:ext cx="8229600" cy="4876800"/>
          </a:xfrm>
        </p:spPr>
        <p:txBody>
          <a:bodyPr/>
          <a:lstStyle/>
          <a:p>
            <a:r>
              <a:rPr lang="en-US" sz="2500" dirty="0"/>
              <a:t>Initially, take them for a test drive, then revisit and revise</a:t>
            </a:r>
          </a:p>
          <a:p>
            <a:pPr lvl="1"/>
            <a:r>
              <a:rPr lang="en-US" sz="2500" dirty="0"/>
              <a:t>Staff who are frequently using it</a:t>
            </a:r>
          </a:p>
          <a:p>
            <a:pPr lvl="1"/>
            <a:r>
              <a:rPr lang="en-US" sz="2500" dirty="0"/>
              <a:t>Patrons impacted by it</a:t>
            </a:r>
          </a:p>
          <a:p>
            <a:pPr lvl="1"/>
            <a:r>
              <a:rPr lang="en-US" sz="2500" dirty="0"/>
              <a:t>Keep administrators in the loop regarding what is going on</a:t>
            </a:r>
          </a:p>
          <a:p>
            <a:r>
              <a:rPr lang="en-US" sz="2500" dirty="0"/>
              <a:t>Revisit and revise on a regular basis</a:t>
            </a:r>
          </a:p>
          <a:p>
            <a:pPr lvl="1"/>
            <a:r>
              <a:rPr lang="en-US" sz="2500" dirty="0"/>
              <a:t>The law can change!</a:t>
            </a:r>
          </a:p>
          <a:p>
            <a:pPr lvl="1"/>
            <a:r>
              <a:rPr lang="en-US" sz="2500" dirty="0"/>
              <a:t>Judicial opinions and jury verdicts can also have influence</a:t>
            </a:r>
          </a:p>
          <a:p>
            <a:pPr lvl="1"/>
            <a:r>
              <a:rPr lang="en-US" sz="2500" dirty="0"/>
              <a:t>It’s just a smart way to operate</a:t>
            </a:r>
          </a:p>
        </p:txBody>
      </p:sp>
    </p:spTree>
    <p:extLst>
      <p:ext uri="{BB962C8B-B14F-4D97-AF65-F5344CB8AC3E}">
        <p14:creationId xmlns:p14="http://schemas.microsoft.com/office/powerpoint/2010/main" val="271474733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52B500-F53F-49F9-AF0A-D860288EA314}"/>
              </a:ext>
            </a:extLst>
          </p:cNvPr>
          <p:cNvSpPr>
            <a:spLocks noGrp="1"/>
          </p:cNvSpPr>
          <p:nvPr>
            <p:ph type="title"/>
          </p:nvPr>
        </p:nvSpPr>
        <p:spPr/>
        <p:txBody>
          <a:bodyPr/>
          <a:lstStyle/>
          <a:p>
            <a:r>
              <a:rPr lang="en-US" dirty="0"/>
              <a:t>We Want to Help</a:t>
            </a:r>
          </a:p>
        </p:txBody>
      </p:sp>
      <p:sp>
        <p:nvSpPr>
          <p:cNvPr id="3" name="Content Placeholder 2">
            <a:extLst>
              <a:ext uri="{FF2B5EF4-FFF2-40B4-BE49-F238E27FC236}">
                <a16:creationId xmlns:a16="http://schemas.microsoft.com/office/drawing/2014/main" id="{DEBC284E-3E6B-4280-A543-012E24B94D45}"/>
              </a:ext>
            </a:extLst>
          </p:cNvPr>
          <p:cNvSpPr>
            <a:spLocks noGrp="1"/>
          </p:cNvSpPr>
          <p:nvPr>
            <p:ph idx="1"/>
          </p:nvPr>
        </p:nvSpPr>
        <p:spPr/>
        <p:txBody>
          <a:bodyPr/>
          <a:lstStyle/>
          <a:p>
            <a:r>
              <a:rPr lang="en-US" sz="2800" dirty="0"/>
              <a:t>It’s the nature of our profession</a:t>
            </a:r>
          </a:p>
          <a:p>
            <a:r>
              <a:rPr lang="en-US" sz="2800" dirty="0"/>
              <a:t>Helping should not extend to violating copyright policies and/or breaking the law</a:t>
            </a:r>
          </a:p>
          <a:p>
            <a:r>
              <a:rPr lang="en-US" sz="2800" dirty="0"/>
              <a:t>Help those using the policy learn about the law</a:t>
            </a:r>
          </a:p>
          <a:p>
            <a:r>
              <a:rPr lang="en-US" sz="2800" dirty="0"/>
              <a:t>Use tools and resources to help make thoughtful applications of the law</a:t>
            </a:r>
          </a:p>
          <a:p>
            <a:r>
              <a:rPr lang="en-US" sz="2800" dirty="0"/>
              <a:t>Be prepared to back-up staff when patrons (or fellow staff members) are not pleased with the answers they receive</a:t>
            </a:r>
          </a:p>
          <a:p>
            <a:endParaRPr lang="en-US" dirty="0"/>
          </a:p>
          <a:p>
            <a:endParaRPr lang="en-US" dirty="0"/>
          </a:p>
        </p:txBody>
      </p:sp>
    </p:spTree>
    <p:extLst>
      <p:ext uri="{BB962C8B-B14F-4D97-AF65-F5344CB8AC3E}">
        <p14:creationId xmlns:p14="http://schemas.microsoft.com/office/powerpoint/2010/main" val="302613821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D7A0563-43A1-4D7A-A7EC-B75A26D3035A}"/>
              </a:ext>
            </a:extLst>
          </p:cNvPr>
          <p:cNvSpPr>
            <a:spLocks noGrp="1"/>
          </p:cNvSpPr>
          <p:nvPr>
            <p:ph idx="1"/>
          </p:nvPr>
        </p:nvSpPr>
        <p:spPr>
          <a:xfrm>
            <a:off x="628650" y="914400"/>
            <a:ext cx="7886700" cy="4195763"/>
          </a:xfrm>
        </p:spPr>
        <p:txBody>
          <a:bodyPr>
            <a:normAutofit/>
          </a:bodyPr>
          <a:lstStyle/>
          <a:p>
            <a:pPr marL="0" indent="0" algn="ctr">
              <a:buNone/>
            </a:pPr>
            <a:r>
              <a:rPr lang="en-US" sz="3600" dirty="0"/>
              <a:t>Carla Myers </a:t>
            </a:r>
            <a:br>
              <a:rPr lang="en-US" sz="3600" dirty="0"/>
            </a:br>
            <a:r>
              <a:rPr lang="en-US" sz="3600" dirty="0"/>
              <a:t>Assistant Librarian &amp; Coordinator of Scholarly Communications</a:t>
            </a:r>
            <a:br>
              <a:rPr lang="en-US" sz="3600" dirty="0"/>
            </a:br>
            <a:r>
              <a:rPr lang="en-US" sz="3600" dirty="0"/>
              <a:t>Miami University Libraries</a:t>
            </a:r>
          </a:p>
          <a:p>
            <a:pPr marL="0" indent="0" algn="ctr">
              <a:buNone/>
            </a:pPr>
            <a:r>
              <a:rPr lang="en-US" sz="3600" dirty="0"/>
              <a:t>513-529-3935</a:t>
            </a:r>
            <a:br>
              <a:rPr lang="en-US" sz="3600" dirty="0"/>
            </a:br>
            <a:r>
              <a:rPr lang="en-US" sz="3600" dirty="0">
                <a:solidFill>
                  <a:srgbClr val="002060"/>
                </a:solidFill>
                <a:hlinkClick r:id="rId2"/>
              </a:rPr>
              <a:t>myersc2@miamioh.edu</a:t>
            </a:r>
            <a:endParaRPr lang="en-US" sz="3600" dirty="0"/>
          </a:p>
        </p:txBody>
      </p:sp>
      <p:grpSp>
        <p:nvGrpSpPr>
          <p:cNvPr id="4" name="Group 3"/>
          <p:cNvGrpSpPr/>
          <p:nvPr/>
        </p:nvGrpSpPr>
        <p:grpSpPr>
          <a:xfrm>
            <a:off x="628650" y="5410200"/>
            <a:ext cx="8837153" cy="646331"/>
            <a:chOff x="306847" y="1535797"/>
            <a:chExt cx="8837153" cy="646331"/>
          </a:xfrm>
        </p:grpSpPr>
        <p:sp>
          <p:nvSpPr>
            <p:cNvPr id="5" name="Rectangle 4">
              <a:extLst>
                <a:ext uri="{FF2B5EF4-FFF2-40B4-BE49-F238E27FC236}">
                  <a16:creationId xmlns:a16="http://schemas.microsoft.com/office/drawing/2014/main" id="{709E66F4-64DE-4F8C-8AB8-F00E19B89375}"/>
                </a:ext>
              </a:extLst>
            </p:cNvPr>
            <p:cNvSpPr/>
            <p:nvPr/>
          </p:nvSpPr>
          <p:spPr>
            <a:xfrm>
              <a:off x="1676400" y="1535797"/>
              <a:ext cx="7467600" cy="646331"/>
            </a:xfrm>
            <a:prstGeom prst="rect">
              <a:avLst/>
            </a:prstGeom>
          </p:spPr>
          <p:txBody>
            <a:bodyPr wrap="square">
              <a:spAutoFit/>
            </a:bodyPr>
            <a:lstStyle/>
            <a:p>
              <a:r>
                <a:rPr lang="en-US" dirty="0"/>
                <a:t>This work is licensed under a </a:t>
              </a:r>
              <a:r>
                <a:rPr lang="en-US" dirty="0">
                  <a:hlinkClick r:id="rId3"/>
                </a:rPr>
                <a:t>Creative Commons Attribution-NonCommercial 4.0 International License</a:t>
              </a:r>
              <a:r>
                <a:rPr lang="en-US" dirty="0"/>
                <a:t>.</a:t>
              </a:r>
            </a:p>
          </p:txBody>
        </p:sp>
        <p:pic>
          <p:nvPicPr>
            <p:cNvPr id="6" name="Picture 5">
              <a:extLst>
                <a:ext uri="{FF2B5EF4-FFF2-40B4-BE49-F238E27FC236}">
                  <a16:creationId xmlns:a16="http://schemas.microsoft.com/office/drawing/2014/main" id="{2ED0BD2E-0F8E-40A3-8098-A8A4250AE63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6847" y="1677987"/>
              <a:ext cx="1293353" cy="455613"/>
            </a:xfrm>
            <a:prstGeom prst="rect">
              <a:avLst/>
            </a:prstGeom>
          </p:spPr>
        </p:pic>
      </p:grpSp>
    </p:spTree>
    <p:extLst>
      <p:ext uri="{BB962C8B-B14F-4D97-AF65-F5344CB8AC3E}">
        <p14:creationId xmlns:p14="http://schemas.microsoft.com/office/powerpoint/2010/main" val="18683684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Who Are the Policy Makers?</a:t>
            </a:r>
          </a:p>
        </p:txBody>
      </p:sp>
      <p:sp>
        <p:nvSpPr>
          <p:cNvPr id="3" name="Content Placeholder 2"/>
          <p:cNvSpPr>
            <a:spLocks noGrp="1"/>
          </p:cNvSpPr>
          <p:nvPr>
            <p:ph idx="1"/>
          </p:nvPr>
        </p:nvSpPr>
        <p:spPr/>
        <p:txBody>
          <a:bodyPr/>
          <a:lstStyle/>
          <a:p>
            <a:r>
              <a:rPr lang="en-US" sz="2800" dirty="0"/>
              <a:t>Staff who will be directly involved with providing the service and resources</a:t>
            </a:r>
          </a:p>
          <a:p>
            <a:r>
              <a:rPr lang="en-US" sz="2800" dirty="0"/>
              <a:t>Library administrators</a:t>
            </a:r>
          </a:p>
          <a:p>
            <a:r>
              <a:rPr lang="en-US" sz="2800" dirty="0"/>
              <a:t>Campus attorneys</a:t>
            </a:r>
          </a:p>
          <a:p>
            <a:r>
              <a:rPr lang="en-US" sz="2800" dirty="0"/>
              <a:t>Patrons impacted by the service?</a:t>
            </a:r>
          </a:p>
          <a:p>
            <a:pPr lvl="1"/>
            <a:endParaRPr lang="en-US" sz="1800" dirty="0"/>
          </a:p>
          <a:p>
            <a:endParaRPr lang="en-US" sz="2200" dirty="0"/>
          </a:p>
          <a:p>
            <a:endParaRPr lang="en-US" dirty="0"/>
          </a:p>
        </p:txBody>
      </p:sp>
    </p:spTree>
    <p:extLst>
      <p:ext uri="{BB962C8B-B14F-4D97-AF65-F5344CB8AC3E}">
        <p14:creationId xmlns:p14="http://schemas.microsoft.com/office/powerpoint/2010/main" val="31356394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749F2D-F5EB-4E7B-B952-AEFF67461103}"/>
              </a:ext>
            </a:extLst>
          </p:cNvPr>
          <p:cNvSpPr>
            <a:spLocks noGrp="1"/>
          </p:cNvSpPr>
          <p:nvPr>
            <p:ph type="title"/>
          </p:nvPr>
        </p:nvSpPr>
        <p:spPr/>
        <p:txBody>
          <a:bodyPr/>
          <a:lstStyle/>
          <a:p>
            <a:r>
              <a:rPr lang="en-US" sz="3600" dirty="0"/>
              <a:t>How Many Copyright Policies do you Need?</a:t>
            </a:r>
          </a:p>
        </p:txBody>
      </p:sp>
      <p:sp>
        <p:nvSpPr>
          <p:cNvPr id="3" name="Content Placeholder 2">
            <a:extLst>
              <a:ext uri="{FF2B5EF4-FFF2-40B4-BE49-F238E27FC236}">
                <a16:creationId xmlns:a16="http://schemas.microsoft.com/office/drawing/2014/main" id="{C8EA8009-5B87-4128-9183-B9A82988EDEE}"/>
              </a:ext>
            </a:extLst>
          </p:cNvPr>
          <p:cNvSpPr>
            <a:spLocks noGrp="1"/>
          </p:cNvSpPr>
          <p:nvPr>
            <p:ph idx="1"/>
          </p:nvPr>
        </p:nvSpPr>
        <p:spPr>
          <a:xfrm>
            <a:off x="457200" y="1676400"/>
            <a:ext cx="8229600" cy="4495800"/>
          </a:xfrm>
        </p:spPr>
        <p:txBody>
          <a:bodyPr/>
          <a:lstStyle/>
          <a:p>
            <a:r>
              <a:rPr lang="en-US" sz="2400" dirty="0"/>
              <a:t>Likely, a lot</a:t>
            </a:r>
          </a:p>
          <a:p>
            <a:pPr lvl="1"/>
            <a:r>
              <a:rPr lang="en-US" sz="2400" dirty="0"/>
              <a:t>Library copyright policy</a:t>
            </a:r>
          </a:p>
          <a:p>
            <a:pPr lvl="1"/>
            <a:r>
              <a:rPr lang="en-US" sz="2400" dirty="0"/>
              <a:t>Service copyright policies</a:t>
            </a:r>
          </a:p>
          <a:p>
            <a:pPr lvl="1"/>
            <a:r>
              <a:rPr lang="en-US" sz="2400" dirty="0"/>
              <a:t>Resource copyright policies*</a:t>
            </a:r>
          </a:p>
          <a:p>
            <a:pPr lvl="1"/>
            <a:r>
              <a:rPr lang="en-US" sz="2400" dirty="0"/>
              <a:t>Event copyright policies</a:t>
            </a:r>
          </a:p>
          <a:p>
            <a:r>
              <a:rPr lang="en-US" sz="2400" dirty="0"/>
              <a:t>But not too many!</a:t>
            </a:r>
          </a:p>
          <a:p>
            <a:pPr lvl="1"/>
            <a:r>
              <a:rPr lang="en-US" sz="2400" dirty="0"/>
              <a:t>Over policy-</a:t>
            </a:r>
            <a:r>
              <a:rPr lang="en-US" sz="2400" dirty="0" err="1"/>
              <a:t>ing</a:t>
            </a:r>
            <a:r>
              <a:rPr lang="en-US" sz="2400" dirty="0"/>
              <a:t> can complicate things</a:t>
            </a:r>
          </a:p>
          <a:p>
            <a:pPr lvl="1"/>
            <a:r>
              <a:rPr lang="en-US" sz="2400" dirty="0"/>
              <a:t>It also makes people miserable</a:t>
            </a:r>
          </a:p>
          <a:p>
            <a:pPr lvl="1"/>
            <a:r>
              <a:rPr lang="en-US" sz="2400" dirty="0"/>
              <a:t>Some places where you MUST have a policy, and others where it’s debatable</a:t>
            </a:r>
          </a:p>
        </p:txBody>
      </p:sp>
    </p:spTree>
    <p:extLst>
      <p:ext uri="{BB962C8B-B14F-4D97-AF65-F5344CB8AC3E}">
        <p14:creationId xmlns:p14="http://schemas.microsoft.com/office/powerpoint/2010/main" val="33290954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71EF25-01C6-400A-892C-BB3957C02851}"/>
              </a:ext>
            </a:extLst>
          </p:cNvPr>
          <p:cNvSpPr>
            <a:spLocks noGrp="1"/>
          </p:cNvSpPr>
          <p:nvPr>
            <p:ph type="title"/>
          </p:nvPr>
        </p:nvSpPr>
        <p:spPr/>
        <p:txBody>
          <a:bodyPr/>
          <a:lstStyle/>
          <a:p>
            <a:pPr algn="ctr"/>
            <a:br>
              <a:rPr lang="en-US" dirty="0">
                <a:solidFill>
                  <a:schemeClr val="tx1"/>
                </a:solidFill>
              </a:rPr>
            </a:br>
            <a:r>
              <a:rPr lang="en-US" dirty="0">
                <a:solidFill>
                  <a:schemeClr val="tx1"/>
                </a:solidFill>
              </a:rPr>
              <a:t>THE Library Copyright Policy</a:t>
            </a:r>
          </a:p>
        </p:txBody>
      </p:sp>
    </p:spTree>
    <p:extLst>
      <p:ext uri="{BB962C8B-B14F-4D97-AF65-F5344CB8AC3E}">
        <p14:creationId xmlns:p14="http://schemas.microsoft.com/office/powerpoint/2010/main" val="28740359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Library Copyright Policy</a:t>
            </a:r>
          </a:p>
        </p:txBody>
      </p:sp>
      <p:sp>
        <p:nvSpPr>
          <p:cNvPr id="3" name="Content Placeholder 2"/>
          <p:cNvSpPr>
            <a:spLocks noGrp="1"/>
          </p:cNvSpPr>
          <p:nvPr>
            <p:ph idx="1"/>
          </p:nvPr>
        </p:nvSpPr>
        <p:spPr/>
        <p:txBody>
          <a:bodyPr/>
          <a:lstStyle/>
          <a:p>
            <a:r>
              <a:rPr lang="en-US" dirty="0"/>
              <a:t>Serves as an overarching guide outlining the library’s intent in utilizing the law</a:t>
            </a:r>
          </a:p>
          <a:p>
            <a:r>
              <a:rPr lang="en-US" dirty="0"/>
              <a:t>In it’s simplest form…</a:t>
            </a:r>
          </a:p>
          <a:p>
            <a:pPr marL="0" indent="0" algn="ctr">
              <a:buNone/>
            </a:pPr>
            <a:r>
              <a:rPr lang="en-US" dirty="0"/>
              <a:t>All library staff and patrons must engage with library resources and services in a way that supports compliance with US copyright law.</a:t>
            </a:r>
          </a:p>
        </p:txBody>
      </p:sp>
    </p:spTree>
    <p:extLst>
      <p:ext uri="{BB962C8B-B14F-4D97-AF65-F5344CB8AC3E}">
        <p14:creationId xmlns:p14="http://schemas.microsoft.com/office/powerpoint/2010/main" val="3495043755"/>
      </p:ext>
    </p:extLst>
  </p:cSld>
  <p:clrMapOvr>
    <a:masterClrMapping/>
  </p:clrMapOvr>
</p:sld>
</file>

<file path=ppt/theme/theme1.xml><?xml version="1.0" encoding="utf-8"?>
<a:theme xmlns:a="http://schemas.openxmlformats.org/drawingml/2006/main" name="MU--PPT_Template2">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MU--PPT_Template2" id="{A655C670-AD98-4127-88C6-852EDA1663AE}" vid="{D8592C19-329E-4A85-9F76-F1AA436DB9A4}"/>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8365</TotalTime>
  <Words>3395</Words>
  <Application>Microsoft Office PowerPoint</Application>
  <PresentationFormat>On-screen Show (4:3)</PresentationFormat>
  <Paragraphs>299</Paragraphs>
  <Slides>56</Slides>
  <Notes>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56</vt:i4>
      </vt:variant>
    </vt:vector>
  </HeadingPairs>
  <TitlesOfParts>
    <vt:vector size="62" baseType="lpstr">
      <vt:lpstr>Arial</vt:lpstr>
      <vt:lpstr>Calibri</vt:lpstr>
      <vt:lpstr>Calibri Light</vt:lpstr>
      <vt:lpstr>Wingdings</vt:lpstr>
      <vt:lpstr>MU--PPT_Template2</vt:lpstr>
      <vt:lpstr>Custom Design</vt:lpstr>
      <vt:lpstr>Copyright in Action: Creating Sustainable Copyright Policies</vt:lpstr>
      <vt:lpstr>Copyright Policies</vt:lpstr>
      <vt:lpstr> Getting Started</vt:lpstr>
      <vt:lpstr>Why Have Copyright Policies?</vt:lpstr>
      <vt:lpstr>What’s in a Copyright Policy?</vt:lpstr>
      <vt:lpstr>Who Are the Policy Makers?</vt:lpstr>
      <vt:lpstr>How Many Copyright Policies do you Need?</vt:lpstr>
      <vt:lpstr> THE Library Copyright Policy</vt:lpstr>
      <vt:lpstr>The Library Copyright Policy</vt:lpstr>
      <vt:lpstr>Taking it a Step Further</vt:lpstr>
      <vt:lpstr>Examples--Smith College Copyright Policies</vt:lpstr>
      <vt:lpstr>Example--Dartmouth Copyright Policies and Guidelines</vt:lpstr>
      <vt:lpstr>Example--University of Connecticut Library</vt:lpstr>
      <vt:lpstr>Institutional Policy Recommendations</vt:lpstr>
      <vt:lpstr> Service Copyright Policies</vt:lpstr>
      <vt:lpstr>Overview</vt:lpstr>
      <vt:lpstr>Crafting Service Copyright Policies</vt:lpstr>
      <vt:lpstr>Print Reserves</vt:lpstr>
      <vt:lpstr>Sample Print Reserve Policy</vt:lpstr>
      <vt:lpstr>Electronic/Media Reserves</vt:lpstr>
      <vt:lpstr>Sample Electronic/Media Reserve Policy</vt:lpstr>
      <vt:lpstr>Interlibrary Loan</vt:lpstr>
      <vt:lpstr>Sample Interlibrary Loan/Private Study Copies Policy</vt:lpstr>
      <vt:lpstr>Preservation/Security/Replacement</vt:lpstr>
      <vt:lpstr>Sample Preservation &amp; Replacement Policy</vt:lpstr>
      <vt:lpstr>Digitization Projects</vt:lpstr>
      <vt:lpstr>Sample Digitization Policies?</vt:lpstr>
      <vt:lpstr>Making Accessible Copies</vt:lpstr>
      <vt:lpstr>Sample Accessibility Policy</vt:lpstr>
      <vt:lpstr> Resource Copyright Policies</vt:lpstr>
      <vt:lpstr>Sometimes Licenses, Sometimes Policies</vt:lpstr>
      <vt:lpstr>License “Policies”</vt:lpstr>
      <vt:lpstr>For Example</vt:lpstr>
      <vt:lpstr>For Physical Resources</vt:lpstr>
      <vt:lpstr>Those Mixed Ones</vt:lpstr>
      <vt:lpstr>Library Duplication Equipment!</vt:lpstr>
      <vt:lpstr>Unmonitored Duplication Equipment</vt:lpstr>
      <vt:lpstr>That Notice Could Read…</vt:lpstr>
      <vt:lpstr>“Monitored” Duplication Equipment</vt:lpstr>
      <vt:lpstr>Sample Duplication Services Policy</vt:lpstr>
      <vt:lpstr>3D Printing/Makerspace Policies</vt:lpstr>
      <vt:lpstr> Event Copyright Policies</vt:lpstr>
      <vt:lpstr>Copyright &amp; Events</vt:lpstr>
      <vt:lpstr>Children's programming</vt:lpstr>
      <vt:lpstr>Children’s Programming</vt:lpstr>
      <vt:lpstr>Sample Children’s Programming Copyright Policy</vt:lpstr>
      <vt:lpstr>Films Screenings</vt:lpstr>
      <vt:lpstr>It Depends!</vt:lpstr>
      <vt:lpstr>Sample Film Screening Policy</vt:lpstr>
      <vt:lpstr>Film Screening Resources</vt:lpstr>
      <vt:lpstr> Policy Implementation</vt:lpstr>
      <vt:lpstr>Consider</vt:lpstr>
      <vt:lpstr>If a Policy is Not Working Out</vt:lpstr>
      <vt:lpstr>Revisit and Revise</vt:lpstr>
      <vt:lpstr>We Want to Help</vt:lpstr>
      <vt:lpstr>PowerPoint Presentation</vt:lpstr>
    </vt:vector>
  </TitlesOfParts>
  <Company>UCCS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Carla</dc:creator>
  <cp:lastModifiedBy>Carla Myers</cp:lastModifiedBy>
  <cp:revision>209</cp:revision>
  <cp:lastPrinted>2018-12-04T17:39:43Z</cp:lastPrinted>
  <dcterms:created xsi:type="dcterms:W3CDTF">2014-10-02T18:24:36Z</dcterms:created>
  <dcterms:modified xsi:type="dcterms:W3CDTF">2018-12-29T19:54:13Z</dcterms:modified>
</cp:coreProperties>
</file>