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Source Code Pro"/>
      <p:regular r:id="rId23"/>
      <p:bold r:id="rId24"/>
      <p:italic r:id="rId25"/>
      <p:boldItalic r:id="rId26"/>
    </p:embeddedFont>
    <p:embeddedFont>
      <p:font typeface="Oswald"/>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SourceCodePro-bold.fntdata"/><Relationship Id="rId23" Type="http://schemas.openxmlformats.org/officeDocument/2006/relationships/font" Target="fonts/SourceCodePr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SourceCodePro-boldItalic.fntdata"/><Relationship Id="rId25" Type="http://schemas.openxmlformats.org/officeDocument/2006/relationships/font" Target="fonts/SourceCodePro-italic.fntdata"/><Relationship Id="rId28" Type="http://schemas.openxmlformats.org/officeDocument/2006/relationships/font" Target="fonts/Oswald-bold.fntdata"/><Relationship Id="rId27" Type="http://schemas.openxmlformats.org/officeDocument/2006/relationships/font" Target="fonts/Oswal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478031f982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478031f982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a:t>
            </a:r>
            <a:endParaRPr/>
          </a:p>
          <a:p>
            <a:pPr indent="0" lvl="0" marL="0" rtl="0" algn="l">
              <a:spcBef>
                <a:spcPts val="0"/>
              </a:spcBef>
              <a:spcAft>
                <a:spcPts val="0"/>
              </a:spcAft>
              <a:buNone/>
            </a:pPr>
            <a:r>
              <a:rPr lang="en"/>
              <a:t>One tactic -- promoting transparency through documentation. [in this case: creation of a shared wiki]. This serves multiple purposes -- it allows for information gathering (what are we doing?), comparison (hmm, you’re doing it a little bit differently or a lot), and either affirmation of different practices (ah, that’s why you do X differently, that makes sense) or identification of areas to standardize (huh, these could cause confusion, we’d better pick one practice)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64e916a43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64e916a43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a:t>
            </a:r>
            <a:endParaRPr/>
          </a:p>
          <a:p>
            <a:pPr indent="0" lvl="0" marL="0" rtl="0" algn="l">
              <a:spcBef>
                <a:spcPts val="0"/>
              </a:spcBef>
              <a:spcAft>
                <a:spcPts val="0"/>
              </a:spcAft>
              <a:buNone/>
            </a:pPr>
            <a:r>
              <a:rPr lang="en"/>
              <a:t>Documentation can also be key in a time of high personnel change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4781391c3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4781391c3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a wiki? -- image to represent weighing options &amp; decision to go that way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4781391c30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4781391c30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particular wiki software easier to explain -- but then comes core questions of layout (how is it going to be used, what’s important to include/not), integration w/ or use of existing software, encouraging compliance, and the nitty-gritty of actually entering the info</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5ea56eadc7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5ea56eadc7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Each site had their own practices and their own ways of </a:t>
            </a:r>
            <a:r>
              <a:rPr lang="en"/>
              <a:t>disseminating </a:t>
            </a:r>
            <a:r>
              <a:rPr lang="en"/>
              <a:t>that information to staff, including physical binders of </a:t>
            </a:r>
            <a:r>
              <a:rPr lang="en"/>
              <a:t>procedures</a:t>
            </a:r>
            <a:r>
              <a:rPr lang="en"/>
              <a:t>. Creating new uniform standards necessitated interpolating or getting rid of the old records. (Print gets out of date quickly, gets lost, tied to a physical space)</a:t>
            </a:r>
            <a:endParaRPr/>
          </a:p>
          <a:p>
            <a:pPr indent="0" lvl="0" marL="0" rtl="0" algn="l">
              <a:spcBef>
                <a:spcPts val="0"/>
              </a:spcBef>
              <a:spcAft>
                <a:spcPts val="0"/>
              </a:spcAft>
              <a:buNone/>
            </a:pPr>
            <a:r>
              <a:rPr lang="en"/>
              <a:t>Lots of discussion / debate (student employee attendance expectations, dress code)</a:t>
            </a:r>
            <a:endParaRPr/>
          </a:p>
          <a:p>
            <a:pPr indent="0" lvl="0" marL="0" rtl="0" algn="l">
              <a:spcBef>
                <a:spcPts val="0"/>
              </a:spcBef>
              <a:spcAft>
                <a:spcPts val="0"/>
              </a:spcAft>
              <a:buNone/>
            </a:pPr>
            <a:r>
              <a:rPr lang="en"/>
              <a:t>Consider linking to external documentation (policies from parent institution, user guides for software, etc.); no need to reinvent</a:t>
            </a:r>
            <a:endParaRPr/>
          </a:p>
          <a:p>
            <a:pPr indent="0" lvl="0" marL="0" rtl="0" algn="l">
              <a:spcBef>
                <a:spcPts val="0"/>
              </a:spcBef>
              <a:spcAft>
                <a:spcPts val="0"/>
              </a:spcAft>
              <a:buNone/>
            </a:pPr>
            <a:r>
              <a:rPr lang="en"/>
              <a:t>Tasks should be documented by those who do it; boots-on-the-ground perspective essential for “how tos”; more buy-in when you help create</a:t>
            </a:r>
            <a:endParaRPr/>
          </a:p>
          <a:p>
            <a:pPr indent="0" lvl="0" marL="0" rtl="0" algn="l">
              <a:spcBef>
                <a:spcPts val="0"/>
              </a:spcBef>
              <a:spcAft>
                <a:spcPts val="0"/>
              </a:spcAft>
              <a:buNone/>
            </a:pPr>
            <a:r>
              <a:rPr lang="en"/>
              <a:t>Consider revising to maintain a consistent voice</a:t>
            </a:r>
            <a:endParaRPr/>
          </a:p>
          <a:p>
            <a:pPr indent="0" lvl="0" marL="0" rtl="0" algn="l">
              <a:spcBef>
                <a:spcPts val="0"/>
              </a:spcBef>
              <a:spcAft>
                <a:spcPts val="0"/>
              </a:spcAft>
              <a:buNone/>
            </a:pPr>
            <a:r>
              <a:rPr lang="en"/>
              <a:t>Document the tasks done by the fewest number of individuals first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6321f2705e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6321f2705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Tempting to document every possible eventuality in great detail, but users get lost. Built for scanning, not reading, and for practical use, not a legal document. Need to focus in on essentials and likely scenarios with perhaps links to additional pages. Important to find balance so as to account for multiple possibilities without overwhelming. Examples: what to do in facility </a:t>
            </a:r>
            <a:r>
              <a:rPr lang="en"/>
              <a:t>emergencies</a:t>
            </a:r>
            <a:r>
              <a:rPr lang="en"/>
              <a:t> (need quick </a:t>
            </a:r>
            <a:r>
              <a:rPr lang="en"/>
              <a:t>answers</a:t>
            </a:r>
            <a:r>
              <a:rPr lang="en"/>
              <a:t>); how to process on-the-fly records for reserves (need detail, step by step, but recording every possible scenario would be too dense)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g6519659b7d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6519659b7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Compiling a set of documentation isn’t worthwhile unless it undergoes review, expands to include new processes, and undergoes periodic backups. These small investments of time can reap huge dividends.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6519659b7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6519659b7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5dff99a873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5dff99a873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62a79185b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62a79185b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625ebb2f8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625ebb2f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625ebb2f85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625ebb2f85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625ebb2f85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625ebb2f8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a:t>
            </a:r>
            <a:endParaRPr/>
          </a:p>
          <a:p>
            <a:pPr indent="0" lvl="0" marL="0" rtl="0" algn="l">
              <a:spcBef>
                <a:spcPts val="0"/>
              </a:spcBef>
              <a:spcAft>
                <a:spcPts val="0"/>
              </a:spcAft>
              <a:buNone/>
            </a:pPr>
            <a:r>
              <a:rPr lang="en"/>
              <a:t>For example -- closing procedures -- 2 libraries have PA systems (different kinds), 2 don’t, so the phrase “announce closing” has a very different meaning depending on whether it’s an automated, pre-recorded announcement building-wide; non-automated and non-pre-recorded building-wide announcement; or requires staff to walk around warning people (or use a bullhorn)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478031f982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478031f9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a:t>
            </a:r>
            <a:endParaRPr/>
          </a:p>
          <a:p>
            <a:pPr indent="0" lvl="0" marL="0" rtl="0" algn="l">
              <a:spcBef>
                <a:spcPts val="0"/>
              </a:spcBef>
              <a:spcAft>
                <a:spcPts val="0"/>
              </a:spcAft>
              <a:buNone/>
            </a:pPr>
            <a:r>
              <a:rPr lang="en"/>
              <a:t>There are good, solid reasons for promoting standardization of certain practices across service points. These include (but are not limited to):</a:t>
            </a:r>
            <a:endParaRPr/>
          </a:p>
          <a:p>
            <a:pPr indent="-298450" lvl="0" marL="457200" rtl="0" algn="l">
              <a:spcBef>
                <a:spcPts val="0"/>
              </a:spcBef>
              <a:spcAft>
                <a:spcPts val="0"/>
              </a:spcAft>
              <a:buSzPts val="1100"/>
              <a:buChar char="●"/>
            </a:pPr>
            <a:r>
              <a:rPr lang="en"/>
              <a:t>Staffing levels necessitate increasing the number of staff who regularly work at more than one site--it’s not fair to them (and will burn them out faster) if everything changes at every site</a:t>
            </a:r>
            <a:endParaRPr/>
          </a:p>
          <a:p>
            <a:pPr indent="-298450" lvl="0" marL="457200" rtl="0" algn="l">
              <a:spcBef>
                <a:spcPts val="0"/>
              </a:spcBef>
              <a:spcAft>
                <a:spcPts val="0"/>
              </a:spcAft>
              <a:buSzPts val="1100"/>
              <a:buChar char="●"/>
            </a:pPr>
            <a:r>
              <a:rPr lang="en"/>
              <a:t>Different practices with respect to materials/services offered at multiple service points can confuse patrons - such as different technology checkout periods, one site allowing certain items to go out of the building while other sites require on-premises use only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625ebb2f85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625ebb2f85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a:t>
            </a:r>
            <a:endParaRPr/>
          </a:p>
          <a:p>
            <a:pPr indent="0" lvl="0" marL="0" rtl="0" algn="l">
              <a:spcBef>
                <a:spcPts val="0"/>
              </a:spcBef>
              <a:spcAft>
                <a:spcPts val="0"/>
              </a:spcAft>
              <a:buNone/>
            </a:pPr>
            <a:r>
              <a:rPr lang="en"/>
              <a:t>Different service points (libraries) have different customer bases and resources.</a:t>
            </a:r>
            <a:endParaRPr/>
          </a:p>
          <a:p>
            <a:pPr indent="0" lvl="0" marL="0" rtl="0" algn="l">
              <a:spcBef>
                <a:spcPts val="0"/>
              </a:spcBef>
              <a:spcAft>
                <a:spcPts val="0"/>
              </a:spcAft>
              <a:buNone/>
            </a:pPr>
            <a:r>
              <a:rPr lang="en"/>
              <a:t>We want to embrace/maintain what makes them unique -- but at the same time . .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478031f982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478031f98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a:t>
            </a:r>
            <a:endParaRPr/>
          </a:p>
          <a:p>
            <a:pPr indent="0" lvl="0" marL="0" rtl="0" algn="l">
              <a:spcBef>
                <a:spcPts val="0"/>
              </a:spcBef>
              <a:spcAft>
                <a:spcPts val="0"/>
              </a:spcAft>
              <a:buNone/>
            </a:pPr>
            <a:r>
              <a:rPr lang="en"/>
              <a:t>How do we promote standardization while also supporting site individuality?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10800000">
            <a:off x="4226100" y="2933550"/>
            <a:ext cx="691800" cy="388500"/>
          </a:xfrm>
          <a:prstGeom prst="triangle">
            <a:avLst>
              <a:gd fmla="val 50000" name="adj"/>
            </a:avLst>
          </a:prstGeom>
          <a:solidFill>
            <a:srgbClr val="B61E2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5" y="0"/>
            <a:ext cx="9144000" cy="3124200"/>
          </a:xfrm>
          <a:prstGeom prst="rect">
            <a:avLst/>
          </a:prstGeom>
          <a:solidFill>
            <a:srgbClr val="B61E2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411175" y="644300"/>
            <a:ext cx="8282400" cy="21090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p:txBody>
      </p:sp>
      <p:sp>
        <p:nvSpPr>
          <p:cNvPr id="13" name="Google Shape;13;p2"/>
          <p:cNvSpPr txBox="1"/>
          <p:nvPr>
            <p:ph idx="1" type="subTitle"/>
          </p:nvPr>
        </p:nvSpPr>
        <p:spPr>
          <a:xfrm>
            <a:off x="411175" y="3398250"/>
            <a:ext cx="8282400" cy="1260600"/>
          </a:xfrm>
          <a:prstGeom prst="rect">
            <a:avLst/>
          </a:prstGeom>
        </p:spPr>
        <p:txBody>
          <a:bodyPr anchorCtr="0" anchor="ctr" bIns="91425" lIns="91425" spcFirstLastPara="1" rIns="91425" wrap="square" tIns="91425">
            <a:noAutofit/>
          </a:bodyPr>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1" name="Shape 51"/>
        <p:cNvGrpSpPr/>
        <p:nvPr/>
      </p:nvGrpSpPr>
      <p:grpSpPr>
        <a:xfrm>
          <a:off x="0" y="0"/>
          <a:ext cx="0" cy="0"/>
          <a:chOff x="0" y="0"/>
          <a:chExt cx="0" cy="0"/>
        </a:xfrm>
      </p:grpSpPr>
      <p:cxnSp>
        <p:nvCxnSpPr>
          <p:cNvPr id="52" name="Google Shape;52;p11"/>
          <p:cNvCxnSpPr/>
          <p:nvPr/>
        </p:nvCxnSpPr>
        <p:spPr>
          <a:xfrm>
            <a:off x="413275" y="2988275"/>
            <a:ext cx="910500" cy="0"/>
          </a:xfrm>
          <a:prstGeom prst="straightConnector1">
            <a:avLst/>
          </a:prstGeom>
          <a:noFill/>
          <a:ln cap="flat" cmpd="sng" w="28575">
            <a:solidFill>
              <a:schemeClr val="dk1"/>
            </a:solidFill>
            <a:prstDash val="lgDash"/>
            <a:round/>
            <a:headEnd len="sm" w="sm" type="none"/>
            <a:tailEnd len="sm" w="sm" type="none"/>
          </a:ln>
        </p:spPr>
      </p:cxnSp>
      <p:sp>
        <p:nvSpPr>
          <p:cNvPr id="53" name="Google Shape;53;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Google Shape;54;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a:off x="0" y="1567350"/>
            <a:ext cx="9144000" cy="2008800"/>
          </a:xfrm>
          <a:prstGeom prst="rect">
            <a:avLst/>
          </a:prstGeom>
          <a:solidFill>
            <a:srgbClr val="B61E2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type="title"/>
          </p:nvPr>
        </p:nvSpPr>
        <p:spPr>
          <a:xfrm>
            <a:off x="430800" y="1889700"/>
            <a:ext cx="8282400" cy="15165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9" name="Shape 19"/>
        <p:cNvGrpSpPr/>
        <p:nvPr/>
      </p:nvGrpSpPr>
      <p:grpSpPr>
        <a:xfrm>
          <a:off x="0" y="0"/>
          <a:ext cx="0" cy="0"/>
          <a:chOff x="0" y="0"/>
          <a:chExt cx="0" cy="0"/>
        </a:xfrm>
      </p:grpSpPr>
      <p:cxnSp>
        <p:nvCxnSpPr>
          <p:cNvPr id="20" name="Google Shape;20;p4"/>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1" name="Google Shape;21;p4"/>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cxnSp>
        <p:nvCxnSpPr>
          <p:cNvPr id="25" name="Google Shape;25;p5"/>
          <p:cNvCxnSpPr/>
          <p:nvPr/>
        </p:nvCxnSpPr>
        <p:spPr>
          <a:xfrm>
            <a:off x="429200" y="1275577"/>
            <a:ext cx="614100" cy="0"/>
          </a:xfrm>
          <a:prstGeom prst="straightConnector1">
            <a:avLst/>
          </a:prstGeom>
          <a:noFill/>
          <a:ln cap="flat" cmpd="sng" w="19050">
            <a:solidFill>
              <a:schemeClr val="dk2"/>
            </a:solidFill>
            <a:prstDash val="lgDash"/>
            <a:round/>
            <a:headEnd len="sm" w="sm" type="none"/>
            <a:tailEnd len="sm" w="sm" type="none"/>
          </a:ln>
        </p:spPr>
      </p:cxnSp>
      <p:sp>
        <p:nvSpPr>
          <p:cNvPr id="26" name="Google Shape;26;p5"/>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5"/>
          <p:cNvSpPr txBox="1"/>
          <p:nvPr>
            <p:ph idx="1" type="body"/>
          </p:nvPr>
        </p:nvSpPr>
        <p:spPr>
          <a:xfrm>
            <a:off x="311700" y="1468825"/>
            <a:ext cx="3999900" cy="3099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2" type="body"/>
          </p:nvPr>
        </p:nvSpPr>
        <p:spPr>
          <a:xfrm>
            <a:off x="4832400" y="1468825"/>
            <a:ext cx="3999900" cy="3099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3" name="Shape 33"/>
        <p:cNvGrpSpPr/>
        <p:nvPr/>
      </p:nvGrpSpPr>
      <p:grpSpPr>
        <a:xfrm>
          <a:off x="0" y="0"/>
          <a:ext cx="0" cy="0"/>
          <a:chOff x="0" y="0"/>
          <a:chExt cx="0" cy="0"/>
        </a:xfrm>
      </p:grpSpPr>
      <p:cxnSp>
        <p:nvCxnSpPr>
          <p:cNvPr id="34" name="Google Shape;34;p7"/>
          <p:cNvCxnSpPr/>
          <p:nvPr/>
        </p:nvCxnSpPr>
        <p:spPr>
          <a:xfrm>
            <a:off x="418675" y="1457787"/>
            <a:ext cx="614100" cy="0"/>
          </a:xfrm>
          <a:prstGeom prst="straightConnector1">
            <a:avLst/>
          </a:prstGeom>
          <a:noFill/>
          <a:ln cap="flat" cmpd="sng" w="19050">
            <a:solidFill>
              <a:schemeClr val="dk2"/>
            </a:solidFill>
            <a:prstDash val="lgDash"/>
            <a:round/>
            <a:headEnd len="sm" w="sm" type="none"/>
            <a:tailEnd len="sm" w="sm" type="none"/>
          </a:ln>
        </p:spPr>
      </p:cxnSp>
      <p:sp>
        <p:nvSpPr>
          <p:cNvPr id="35" name="Google Shape;35;p7"/>
          <p:cNvSpPr txBox="1"/>
          <p:nvPr>
            <p:ph type="title"/>
          </p:nvPr>
        </p:nvSpPr>
        <p:spPr>
          <a:xfrm>
            <a:off x="311700" y="6318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6" name="Google Shape;36;p7"/>
          <p:cNvSpPr txBox="1"/>
          <p:nvPr>
            <p:ph idx="1" type="body"/>
          </p:nvPr>
        </p:nvSpPr>
        <p:spPr>
          <a:xfrm>
            <a:off x="311700" y="1618204"/>
            <a:ext cx="2808000" cy="2950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38" name="Shape 38"/>
        <p:cNvGrpSpPr/>
        <p:nvPr/>
      </p:nvGrpSpPr>
      <p:grpSpPr>
        <a:xfrm>
          <a:off x="0" y="0"/>
          <a:ext cx="0" cy="0"/>
          <a:chOff x="0" y="0"/>
          <a:chExt cx="0" cy="0"/>
        </a:xfrm>
      </p:grpSpPr>
      <p:sp>
        <p:nvSpPr>
          <p:cNvPr id="39" name="Google Shape;39;p8"/>
          <p:cNvSpPr txBox="1"/>
          <p:nvPr>
            <p:ph type="title"/>
          </p:nvPr>
        </p:nvSpPr>
        <p:spPr>
          <a:xfrm>
            <a:off x="490250" y="528900"/>
            <a:ext cx="5678100" cy="40857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bg>
      <p:bgPr>
        <a:solidFill>
          <a:schemeClr val="dk1"/>
        </a:solidFill>
      </p:bgPr>
    </p:bg>
    <p:spTree>
      <p:nvGrpSpPr>
        <p:cNvPr id="41" name="Shape 41"/>
        <p:cNvGrpSpPr/>
        <p:nvPr/>
      </p:nvGrpSpPr>
      <p:grpSpPr>
        <a:xfrm>
          <a:off x="0" y="0"/>
          <a:ext cx="0" cy="0"/>
          <a:chOff x="0" y="0"/>
          <a:chExt cx="0" cy="0"/>
        </a:xfrm>
      </p:grpSpPr>
      <p:sp>
        <p:nvSpPr>
          <p:cNvPr id="42" name="Google Shape;42;p9"/>
          <p:cNvSpPr/>
          <p:nvPr/>
        </p:nvSpPr>
        <p:spPr>
          <a:xfrm>
            <a:off x="4572000" y="175"/>
            <a:ext cx="4572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577200" cy="0"/>
          </a:xfrm>
          <a:prstGeom prst="straightConnector1">
            <a:avLst/>
          </a:prstGeom>
          <a:noFill/>
          <a:ln cap="flat" cmpd="sng" w="19050">
            <a:solidFill>
              <a:schemeClr val="dk1"/>
            </a:solidFill>
            <a:prstDash val="lgDash"/>
            <a:round/>
            <a:headEnd len="sm" w="sm" type="none"/>
            <a:tailEnd len="sm" w="sm" type="none"/>
          </a:ln>
        </p:spPr>
      </p:cxnSp>
      <p:sp>
        <p:nvSpPr>
          <p:cNvPr id="44" name="Google Shape;44;p9"/>
          <p:cNvSpPr txBox="1"/>
          <p:nvPr>
            <p:ph type="title"/>
          </p:nvPr>
        </p:nvSpPr>
        <p:spPr>
          <a:xfrm>
            <a:off x="265500" y="1078750"/>
            <a:ext cx="4045200" cy="1789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p:txBody>
      </p:sp>
      <p:sp>
        <p:nvSpPr>
          <p:cNvPr id="45" name="Google Shape;45;p9"/>
          <p:cNvSpPr txBox="1"/>
          <p:nvPr>
            <p:ph idx="1" type="subTitle"/>
          </p:nvPr>
        </p:nvSpPr>
        <p:spPr>
          <a:xfrm>
            <a:off x="265500" y="29214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100"/>
              <a:buFont typeface="Oswald"/>
              <a:buNone/>
              <a:defRPr sz="2100">
                <a:latin typeface="Oswald"/>
                <a:ea typeface="Oswald"/>
                <a:cs typeface="Oswald"/>
                <a:sym typeface="Oswald"/>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odern-writer">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72500"/>
            <a:ext cx="8520600" cy="7335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p:txBody>
      </p:sp>
      <p:sp>
        <p:nvSpPr>
          <p:cNvPr id="7" name="Google Shape;7;p1"/>
          <p:cNvSpPr txBox="1"/>
          <p:nvPr>
            <p:ph idx="1" type="body"/>
          </p:nvPr>
        </p:nvSpPr>
        <p:spPr>
          <a:xfrm>
            <a:off x="311700" y="1468825"/>
            <a:ext cx="8520600" cy="30999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indent="-317500" lvl="1" marL="9144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indent="-317500" lvl="2" marL="13716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indent="-317500" lvl="3" marL="18288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indent="-317500" lvl="4" marL="22860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indent="-317500" lvl="5" marL="27432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indent="-317500" lvl="6" marL="32004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indent="-317500" lvl="7" marL="36576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indent="-317500" lvl="8" marL="411480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3"/>
          <p:cNvSpPr txBox="1"/>
          <p:nvPr>
            <p:ph type="ctrTitle"/>
          </p:nvPr>
        </p:nvSpPr>
        <p:spPr>
          <a:xfrm>
            <a:off x="411175" y="644300"/>
            <a:ext cx="8282400" cy="2109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Creating Order from Chaos and Fostering Collaboration: </a:t>
            </a:r>
            <a:endParaRPr/>
          </a:p>
        </p:txBody>
      </p:sp>
      <p:sp>
        <p:nvSpPr>
          <p:cNvPr id="63" name="Google Shape;63;p13"/>
          <p:cNvSpPr txBox="1"/>
          <p:nvPr>
            <p:ph idx="1" type="subTitle"/>
          </p:nvPr>
        </p:nvSpPr>
        <p:spPr>
          <a:xfrm>
            <a:off x="411175" y="3398250"/>
            <a:ext cx="8282400" cy="126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Documentation, Cross-training, and Continuous Operations in Multi-service Point Libraries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pic>
        <p:nvPicPr>
          <p:cNvPr id="137" name="Google Shape;137;p22"/>
          <p:cNvPicPr preferRelativeResize="0"/>
          <p:nvPr/>
        </p:nvPicPr>
        <p:blipFill>
          <a:blip r:embed="rId3">
            <a:alphaModFix/>
          </a:blip>
          <a:stretch>
            <a:fillRect/>
          </a:stretch>
        </p:blipFill>
        <p:spPr>
          <a:xfrm>
            <a:off x="-19707" y="0"/>
            <a:ext cx="9163707" cy="5143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pic>
        <p:nvPicPr>
          <p:cNvPr id="142" name="Google Shape;142;p23"/>
          <p:cNvPicPr preferRelativeResize="0"/>
          <p:nvPr/>
        </p:nvPicPr>
        <p:blipFill>
          <a:blip r:embed="rId3">
            <a:alphaModFix/>
          </a:blip>
          <a:stretch>
            <a:fillRect/>
          </a:stretch>
        </p:blipFill>
        <p:spPr>
          <a:xfrm>
            <a:off x="0" y="0"/>
            <a:ext cx="9144000" cy="51435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pic>
        <p:nvPicPr>
          <p:cNvPr id="147" name="Google Shape;147;p24"/>
          <p:cNvPicPr preferRelativeResize="0"/>
          <p:nvPr/>
        </p:nvPicPr>
        <p:blipFill>
          <a:blip r:embed="rId3">
            <a:alphaModFix/>
          </a:blip>
          <a:stretch>
            <a:fillRect/>
          </a:stretch>
        </p:blipFill>
        <p:spPr>
          <a:xfrm>
            <a:off x="2571750" y="1637975"/>
            <a:ext cx="3383751" cy="3383751"/>
          </a:xfrm>
          <a:prstGeom prst="rect">
            <a:avLst/>
          </a:prstGeom>
          <a:noFill/>
          <a:ln>
            <a:noFill/>
          </a:ln>
        </p:spPr>
      </p:pic>
      <p:sp>
        <p:nvSpPr>
          <p:cNvPr id="148" name="Google Shape;148;p24"/>
          <p:cNvSpPr txBox="1"/>
          <p:nvPr>
            <p:ph idx="4294967295"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Identifying the Right Tool (aka “Selecting a Platform”)</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6"/>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Populating the wiki</a:t>
            </a:r>
            <a:endParaRPr/>
          </a:p>
        </p:txBody>
      </p:sp>
      <p:sp>
        <p:nvSpPr>
          <p:cNvPr id="158" name="Google Shape;158;p26"/>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Incorporating (or dismantling) pre-existing documentation</a:t>
            </a:r>
            <a:endParaRPr/>
          </a:p>
          <a:p>
            <a:pPr indent="-342900" lvl="0" marL="457200" rtl="0" algn="l">
              <a:spcBef>
                <a:spcPts val="0"/>
              </a:spcBef>
              <a:spcAft>
                <a:spcPts val="0"/>
              </a:spcAft>
              <a:buSzPts val="1800"/>
              <a:buChar char="●"/>
            </a:pPr>
            <a:r>
              <a:rPr lang="en"/>
              <a:t>Discussion, debate, </a:t>
            </a:r>
            <a:r>
              <a:rPr lang="en"/>
              <a:t>compromise</a:t>
            </a:r>
            <a:endParaRPr/>
          </a:p>
          <a:p>
            <a:pPr indent="-342900" lvl="0" marL="457200" rtl="0" algn="l">
              <a:spcBef>
                <a:spcPts val="0"/>
              </a:spcBef>
              <a:spcAft>
                <a:spcPts val="0"/>
              </a:spcAft>
              <a:buSzPts val="1800"/>
              <a:buChar char="●"/>
            </a:pPr>
            <a:r>
              <a:rPr lang="en"/>
              <a:t>External documentation</a:t>
            </a:r>
            <a:endParaRPr/>
          </a:p>
          <a:p>
            <a:pPr indent="-342900" lvl="0" marL="457200" rtl="0" algn="l">
              <a:spcBef>
                <a:spcPts val="0"/>
              </a:spcBef>
              <a:spcAft>
                <a:spcPts val="0"/>
              </a:spcAft>
              <a:buSzPts val="1800"/>
              <a:buChar char="●"/>
            </a:pPr>
            <a:r>
              <a:rPr lang="en"/>
              <a:t>Writing </a:t>
            </a:r>
            <a:r>
              <a:rPr lang="en"/>
              <a:t>procedures</a:t>
            </a:r>
            <a:endParaRPr/>
          </a:p>
          <a:p>
            <a:pPr indent="-317500" lvl="1" marL="914400" rtl="0" algn="l">
              <a:spcBef>
                <a:spcPts val="0"/>
              </a:spcBef>
              <a:spcAft>
                <a:spcPts val="0"/>
              </a:spcAft>
              <a:buSzPts val="1400"/>
              <a:buChar char="○"/>
            </a:pPr>
            <a:r>
              <a:rPr lang="en"/>
              <a:t>Task falls to those with primary responsibility</a:t>
            </a:r>
            <a:endParaRPr/>
          </a:p>
          <a:p>
            <a:pPr indent="-317500" lvl="1" marL="914400" rtl="0" algn="l">
              <a:spcBef>
                <a:spcPts val="0"/>
              </a:spcBef>
              <a:spcAft>
                <a:spcPts val="0"/>
              </a:spcAft>
              <a:buSzPts val="1400"/>
              <a:buChar char="○"/>
            </a:pPr>
            <a:r>
              <a:rPr lang="en"/>
              <a:t>Priority to those without backups</a:t>
            </a:r>
            <a:endParaRPr/>
          </a:p>
          <a:p>
            <a:pPr indent="0" lvl="0" marL="457200" rtl="0" algn="l">
              <a:spcBef>
                <a:spcPts val="1600"/>
              </a:spcBef>
              <a:spcAft>
                <a:spcPts val="160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7"/>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The dangers of too much detail</a:t>
            </a:r>
            <a:endParaRPr/>
          </a:p>
        </p:txBody>
      </p:sp>
      <p:pic>
        <p:nvPicPr>
          <p:cNvPr id="164" name="Google Shape;164;p27"/>
          <p:cNvPicPr preferRelativeResize="0"/>
          <p:nvPr/>
        </p:nvPicPr>
        <p:blipFill>
          <a:blip r:embed="rId3">
            <a:alphaModFix/>
          </a:blip>
          <a:stretch>
            <a:fillRect/>
          </a:stretch>
        </p:blipFill>
        <p:spPr>
          <a:xfrm>
            <a:off x="1435875" y="1639138"/>
            <a:ext cx="5518551" cy="275927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28"/>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Editing and ongoing maintenance</a:t>
            </a:r>
            <a:endParaRPr/>
          </a:p>
        </p:txBody>
      </p:sp>
      <p:pic>
        <p:nvPicPr>
          <p:cNvPr id="170" name="Google Shape;170;p28"/>
          <p:cNvPicPr preferRelativeResize="0"/>
          <p:nvPr/>
        </p:nvPicPr>
        <p:blipFill>
          <a:blip r:embed="rId3">
            <a:alphaModFix/>
          </a:blip>
          <a:stretch>
            <a:fillRect/>
          </a:stretch>
        </p:blipFill>
        <p:spPr>
          <a:xfrm>
            <a:off x="1752600" y="1258375"/>
            <a:ext cx="5638800" cy="33909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29"/>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Benefits</a:t>
            </a:r>
            <a:endParaRPr/>
          </a:p>
        </p:txBody>
      </p:sp>
      <p:sp>
        <p:nvSpPr>
          <p:cNvPr id="176" name="Google Shape;176;p29"/>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Standardization of procedures</a:t>
            </a:r>
            <a:endParaRPr/>
          </a:p>
          <a:p>
            <a:pPr indent="-342900" lvl="0" marL="457200" rtl="0" algn="l">
              <a:spcBef>
                <a:spcPts val="0"/>
              </a:spcBef>
              <a:spcAft>
                <a:spcPts val="0"/>
              </a:spcAft>
              <a:buSzPts val="1800"/>
              <a:buChar char="●"/>
            </a:pPr>
            <a:r>
              <a:rPr lang="en"/>
              <a:t>Ability to seamlessly move staff to different locations</a:t>
            </a:r>
            <a:endParaRPr/>
          </a:p>
          <a:p>
            <a:pPr indent="-342900" lvl="0" marL="457200" rtl="0" algn="l">
              <a:spcBef>
                <a:spcPts val="0"/>
              </a:spcBef>
              <a:spcAft>
                <a:spcPts val="0"/>
              </a:spcAft>
              <a:buSzPts val="1800"/>
              <a:buChar char="●"/>
            </a:pPr>
            <a:r>
              <a:rPr lang="en"/>
              <a:t>Ability to train and update staff outside business hours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4"/>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Presenters</a:t>
            </a:r>
            <a:endParaRPr/>
          </a:p>
        </p:txBody>
      </p:sp>
      <p:sp>
        <p:nvSpPr>
          <p:cNvPr id="69" name="Google Shape;69;p14"/>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Alea Henle, Head of Access &amp; Borrow Department, Miami University</a:t>
            </a:r>
            <a:endParaRPr/>
          </a:p>
          <a:p>
            <a:pPr indent="0" lvl="0" marL="0" rtl="0" algn="l">
              <a:spcBef>
                <a:spcPts val="1600"/>
              </a:spcBef>
              <a:spcAft>
                <a:spcPts val="0"/>
              </a:spcAft>
              <a:buNone/>
            </a:pPr>
            <a:r>
              <a:rPr lang="en"/>
              <a:t>Rob Withers, Access Services Coordinator, Miami University</a:t>
            </a:r>
            <a:endParaRPr/>
          </a:p>
          <a:p>
            <a:pPr indent="0" lvl="0" marL="0" rtl="0" algn="l">
              <a:spcBef>
                <a:spcPts val="1600"/>
              </a:spcBef>
              <a:spcAft>
                <a:spcPts val="1600"/>
              </a:spcAft>
              <a:buNone/>
            </a:pPr>
            <a:r>
              <a:rPr lang="en"/>
              <a:t>Eric Weaver, Technology Librarian, Charleston County Public Library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Documentation helps . . .</a:t>
            </a:r>
            <a:endParaRPr/>
          </a:p>
        </p:txBody>
      </p:sp>
      <p:sp>
        <p:nvSpPr>
          <p:cNvPr id="75" name="Google Shape;75;p15"/>
          <p:cNvSpPr txBox="1"/>
          <p:nvPr>
            <p:ph idx="1" type="body"/>
          </p:nvPr>
        </p:nvSpPr>
        <p:spPr>
          <a:xfrm>
            <a:off x="311700" y="1468825"/>
            <a:ext cx="8520600" cy="3099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Ensure continuity of knowledge and practices in times of change</a:t>
            </a:r>
            <a:endParaRPr/>
          </a:p>
          <a:p>
            <a:pPr indent="-342900" lvl="0" marL="457200" rtl="0" algn="l">
              <a:spcBef>
                <a:spcPts val="0"/>
              </a:spcBef>
              <a:spcAft>
                <a:spcPts val="0"/>
              </a:spcAft>
              <a:buSzPts val="1800"/>
              <a:buChar char="●"/>
            </a:pPr>
            <a:r>
              <a:rPr lang="en"/>
              <a:t>Help compare/contrast practices to facilitate standardization</a:t>
            </a:r>
            <a:endParaRPr/>
          </a:p>
          <a:p>
            <a:pPr indent="-342900" lvl="0" marL="457200" rtl="0" algn="l">
              <a:spcBef>
                <a:spcPts val="0"/>
              </a:spcBef>
              <a:spcAft>
                <a:spcPts val="0"/>
              </a:spcAft>
              <a:buSzPts val="1800"/>
              <a:buChar char="●"/>
            </a:pPr>
            <a:r>
              <a:rPr lang="en"/>
              <a:t>Identify opportunities to adopt/adapt practices from one site to another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Before Reorganization</a:t>
            </a:r>
            <a:endParaRPr/>
          </a:p>
        </p:txBody>
      </p:sp>
      <p:sp>
        <p:nvSpPr>
          <p:cNvPr id="81" name="Google Shape;81;p16"/>
          <p:cNvSpPr txBox="1"/>
          <p:nvPr/>
        </p:nvSpPr>
        <p:spPr>
          <a:xfrm>
            <a:off x="353575" y="3820625"/>
            <a:ext cx="2254200" cy="49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Technical Services	</a:t>
            </a:r>
            <a:endParaRPr>
              <a:latin typeface="Source Code Pro"/>
              <a:ea typeface="Source Code Pro"/>
              <a:cs typeface="Source Code Pro"/>
              <a:sym typeface="Source Code Pro"/>
            </a:endParaRPr>
          </a:p>
        </p:txBody>
      </p:sp>
      <p:sp>
        <p:nvSpPr>
          <p:cNvPr id="82" name="Google Shape;82;p16"/>
          <p:cNvSpPr txBox="1"/>
          <p:nvPr/>
        </p:nvSpPr>
        <p:spPr>
          <a:xfrm>
            <a:off x="353575" y="1375050"/>
            <a:ext cx="1993800" cy="39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Access Services</a:t>
            </a:r>
            <a:endParaRPr>
              <a:latin typeface="Source Code Pro"/>
              <a:ea typeface="Source Code Pro"/>
              <a:cs typeface="Source Code Pro"/>
              <a:sym typeface="Source Code Pro"/>
            </a:endParaRPr>
          </a:p>
        </p:txBody>
      </p:sp>
      <p:sp>
        <p:nvSpPr>
          <p:cNvPr id="83" name="Google Shape;83;p16"/>
          <p:cNvSpPr txBox="1"/>
          <p:nvPr/>
        </p:nvSpPr>
        <p:spPr>
          <a:xfrm>
            <a:off x="311700" y="2571750"/>
            <a:ext cx="1944600" cy="3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Branch Libraries</a:t>
            </a:r>
            <a:endParaRPr>
              <a:latin typeface="Source Code Pro"/>
              <a:ea typeface="Source Code Pro"/>
              <a:cs typeface="Source Code Pro"/>
              <a:sym typeface="Source Code Pro"/>
            </a:endParaRPr>
          </a:p>
        </p:txBody>
      </p:sp>
      <p:sp>
        <p:nvSpPr>
          <p:cNvPr id="84" name="Google Shape;84;p16"/>
          <p:cNvSpPr txBox="1"/>
          <p:nvPr/>
        </p:nvSpPr>
        <p:spPr>
          <a:xfrm>
            <a:off x="2720625" y="1375050"/>
            <a:ext cx="3241200" cy="660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King Library Circulation</a:t>
            </a:r>
            <a:endParaRPr>
              <a:latin typeface="Source Code Pro"/>
              <a:ea typeface="Source Code Pro"/>
              <a:cs typeface="Source Code Pro"/>
              <a:sym typeface="Source Code Pro"/>
            </a:endParaRPr>
          </a:p>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Document Delivery</a:t>
            </a:r>
            <a:endParaRPr>
              <a:latin typeface="Source Code Pro"/>
              <a:ea typeface="Source Code Pro"/>
              <a:cs typeface="Source Code Pro"/>
              <a:sym typeface="Source Code Pro"/>
            </a:endParaRPr>
          </a:p>
        </p:txBody>
      </p:sp>
      <p:sp>
        <p:nvSpPr>
          <p:cNvPr id="85" name="Google Shape;85;p16"/>
          <p:cNvSpPr txBox="1"/>
          <p:nvPr/>
        </p:nvSpPr>
        <p:spPr>
          <a:xfrm>
            <a:off x="3634025" y="2671500"/>
            <a:ext cx="3742200" cy="8208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B.E.S.T. Library</a:t>
            </a:r>
            <a:endParaRPr>
              <a:latin typeface="Source Code Pro"/>
              <a:ea typeface="Source Code Pro"/>
              <a:cs typeface="Source Code Pro"/>
              <a:sym typeface="Source Code Pro"/>
            </a:endParaRPr>
          </a:p>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Art &amp; </a:t>
            </a:r>
            <a:r>
              <a:rPr lang="en">
                <a:latin typeface="Source Code Pro"/>
                <a:ea typeface="Source Code Pro"/>
                <a:cs typeface="Source Code Pro"/>
                <a:sym typeface="Source Code Pro"/>
              </a:rPr>
              <a:t>Architecture</a:t>
            </a:r>
            <a:r>
              <a:rPr lang="en">
                <a:latin typeface="Source Code Pro"/>
                <a:ea typeface="Source Code Pro"/>
                <a:cs typeface="Source Code Pro"/>
                <a:sym typeface="Source Code Pro"/>
              </a:rPr>
              <a:t> Library</a:t>
            </a:r>
            <a:endParaRPr>
              <a:latin typeface="Source Code Pro"/>
              <a:ea typeface="Source Code Pro"/>
              <a:cs typeface="Source Code Pro"/>
              <a:sym typeface="Source Code Pro"/>
            </a:endParaRPr>
          </a:p>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Music Library</a:t>
            </a:r>
            <a:endParaRPr>
              <a:latin typeface="Source Code Pro"/>
              <a:ea typeface="Source Code Pro"/>
              <a:cs typeface="Source Code Pro"/>
              <a:sym typeface="Source Code Pro"/>
            </a:endParaRPr>
          </a:p>
        </p:txBody>
      </p:sp>
      <p:sp>
        <p:nvSpPr>
          <p:cNvPr id="86" name="Google Shape;86;p16"/>
          <p:cNvSpPr txBox="1"/>
          <p:nvPr/>
        </p:nvSpPr>
        <p:spPr>
          <a:xfrm>
            <a:off x="5343000" y="3845950"/>
            <a:ext cx="3241200" cy="11394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Acquisitions</a:t>
            </a:r>
            <a:endParaRPr>
              <a:latin typeface="Source Code Pro"/>
              <a:ea typeface="Source Code Pro"/>
              <a:cs typeface="Source Code Pro"/>
              <a:sym typeface="Source Code Pro"/>
            </a:endParaRPr>
          </a:p>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Cataloging</a:t>
            </a:r>
            <a:endParaRPr>
              <a:latin typeface="Source Code Pro"/>
              <a:ea typeface="Source Code Pro"/>
              <a:cs typeface="Source Code Pro"/>
              <a:sym typeface="Source Code Pro"/>
            </a:endParaRPr>
          </a:p>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Discovery</a:t>
            </a:r>
            <a:endParaRPr>
              <a:latin typeface="Source Code Pro"/>
              <a:ea typeface="Source Code Pro"/>
              <a:cs typeface="Source Code Pro"/>
              <a:sym typeface="Source Code Pro"/>
            </a:endParaRPr>
          </a:p>
          <a:p>
            <a:pPr indent="-317500" lvl="0" marL="457200" rtl="0" algn="l">
              <a:spcBef>
                <a:spcPts val="0"/>
              </a:spcBef>
              <a:spcAft>
                <a:spcPts val="0"/>
              </a:spcAft>
              <a:buSzPts val="1400"/>
              <a:buFont typeface="Source Code Pro"/>
              <a:buChar char="●"/>
            </a:pPr>
            <a:r>
              <a:rPr lang="en">
                <a:latin typeface="Source Code Pro"/>
                <a:ea typeface="Source Code Pro"/>
                <a:cs typeface="Source Code Pro"/>
                <a:sym typeface="Source Code Pro"/>
              </a:rPr>
              <a:t>E-Resources &amp; Serials</a:t>
            </a:r>
            <a:endParaRPr>
              <a:latin typeface="Source Code Pro"/>
              <a:ea typeface="Source Code Pro"/>
              <a:cs typeface="Source Code Pro"/>
              <a:sym typeface="Source Code Pro"/>
            </a:endParaRPr>
          </a:p>
        </p:txBody>
      </p:sp>
      <p:sp>
        <p:nvSpPr>
          <p:cNvPr id="87" name="Google Shape;87;p16"/>
          <p:cNvSpPr/>
          <p:nvPr/>
        </p:nvSpPr>
        <p:spPr>
          <a:xfrm>
            <a:off x="2602750" y="4101325"/>
            <a:ext cx="2818800" cy="579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6"/>
          <p:cNvSpPr/>
          <p:nvPr/>
        </p:nvSpPr>
        <p:spPr>
          <a:xfrm>
            <a:off x="2347375" y="1484925"/>
            <a:ext cx="464400" cy="343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6"/>
          <p:cNvSpPr/>
          <p:nvPr/>
        </p:nvSpPr>
        <p:spPr>
          <a:xfrm>
            <a:off x="2602750" y="2822638"/>
            <a:ext cx="1149000" cy="4911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7"/>
          <p:cNvSpPr txBox="1"/>
          <p:nvPr>
            <p:ph type="title"/>
          </p:nvPr>
        </p:nvSpPr>
        <p:spPr>
          <a:xfrm>
            <a:off x="311700" y="37250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After Reorganization (aka Now)</a:t>
            </a:r>
            <a:endParaRPr/>
          </a:p>
        </p:txBody>
      </p:sp>
      <p:sp>
        <p:nvSpPr>
          <p:cNvPr id="95" name="Google Shape;95;p17"/>
          <p:cNvSpPr txBox="1"/>
          <p:nvPr/>
        </p:nvSpPr>
        <p:spPr>
          <a:xfrm>
            <a:off x="265200" y="2745975"/>
            <a:ext cx="18465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Access &amp; Borrow</a:t>
            </a:r>
            <a:endParaRPr>
              <a:latin typeface="Source Code Pro"/>
              <a:ea typeface="Source Code Pro"/>
              <a:cs typeface="Source Code Pro"/>
              <a:sym typeface="Source Code Pro"/>
            </a:endParaRPr>
          </a:p>
        </p:txBody>
      </p:sp>
      <p:sp>
        <p:nvSpPr>
          <p:cNvPr id="96" name="Google Shape;96;p17"/>
          <p:cNvSpPr txBox="1"/>
          <p:nvPr/>
        </p:nvSpPr>
        <p:spPr>
          <a:xfrm>
            <a:off x="2627300" y="4642500"/>
            <a:ext cx="26565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E-Resources &amp; Serials</a:t>
            </a:r>
            <a:endParaRPr>
              <a:latin typeface="Source Code Pro"/>
              <a:ea typeface="Source Code Pro"/>
              <a:cs typeface="Source Code Pro"/>
              <a:sym typeface="Source Code Pro"/>
            </a:endParaRPr>
          </a:p>
        </p:txBody>
      </p:sp>
      <p:sp>
        <p:nvSpPr>
          <p:cNvPr id="97" name="Google Shape;97;p17"/>
          <p:cNvSpPr txBox="1"/>
          <p:nvPr/>
        </p:nvSpPr>
        <p:spPr>
          <a:xfrm>
            <a:off x="2627300" y="4188575"/>
            <a:ext cx="21507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Document Delivery</a:t>
            </a:r>
            <a:endParaRPr>
              <a:latin typeface="Source Code Pro"/>
              <a:ea typeface="Source Code Pro"/>
              <a:cs typeface="Source Code Pro"/>
              <a:sym typeface="Source Code Pro"/>
            </a:endParaRPr>
          </a:p>
        </p:txBody>
      </p:sp>
      <p:sp>
        <p:nvSpPr>
          <p:cNvPr id="98" name="Google Shape;98;p17"/>
          <p:cNvSpPr txBox="1"/>
          <p:nvPr/>
        </p:nvSpPr>
        <p:spPr>
          <a:xfrm>
            <a:off x="2627300" y="3687575"/>
            <a:ext cx="18465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Discovery</a:t>
            </a:r>
            <a:endParaRPr>
              <a:latin typeface="Source Code Pro"/>
              <a:ea typeface="Source Code Pro"/>
              <a:cs typeface="Source Code Pro"/>
              <a:sym typeface="Source Code Pro"/>
            </a:endParaRPr>
          </a:p>
        </p:txBody>
      </p:sp>
      <p:sp>
        <p:nvSpPr>
          <p:cNvPr id="99" name="Google Shape;99;p17"/>
          <p:cNvSpPr txBox="1"/>
          <p:nvPr/>
        </p:nvSpPr>
        <p:spPr>
          <a:xfrm>
            <a:off x="2627300" y="3186575"/>
            <a:ext cx="18465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Cataloging</a:t>
            </a:r>
            <a:endParaRPr>
              <a:latin typeface="Source Code Pro"/>
              <a:ea typeface="Source Code Pro"/>
              <a:cs typeface="Source Code Pro"/>
              <a:sym typeface="Source Code Pro"/>
            </a:endParaRPr>
          </a:p>
        </p:txBody>
      </p:sp>
      <p:sp>
        <p:nvSpPr>
          <p:cNvPr id="100" name="Google Shape;100;p17"/>
          <p:cNvSpPr txBox="1"/>
          <p:nvPr/>
        </p:nvSpPr>
        <p:spPr>
          <a:xfrm>
            <a:off x="2627300" y="2146288"/>
            <a:ext cx="23808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Branch Facilitators</a:t>
            </a:r>
            <a:endParaRPr>
              <a:latin typeface="Source Code Pro"/>
              <a:ea typeface="Source Code Pro"/>
              <a:cs typeface="Source Code Pro"/>
              <a:sym typeface="Source Code Pro"/>
            </a:endParaRPr>
          </a:p>
        </p:txBody>
      </p:sp>
      <p:sp>
        <p:nvSpPr>
          <p:cNvPr id="101" name="Google Shape;101;p17"/>
          <p:cNvSpPr txBox="1"/>
          <p:nvPr/>
        </p:nvSpPr>
        <p:spPr>
          <a:xfrm>
            <a:off x="2627300" y="1106000"/>
            <a:ext cx="18465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Acquisitions</a:t>
            </a:r>
            <a:endParaRPr>
              <a:latin typeface="Source Code Pro"/>
              <a:ea typeface="Source Code Pro"/>
              <a:cs typeface="Source Code Pro"/>
              <a:sym typeface="Source Code Pro"/>
            </a:endParaRPr>
          </a:p>
        </p:txBody>
      </p:sp>
      <p:sp>
        <p:nvSpPr>
          <p:cNvPr id="102" name="Google Shape;102;p17"/>
          <p:cNvSpPr txBox="1"/>
          <p:nvPr/>
        </p:nvSpPr>
        <p:spPr>
          <a:xfrm>
            <a:off x="5495250" y="1980325"/>
            <a:ext cx="21939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B.E.S.T. Library</a:t>
            </a:r>
            <a:endParaRPr>
              <a:latin typeface="Source Code Pro"/>
              <a:ea typeface="Source Code Pro"/>
              <a:cs typeface="Source Code Pro"/>
              <a:sym typeface="Source Code Pro"/>
            </a:endParaRPr>
          </a:p>
        </p:txBody>
      </p:sp>
      <p:sp>
        <p:nvSpPr>
          <p:cNvPr id="103" name="Google Shape;103;p17"/>
          <p:cNvSpPr txBox="1"/>
          <p:nvPr/>
        </p:nvSpPr>
        <p:spPr>
          <a:xfrm>
            <a:off x="5495250" y="1512350"/>
            <a:ext cx="18465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King Library</a:t>
            </a:r>
            <a:endParaRPr>
              <a:latin typeface="Source Code Pro"/>
              <a:ea typeface="Source Code Pro"/>
              <a:cs typeface="Source Code Pro"/>
              <a:sym typeface="Source Code Pro"/>
            </a:endParaRPr>
          </a:p>
        </p:txBody>
      </p:sp>
      <p:sp>
        <p:nvSpPr>
          <p:cNvPr id="104" name="Google Shape;104;p17"/>
          <p:cNvSpPr txBox="1"/>
          <p:nvPr/>
        </p:nvSpPr>
        <p:spPr>
          <a:xfrm>
            <a:off x="5495250" y="2833575"/>
            <a:ext cx="18465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Music Library</a:t>
            </a:r>
            <a:endParaRPr>
              <a:latin typeface="Source Code Pro"/>
              <a:ea typeface="Source Code Pro"/>
              <a:cs typeface="Source Code Pro"/>
              <a:sym typeface="Source Code Pro"/>
            </a:endParaRPr>
          </a:p>
        </p:txBody>
      </p:sp>
      <p:sp>
        <p:nvSpPr>
          <p:cNvPr id="105" name="Google Shape;105;p17"/>
          <p:cNvSpPr txBox="1"/>
          <p:nvPr/>
        </p:nvSpPr>
        <p:spPr>
          <a:xfrm>
            <a:off x="5495250" y="2419700"/>
            <a:ext cx="31119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Source Code Pro"/>
                <a:ea typeface="Source Code Pro"/>
                <a:cs typeface="Source Code Pro"/>
                <a:sym typeface="Source Code Pro"/>
              </a:rPr>
              <a:t>Art &amp; Architecture Library</a:t>
            </a:r>
            <a:endParaRPr>
              <a:latin typeface="Source Code Pro"/>
              <a:ea typeface="Source Code Pro"/>
              <a:cs typeface="Source Code Pro"/>
              <a:sym typeface="Source Code Pro"/>
            </a:endParaRPr>
          </a:p>
        </p:txBody>
      </p:sp>
      <p:sp>
        <p:nvSpPr>
          <p:cNvPr id="106" name="Google Shape;106;p17"/>
          <p:cNvSpPr/>
          <p:nvPr/>
        </p:nvSpPr>
        <p:spPr>
          <a:xfrm>
            <a:off x="4861750" y="1728625"/>
            <a:ext cx="633600" cy="1375200"/>
          </a:xfrm>
          <a:prstGeom prst="moon">
            <a:avLst>
              <a:gd fmla="val 50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7"/>
          <p:cNvSpPr/>
          <p:nvPr/>
        </p:nvSpPr>
        <p:spPr>
          <a:xfrm>
            <a:off x="2111700" y="1306275"/>
            <a:ext cx="471600" cy="3555600"/>
          </a:xfrm>
          <a:prstGeom prst="moon">
            <a:avLst>
              <a:gd fmla="val 50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Google Shape;112;p18"/>
          <p:cNvSpPr txBox="1"/>
          <p:nvPr>
            <p:ph type="title"/>
          </p:nvPr>
        </p:nvSpPr>
        <p:spPr>
          <a:xfrm>
            <a:off x="136700" y="2319450"/>
            <a:ext cx="8520600" cy="733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Different Practices</a:t>
            </a:r>
            <a:endParaRPr/>
          </a:p>
        </p:txBody>
      </p:sp>
      <p:pic>
        <p:nvPicPr>
          <p:cNvPr id="113" name="Google Shape;113;p18"/>
          <p:cNvPicPr preferRelativeResize="0"/>
          <p:nvPr/>
        </p:nvPicPr>
        <p:blipFill>
          <a:blip r:embed="rId3">
            <a:alphaModFix/>
          </a:blip>
          <a:stretch>
            <a:fillRect/>
          </a:stretch>
        </p:blipFill>
        <p:spPr>
          <a:xfrm>
            <a:off x="3099500" y="276863"/>
            <a:ext cx="4589775" cy="45897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pic>
        <p:nvPicPr>
          <p:cNvPr id="118" name="Google Shape;118;p19"/>
          <p:cNvPicPr preferRelativeResize="0"/>
          <p:nvPr/>
        </p:nvPicPr>
        <p:blipFill>
          <a:blip r:embed="rId3">
            <a:alphaModFix/>
          </a:blip>
          <a:stretch>
            <a:fillRect/>
          </a:stretch>
        </p:blipFill>
        <p:spPr>
          <a:xfrm>
            <a:off x="2078187" y="77938"/>
            <a:ext cx="4987625" cy="49876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pic>
        <p:nvPicPr>
          <p:cNvPr id="123" name="Google Shape;123;p20"/>
          <p:cNvPicPr preferRelativeResize="0"/>
          <p:nvPr/>
        </p:nvPicPr>
        <p:blipFill>
          <a:blip r:embed="rId3">
            <a:alphaModFix/>
          </a:blip>
          <a:stretch>
            <a:fillRect/>
          </a:stretch>
        </p:blipFill>
        <p:spPr>
          <a:xfrm>
            <a:off x="0" y="0"/>
            <a:ext cx="5175675" cy="3520225"/>
          </a:xfrm>
          <a:prstGeom prst="rect">
            <a:avLst/>
          </a:prstGeom>
          <a:noFill/>
          <a:ln>
            <a:noFill/>
          </a:ln>
        </p:spPr>
      </p:pic>
      <p:pic>
        <p:nvPicPr>
          <p:cNvPr id="124" name="Google Shape;124;p20"/>
          <p:cNvPicPr preferRelativeResize="0"/>
          <p:nvPr/>
        </p:nvPicPr>
        <p:blipFill rotWithShape="1">
          <a:blip r:embed="rId3">
            <a:alphaModFix/>
          </a:blip>
          <a:srcRect b="55773" l="0" r="0" t="0"/>
          <a:stretch/>
        </p:blipFill>
        <p:spPr>
          <a:xfrm>
            <a:off x="0" y="3586625"/>
            <a:ext cx="5175675" cy="1556875"/>
          </a:xfrm>
          <a:prstGeom prst="rect">
            <a:avLst/>
          </a:prstGeom>
          <a:noFill/>
          <a:ln>
            <a:noFill/>
          </a:ln>
        </p:spPr>
      </p:pic>
      <p:pic>
        <p:nvPicPr>
          <p:cNvPr id="125" name="Google Shape;125;p20"/>
          <p:cNvPicPr preferRelativeResize="0"/>
          <p:nvPr/>
        </p:nvPicPr>
        <p:blipFill rotWithShape="1">
          <a:blip r:embed="rId3">
            <a:alphaModFix/>
          </a:blip>
          <a:srcRect b="55773" l="10320" r="13004" t="0"/>
          <a:stretch/>
        </p:blipFill>
        <p:spPr>
          <a:xfrm>
            <a:off x="5175675" y="0"/>
            <a:ext cx="3968325" cy="1556875"/>
          </a:xfrm>
          <a:prstGeom prst="rect">
            <a:avLst/>
          </a:prstGeom>
          <a:noFill/>
          <a:ln>
            <a:noFill/>
          </a:ln>
        </p:spPr>
      </p:pic>
      <p:pic>
        <p:nvPicPr>
          <p:cNvPr id="126" name="Google Shape;126;p20"/>
          <p:cNvPicPr preferRelativeResize="0"/>
          <p:nvPr/>
        </p:nvPicPr>
        <p:blipFill rotWithShape="1">
          <a:blip r:embed="rId3">
            <a:alphaModFix/>
          </a:blip>
          <a:srcRect b="55773" l="10320" r="13004" t="0"/>
          <a:stretch/>
        </p:blipFill>
        <p:spPr>
          <a:xfrm>
            <a:off x="5175675" y="1832913"/>
            <a:ext cx="3968325" cy="1556875"/>
          </a:xfrm>
          <a:prstGeom prst="rect">
            <a:avLst/>
          </a:prstGeom>
          <a:noFill/>
          <a:ln>
            <a:noFill/>
          </a:ln>
        </p:spPr>
      </p:pic>
      <p:pic>
        <p:nvPicPr>
          <p:cNvPr id="127" name="Google Shape;127;p20"/>
          <p:cNvPicPr preferRelativeResize="0"/>
          <p:nvPr/>
        </p:nvPicPr>
        <p:blipFill rotWithShape="1">
          <a:blip r:embed="rId3">
            <a:alphaModFix/>
          </a:blip>
          <a:srcRect b="55773" l="10320" r="13004" t="0"/>
          <a:stretch/>
        </p:blipFill>
        <p:spPr>
          <a:xfrm>
            <a:off x="5124225" y="3586625"/>
            <a:ext cx="3968325" cy="1556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pic>
        <p:nvPicPr>
          <p:cNvPr id="132" name="Google Shape;132;p21"/>
          <p:cNvPicPr preferRelativeResize="0"/>
          <p:nvPr/>
        </p:nvPicPr>
        <p:blipFill>
          <a:blip r:embed="rId3">
            <a:alphaModFix/>
          </a:blip>
          <a:stretch>
            <a:fillRect/>
          </a:stretch>
        </p:blipFill>
        <p:spPr>
          <a:xfrm>
            <a:off x="942975" y="152400"/>
            <a:ext cx="7258051" cy="48387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