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oboto Slab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Slab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RobotoSlab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64564371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64564371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29973147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229973147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264564371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264564371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775b88164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775b88164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2775b88164_1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2775b88164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645643714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645643714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29973147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29973147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29973147a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229973147a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229973147a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229973147a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2645643714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2645643714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2775b8816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2775b8816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775b88164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775b88164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264564371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264564371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C+I department was founded in 2017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Outreach librarian 2018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Makerspace 1.0-pop ups, dissection tables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Buy in by administration, staff fleshed out 2019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22997314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22997314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2775b8816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2775b8816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" sz="1400">
                <a:solidFill>
                  <a:srgbClr val="595959"/>
                </a:solidFill>
              </a:rPr>
              <a:t>Make Alongs-zoom meet ups with crafts from materials you could find at home or pick up a kit for </a:t>
            </a:r>
            <a:endParaRPr sz="1400">
              <a:solidFill>
                <a:srgbClr val="595959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" sz="1400">
                <a:solidFill>
                  <a:srgbClr val="595959"/>
                </a:solidFill>
              </a:rPr>
              <a:t>Maker Kits-sewing, silhouettes, button makers, Lego Mindstorms, arduinos, 1st-Audio video</a:t>
            </a:r>
            <a:endParaRPr sz="1400">
              <a:solidFill>
                <a:srgbClr val="595959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" sz="1400">
                <a:solidFill>
                  <a:srgbClr val="595959"/>
                </a:solidFill>
              </a:rPr>
              <a:t>Eventual opening by appointment, traffic was there, but limited by university allowances</a:t>
            </a:r>
            <a:endParaRPr sz="1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615c5e1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615c5e1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After limited allowances of student employees, a need to add to roster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Importance of allowing students to see themselves represented in our staff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Outreach to Hub, ~15 groups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Partnered with LSAMP (</a:t>
            </a: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Louis Stokes Alliance for Minority Participation) and met with additional hires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Brought on 10 new staff members in a staggered fashion, in part to HR response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This allowed for more hands on training opportunities, and led to students training each other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Example of Annie teaching in Vietnamese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645643714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2645643714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jpg"/><Relationship Id="rId4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Relationship Id="rId4" Type="http://schemas.openxmlformats.org/officeDocument/2006/relationships/image" Target="../media/image7.png"/><Relationship Id="rId5" Type="http://schemas.openxmlformats.org/officeDocument/2006/relationships/image" Target="../media/image13.jpg"/><Relationship Id="rId6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003950"/>
            <a:ext cx="8520600" cy="250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Slab"/>
                <a:ea typeface="Roboto Slab"/>
                <a:cs typeface="Roboto Slab"/>
                <a:sym typeface="Roboto Slab"/>
              </a:rPr>
              <a:t>An Inclusive and Creative Service for Experiential Learning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75700" y="3573675"/>
            <a:ext cx="8520600" cy="87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Georgia"/>
                <a:ea typeface="Georgia"/>
                <a:cs typeface="Georgia"/>
                <a:sym typeface="Georgia"/>
              </a:rPr>
              <a:t>Lori Chapin</a:t>
            </a:r>
            <a:endParaRPr sz="1800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Georgia"/>
                <a:ea typeface="Georgia"/>
                <a:cs typeface="Georgia"/>
                <a:sym typeface="Georgia"/>
              </a:rPr>
              <a:t>Sarah Nagle</a:t>
            </a:r>
            <a:endParaRPr sz="1800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Georgia"/>
                <a:ea typeface="Georgia"/>
                <a:cs typeface="Georgia"/>
                <a:sym typeface="Georgia"/>
              </a:rPr>
              <a:t>Elias Tzoc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688" y="4301150"/>
            <a:ext cx="8520600" cy="61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Georgia"/>
                <a:ea typeface="Georgia"/>
                <a:cs typeface="Georgia"/>
                <a:sym typeface="Georgia"/>
              </a:rPr>
              <a:t>Miami University Libraries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/>
              <a:t>Curriculum Integrations/Maker literacy</a:t>
            </a:r>
            <a:endParaRPr b="1" sz="2500"/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311700" y="1071500"/>
            <a:ext cx="3747900" cy="17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Beyond just STEM courses</a:t>
            </a:r>
            <a:endParaRPr sz="16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Build deeper meaning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Reach new students</a:t>
            </a:r>
            <a:endParaRPr sz="2300"/>
          </a:p>
        </p:txBody>
      </p:sp>
      <p:pic>
        <p:nvPicPr>
          <p:cNvPr id="121" name="Google Shape;121;p22"/>
          <p:cNvPicPr preferRelativeResize="0"/>
          <p:nvPr/>
        </p:nvPicPr>
        <p:blipFill rotWithShape="1">
          <a:blip r:embed="rId3">
            <a:alphaModFix/>
          </a:blip>
          <a:srcRect b="18924" l="0" r="0" t="18555"/>
          <a:stretch/>
        </p:blipFill>
        <p:spPr>
          <a:xfrm>
            <a:off x="388175" y="2666950"/>
            <a:ext cx="4510602" cy="211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5750" y="1152475"/>
            <a:ext cx="3629476" cy="3629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Curriculum Integration Examples</a:t>
            </a:r>
            <a:endParaRPr b="1"/>
          </a:p>
        </p:txBody>
      </p:sp>
      <p:sp>
        <p:nvSpPr>
          <p:cNvPr id="128" name="Google Shape;128;p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700"/>
              <a:t>SPN 450/550 - Short Forms of the Mexican Revolution </a:t>
            </a:r>
            <a:endParaRPr b="1" sz="1700"/>
          </a:p>
        </p:txBody>
      </p:sp>
      <p:sp>
        <p:nvSpPr>
          <p:cNvPr id="129" name="Google Shape;129;p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700"/>
              <a:t>ENG 313 - Technical Writing</a:t>
            </a:r>
            <a:endParaRPr/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5972" y="2071550"/>
            <a:ext cx="2001404" cy="2668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571750"/>
            <a:ext cx="2323874" cy="153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2131" y="1858113"/>
            <a:ext cx="2105076" cy="2807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16425" y="2392575"/>
            <a:ext cx="2248626" cy="202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92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Leadership &amp; innovation</a:t>
            </a:r>
            <a:endParaRPr b="1"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908875"/>
            <a:ext cx="8520600" cy="212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" sz="6783">
                <a:solidFill>
                  <a:srgbClr val="980000"/>
                </a:solidFill>
              </a:rPr>
              <a:t>What’s important and what we can realistically/efficiently do</a:t>
            </a:r>
            <a:endParaRPr sz="6783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t/>
            </a:r>
            <a:endParaRPr sz="4802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t/>
            </a:r>
            <a:endParaRPr b="1" sz="60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b="1" lang="en" sz="6000">
                <a:solidFill>
                  <a:srgbClr val="666666"/>
                </a:solidFill>
              </a:rPr>
              <a:t>Support and advocacy from leadership</a:t>
            </a:r>
            <a:endParaRPr b="1" sz="6000">
              <a:solidFill>
                <a:srgbClr val="666666"/>
              </a:solidFill>
            </a:endParaRPr>
          </a:p>
          <a:p>
            <a:pPr indent="-3524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Char char="●"/>
            </a:pPr>
            <a:r>
              <a:rPr lang="en" sz="6000">
                <a:solidFill>
                  <a:srgbClr val="666666"/>
                </a:solidFill>
              </a:rPr>
              <a:t>Lessons from COVID-19 times</a:t>
            </a:r>
            <a:endParaRPr sz="6000">
              <a:solidFill>
                <a:srgbClr val="666666"/>
              </a:solidFill>
            </a:endParaRPr>
          </a:p>
          <a:p>
            <a:pPr indent="-3524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Char char="●"/>
            </a:pPr>
            <a:r>
              <a:rPr lang="en" sz="6000">
                <a:solidFill>
                  <a:srgbClr val="666666"/>
                </a:solidFill>
              </a:rPr>
              <a:t>Strategic Planning and institutional priorities</a:t>
            </a:r>
            <a:endParaRPr sz="6000">
              <a:solidFill>
                <a:srgbClr val="666666"/>
              </a:solidFill>
            </a:endParaRPr>
          </a:p>
          <a:p>
            <a:pPr indent="-3524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Char char="●"/>
            </a:pPr>
            <a:r>
              <a:rPr lang="en" sz="6000">
                <a:solidFill>
                  <a:srgbClr val="666666"/>
                </a:solidFill>
              </a:rPr>
              <a:t>Integration with teaching and learning plans</a:t>
            </a:r>
            <a:r>
              <a:rPr lang="en" sz="6000">
                <a:solidFill>
                  <a:srgbClr val="666666"/>
                </a:solidFill>
              </a:rPr>
              <a:t> </a:t>
            </a:r>
            <a:endParaRPr sz="60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666666"/>
              </a:solidFill>
            </a:endParaRPr>
          </a:p>
        </p:txBody>
      </p:sp>
      <p:pic>
        <p:nvPicPr>
          <p:cNvPr id="140" name="Google Shape;14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66325" y="3101300"/>
            <a:ext cx="1806000" cy="135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idx="1" type="body"/>
          </p:nvPr>
        </p:nvSpPr>
        <p:spPr>
          <a:xfrm>
            <a:off x="311700" y="1929700"/>
            <a:ext cx="8520600" cy="24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rgbClr val="980000"/>
                </a:solidFill>
              </a:rPr>
              <a:t>Collaboration promotes a shared vision &amp; maximizes outcomes</a:t>
            </a:r>
            <a:endParaRPr sz="2300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666666"/>
                </a:solidFill>
              </a:rPr>
              <a:t>Campus partnerships and engagement</a:t>
            </a:r>
            <a:endParaRPr b="1"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Intentional and collaborative partnerships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Collective outreach and engagement initiatives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Corporate partnerships</a:t>
            </a:r>
            <a:endParaRPr sz="2400">
              <a:solidFill>
                <a:srgbClr val="666666"/>
              </a:solidFill>
            </a:endParaRPr>
          </a:p>
        </p:txBody>
      </p:sp>
      <p:sp>
        <p:nvSpPr>
          <p:cNvPr id="146" name="Google Shape;146;p25"/>
          <p:cNvSpPr txBox="1"/>
          <p:nvPr>
            <p:ph type="title"/>
          </p:nvPr>
        </p:nvSpPr>
        <p:spPr>
          <a:xfrm>
            <a:off x="311700" y="92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Leadership &amp; innovation</a:t>
            </a:r>
            <a:endParaRPr b="1"/>
          </a:p>
        </p:txBody>
      </p:sp>
      <p:pic>
        <p:nvPicPr>
          <p:cNvPr id="147" name="Google Shape;14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3299" y="2736950"/>
            <a:ext cx="938950" cy="140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5"/>
          <p:cNvSpPr txBox="1"/>
          <p:nvPr/>
        </p:nvSpPr>
        <p:spPr>
          <a:xfrm>
            <a:off x="5076200" y="4142575"/>
            <a:ext cx="3512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Model the Way; Inspire a Shared Vision; Challenge the Process; Enable Others to Act; and Encourage the Heart.</a:t>
            </a:r>
            <a:endParaRPr sz="10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/>
          <p:nvPr>
            <p:ph idx="1" type="body"/>
          </p:nvPr>
        </p:nvSpPr>
        <p:spPr>
          <a:xfrm>
            <a:off x="311700" y="1926775"/>
            <a:ext cx="8520600" cy="236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980000"/>
                </a:solidFill>
              </a:rPr>
              <a:t>Meeting today's needs without compromising tomorrow's ones</a:t>
            </a:r>
            <a:endParaRPr sz="2300">
              <a:solidFill>
                <a:srgbClr val="98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666666"/>
                </a:solidFill>
              </a:rPr>
              <a:t>Prep for sustainability plans</a:t>
            </a:r>
            <a:endParaRPr b="1"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Re-allocation of budget lines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Ongoing assessment of services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Connections with alumni and donors</a:t>
            </a:r>
            <a:endParaRPr sz="2400">
              <a:solidFill>
                <a:srgbClr val="666666"/>
              </a:solidFill>
            </a:endParaRPr>
          </a:p>
        </p:txBody>
      </p:sp>
      <p:sp>
        <p:nvSpPr>
          <p:cNvPr id="154" name="Google Shape;154;p26"/>
          <p:cNvSpPr txBox="1"/>
          <p:nvPr>
            <p:ph type="title"/>
          </p:nvPr>
        </p:nvSpPr>
        <p:spPr>
          <a:xfrm>
            <a:off x="311700" y="92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Leadership &amp; innovation</a:t>
            </a:r>
            <a:endParaRPr b="1"/>
          </a:p>
        </p:txBody>
      </p:sp>
      <p:pic>
        <p:nvPicPr>
          <p:cNvPr id="155" name="Google Shape;155;p26"/>
          <p:cNvPicPr preferRelativeResize="0"/>
          <p:nvPr/>
        </p:nvPicPr>
        <p:blipFill rotWithShape="1">
          <a:blip r:embed="rId3">
            <a:alphaModFix/>
          </a:blip>
          <a:srcRect b="0" l="12974" r="8054" t="0"/>
          <a:stretch/>
        </p:blipFill>
        <p:spPr>
          <a:xfrm>
            <a:off x="6414825" y="2754375"/>
            <a:ext cx="1886050" cy="154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9502" y="1224979"/>
            <a:ext cx="5525500" cy="269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4" name="Google Shape;17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1" name="Google Shape;18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737325"/>
            <a:ext cx="8520600" cy="11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Background on innovation/experiential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learning in higher education</a:t>
            </a:r>
            <a:endParaRPr b="1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200" y="2515550"/>
            <a:ext cx="3223175" cy="20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9150" y="2005125"/>
            <a:ext cx="5622000" cy="258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666666"/>
                </a:solidFill>
              </a:rPr>
              <a:t>The transformation of learning</a:t>
            </a:r>
            <a:endParaRPr b="1"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Reflective to active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Memorizing to making/creating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Individual to collective and multidisciplinary</a:t>
            </a:r>
            <a:endParaRPr sz="24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2093975"/>
            <a:ext cx="5739600" cy="21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666666"/>
                </a:solidFill>
              </a:rPr>
              <a:t>New/future workforce skills</a:t>
            </a:r>
            <a:endParaRPr b="1"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Learning new things &amp; new ways</a:t>
            </a:r>
            <a:endParaRPr sz="2400">
              <a:solidFill>
                <a:srgbClr val="666666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66666"/>
                </a:solidFill>
              </a:rPr>
              <a:t>of thinking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Focus on digital competencies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Harnessing the power of human skills</a:t>
            </a:r>
            <a:endParaRPr sz="2400">
              <a:solidFill>
                <a:srgbClr val="666666"/>
              </a:solidFill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 b="0" l="2334" r="0" t="1613"/>
          <a:stretch/>
        </p:blipFill>
        <p:spPr>
          <a:xfrm>
            <a:off x="6353750" y="1788298"/>
            <a:ext cx="2281949" cy="272575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737325"/>
            <a:ext cx="8520600" cy="11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Background on innovation/experiential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learning in higher education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24350" y="2272750"/>
            <a:ext cx="6497100" cy="197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666666"/>
                </a:solidFill>
              </a:rPr>
              <a:t>Emerging roles in academic libraries</a:t>
            </a:r>
            <a:endParaRPr b="1"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Entry-level to emerging services/spaces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Seamless and inclusive library experience</a:t>
            </a:r>
            <a:endParaRPr sz="2400">
              <a:solidFill>
                <a:srgbClr val="666666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Char char="●"/>
            </a:pPr>
            <a:r>
              <a:rPr lang="en" sz="2400">
                <a:solidFill>
                  <a:srgbClr val="666666"/>
                </a:solidFill>
              </a:rPr>
              <a:t>Use of predictive analytics </a:t>
            </a:r>
            <a:endParaRPr sz="2400">
              <a:solidFill>
                <a:srgbClr val="666666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66666"/>
                </a:solidFill>
              </a:rPr>
              <a:t>… custom experiences</a:t>
            </a:r>
            <a:endParaRPr sz="2400">
              <a:solidFill>
                <a:srgbClr val="666666"/>
              </a:solidFill>
            </a:endParaRPr>
          </a:p>
        </p:txBody>
      </p:sp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737325"/>
            <a:ext cx="8520600" cy="11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Background on innovation/experiential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learning in higher education</a:t>
            </a:r>
            <a:endParaRPr b="1"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8925" y="2631450"/>
            <a:ext cx="1976700" cy="19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Makerspace @ King</a:t>
            </a:r>
            <a:endParaRPr b="1"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414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C+I Mission:</a:t>
            </a:r>
            <a:endParaRPr b="1" sz="19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300">
                <a:solidFill>
                  <a:schemeClr val="dk1"/>
                </a:solidFill>
              </a:rPr>
              <a:t>We enhance scholarly work by</a:t>
            </a:r>
            <a:r>
              <a:rPr i="1" lang="en" sz="2300">
                <a:solidFill>
                  <a:schemeClr val="dk1"/>
                </a:solidFill>
              </a:rPr>
              <a:t> anticipating the resources, technologies, spaces and expertise </a:t>
            </a:r>
            <a:r>
              <a:rPr lang="en" sz="2300">
                <a:solidFill>
                  <a:schemeClr val="dk1"/>
                </a:solidFill>
              </a:rPr>
              <a:t>that drive groundbreaking research, creative forms of expression, innovative tools for teaching, and new mediums for sharing our community’s scholarly achievements.</a:t>
            </a:r>
            <a:endParaRPr sz="2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Makerspace Mission and Guiding Principles	</a:t>
            </a:r>
            <a:endParaRPr b="1"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5196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176">
                <a:solidFill>
                  <a:schemeClr val="dk1"/>
                </a:solidFill>
              </a:rPr>
              <a:t>The Makerspace is designed to give students the skills and experience in design, prototyping and fabrication, the lab provides access to hardware and software that students can use to turn a concept into a reality.</a:t>
            </a:r>
            <a:endParaRPr sz="3376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n" sz="2300"/>
              <a:t>Guiding Principles:</a:t>
            </a:r>
            <a:endParaRPr sz="2300"/>
          </a:p>
          <a:p>
            <a:pPr indent="-33083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2300"/>
              <a:t>Low-barrier of entry </a:t>
            </a:r>
            <a:endParaRPr sz="2300"/>
          </a:p>
          <a:p>
            <a:pPr indent="-33083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300"/>
              <a:t>Inclusivity </a:t>
            </a:r>
            <a:endParaRPr sz="2300"/>
          </a:p>
          <a:p>
            <a:pPr indent="-33083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300"/>
              <a:t>Transdisciplinary collaboration</a:t>
            </a:r>
            <a:endParaRPr sz="2300"/>
          </a:p>
          <a:p>
            <a:pPr indent="-33083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300"/>
              <a:t>“Liminal space”</a:t>
            </a:r>
            <a:endParaRPr sz="23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1800" y="950188"/>
            <a:ext cx="2864654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COVID and Reopening</a:t>
            </a:r>
            <a:endParaRPr b="1"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Closing</a:t>
            </a:r>
            <a:r>
              <a:rPr b="1" lang="en" sz="2300"/>
              <a:t> in 2020</a:t>
            </a:r>
            <a:endParaRPr b="1" sz="2300"/>
          </a:p>
          <a:p>
            <a:pPr indent="-374650" lvl="0" marL="457200" rtl="0" algn="l">
              <a:spcBef>
                <a:spcPts val="120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Make Alongs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Maker Kits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Eventual opening by appointment</a:t>
            </a:r>
            <a:endParaRPr sz="2300"/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97" name="Google Shape;97;p1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Reopening in 2021</a:t>
            </a:r>
            <a:endParaRPr b="1" sz="2300"/>
          </a:p>
          <a:p>
            <a:pPr indent="-374650" lvl="0" marL="457200" rtl="0" algn="l">
              <a:spcBef>
                <a:spcPts val="120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New machines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10 new student workers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300% increase in bookings from pre-COVID!</a:t>
            </a:r>
            <a:endParaRPr sz="2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Hiring with Purpose	</a:t>
            </a:r>
            <a:endParaRPr b="1" sz="3355"/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7544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500"/>
              <a:t>Bringing DEI principles to the student hiring process</a:t>
            </a:r>
            <a:endParaRPr sz="2500"/>
          </a:p>
          <a:p>
            <a:pPr indent="-37544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500"/>
              <a:t>Building to a staff of 14 at start of the academic year</a:t>
            </a:r>
            <a:endParaRPr sz="2500"/>
          </a:p>
          <a:p>
            <a:pPr indent="-37544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500"/>
              <a:t>Training </a:t>
            </a:r>
            <a:r>
              <a:rPr lang="en" sz="2500"/>
              <a:t>with</a:t>
            </a:r>
            <a:r>
              <a:rPr lang="en" sz="2500"/>
              <a:t> a visual component</a:t>
            </a:r>
            <a:endParaRPr sz="25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50"/>
          </a:p>
          <a:p>
            <a:pPr indent="0" lvl="0" marL="0" rtl="0" algn="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50"/>
              <a:t>C+I Makerspace Student Staff 2021</a:t>
            </a:r>
            <a:endParaRPr sz="215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7099" y="1295400"/>
            <a:ext cx="3492500" cy="26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Campus Partnerships</a:t>
            </a:r>
            <a:endParaRPr b="1"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Increase reach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Bring in diverse students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Build relationships with staff across university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Can lead to unexpected places</a:t>
            </a:r>
            <a:endParaRPr sz="2300"/>
          </a:p>
        </p:txBody>
      </p:sp>
      <p:sp>
        <p:nvSpPr>
          <p:cNvPr id="112" name="Google Shape;112;p2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000" y="1152475"/>
            <a:ext cx="4527601" cy="339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1"/>
          <p:cNvSpPr txBox="1"/>
          <p:nvPr/>
        </p:nvSpPr>
        <p:spPr>
          <a:xfrm>
            <a:off x="4464000" y="4568875"/>
            <a:ext cx="424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LSAMP/Makerspace Event, September 2021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