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Helvetica Neue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HelveticaNeue-bold.fntdata"/><Relationship Id="rId27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HelveticaNeue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HelveticaNeue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12fc515f3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112fc515f3a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fe5c2c43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fe5c2c43c7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82decbdb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82decbdb69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d2b91d605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1d2b91d6057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d2b91d605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1d2b91d6057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d9861faf6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1d9861faf64_0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e78ff7613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e78ff7613b_0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edb7071bb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1edb7071bb2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d9861faf6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1d9861faf64_0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d9861faf6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1d9861faf64_0_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8302e9c5b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Hello; I’m Mark. Welcome! </a:t>
            </a:r>
            <a:endParaRPr/>
          </a:p>
        </p:txBody>
      </p:sp>
      <p:sp>
        <p:nvSpPr>
          <p:cNvPr id="227" name="Google Shape;227;g18302e9c5b3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fcc010675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1fcc0106753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8302e9c5b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18302e9c5b3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fe5c2c43c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1fe5c2c43c7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fa5568245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1fa55682453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d2b91d605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1d2b91d6057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82decbdb6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182decbdb69_0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826c11621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826c11621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e78ff761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e78ff7613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db7071bb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edb7071bb2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d9861faf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d9861faf64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iami University Logo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30685" y="3523122"/>
            <a:ext cx="2682630" cy="10028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ecorative Graphic" id="52" name="Google Shape;5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80" y="255434"/>
            <a:ext cx="8458201" cy="1245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ecorative Graphic" id="53" name="Google Shape;5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354622" y="4797598"/>
            <a:ext cx="8458201" cy="12458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35280" y="1073638"/>
            <a:ext cx="83790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ctr">
              <a:spcBef>
                <a:spcPts val="88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2" type="body"/>
          </p:nvPr>
        </p:nvSpPr>
        <p:spPr>
          <a:xfrm>
            <a:off x="1391748" y="1934063"/>
            <a:ext cx="6389700" cy="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iami University Logo" id="57" name="Google Shape;5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97619" y="4704258"/>
            <a:ext cx="1572843" cy="325607"/>
          </a:xfrm>
          <a:prstGeom prst="rect">
            <a:avLst/>
          </a:prstGeom>
          <a:noFill/>
          <a:ln>
            <a:noFill/>
          </a:ln>
        </p:spPr>
      </p:pic>
      <p:cxnSp>
        <p:nvCxnSpPr>
          <p:cNvPr descr="Decorative graphic" id="58" name="Google Shape;58;p14"/>
          <p:cNvCxnSpPr/>
          <p:nvPr/>
        </p:nvCxnSpPr>
        <p:spPr>
          <a:xfrm rot="10800000">
            <a:off x="410415" y="5000558"/>
            <a:ext cx="6760200" cy="0"/>
          </a:xfrm>
          <a:prstGeom prst="straightConnector1">
            <a:avLst/>
          </a:prstGeom>
          <a:noFill/>
          <a:ln cap="flat" cmpd="sng" w="12700">
            <a:solidFill>
              <a:srgbClr val="C80A2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517524" y="215657"/>
            <a:ext cx="7434600" cy="6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2" type="body"/>
          </p:nvPr>
        </p:nvSpPr>
        <p:spPr>
          <a:xfrm>
            <a:off x="517525" y="732452"/>
            <a:ext cx="47481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1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064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/>
          <p:nvPr>
            <p:ph idx="3" type="pic"/>
          </p:nvPr>
        </p:nvSpPr>
        <p:spPr>
          <a:xfrm>
            <a:off x="5411788" y="1601788"/>
            <a:ext cx="3332100" cy="2560500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14"/>
          <p:cNvSpPr txBox="1"/>
          <p:nvPr>
            <p:ph idx="4" type="body"/>
          </p:nvPr>
        </p:nvSpPr>
        <p:spPr>
          <a:xfrm>
            <a:off x="517525" y="1601788"/>
            <a:ext cx="4475100" cy="27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302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302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302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302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Decorative graphic" id="63" name="Google Shape;6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350" y="1176443"/>
            <a:ext cx="8229599" cy="406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 Slide_1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-9922" y="-27574"/>
            <a:ext cx="226500" cy="5212200"/>
          </a:xfrm>
          <a:prstGeom prst="rect">
            <a:avLst/>
          </a:prstGeom>
          <a:solidFill>
            <a:srgbClr val="C309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descr="Miami University Logo" id="66" name="Google Shape;6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59589" y="4497295"/>
            <a:ext cx="1388319" cy="51902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447675" y="276225"/>
            <a:ext cx="5954700" cy="5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064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2" type="body"/>
          </p:nvPr>
        </p:nvSpPr>
        <p:spPr>
          <a:xfrm>
            <a:off x="447674" y="866775"/>
            <a:ext cx="4677000" cy="4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5"/>
          <p:cNvSpPr/>
          <p:nvPr>
            <p:ph idx="3" type="pic"/>
          </p:nvPr>
        </p:nvSpPr>
        <p:spPr>
          <a:xfrm>
            <a:off x="5319713" y="1104900"/>
            <a:ext cx="3525900" cy="28767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5"/>
          <p:cNvSpPr txBox="1"/>
          <p:nvPr>
            <p:ph idx="4" type="body"/>
          </p:nvPr>
        </p:nvSpPr>
        <p:spPr>
          <a:xfrm>
            <a:off x="447675" y="1703388"/>
            <a:ext cx="4392600" cy="25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30200" lvl="1" marL="9144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302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30200" lvl="3" marL="18288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30200" lvl="4" marL="2286000" marR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  <a:defRPr b="0" i="0" sz="2000" u="none" cap="none" strike="noStrike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Decorative graphic" id="71" name="Google Shape;7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2621023" y="2361859"/>
            <a:ext cx="5376513" cy="463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Relationship Id="rId4" Type="http://schemas.openxmlformats.org/officeDocument/2006/relationships/image" Target="../media/image3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youtu.be/a1L-wtGLWUI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7.jpg"/><Relationship Id="rId5" Type="http://schemas.openxmlformats.org/officeDocument/2006/relationships/image" Target="../media/image19.png"/><Relationship Id="rId6" Type="http://schemas.openxmlformats.org/officeDocument/2006/relationships/image" Target="../media/image23.png"/><Relationship Id="rId7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rive.google.com/file/d/1hdUF0f57BMJNw63yZGKafwRaVf8VJ5tk/view?usp=share_link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25.png"/><Relationship Id="rId6" Type="http://schemas.openxmlformats.org/officeDocument/2006/relationships/hyperlink" Target="https://drive.google.com/file/d/1hdUF0f57BMJNw63yZGKafwRaVf8VJ5tk/view?usp=share_link" TargetMode="External"/><Relationship Id="rId7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jpg"/><Relationship Id="rId4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jpg"/><Relationship Id="rId4" Type="http://schemas.openxmlformats.org/officeDocument/2006/relationships/image" Target="../media/image35.jpg"/><Relationship Id="rId5" Type="http://schemas.openxmlformats.org/officeDocument/2006/relationships/image" Target="../media/image3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jpg"/><Relationship Id="rId4" Type="http://schemas.openxmlformats.org/officeDocument/2006/relationships/image" Target="../media/image35.jpg"/><Relationship Id="rId5" Type="http://schemas.openxmlformats.org/officeDocument/2006/relationships/image" Target="../media/image3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jpg"/><Relationship Id="rId4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jpg"/><Relationship Id="rId4" Type="http://schemas.openxmlformats.org/officeDocument/2006/relationships/image" Target="../media/image3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Relationship Id="rId4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1" Type="http://schemas.openxmlformats.org/officeDocument/2006/relationships/hyperlink" Target="https://onlinelearningconsortium.org/sharing-student-work/" TargetMode="External"/><Relationship Id="rId10" Type="http://schemas.openxmlformats.org/officeDocument/2006/relationships/hyperlink" Target="http://catdir.loc.gov/catdir/enhancements/fy1312/2012454634-b.html" TargetMode="External"/><Relationship Id="rId13" Type="http://schemas.openxmlformats.org/officeDocument/2006/relationships/hyperlink" Target="https://doi.org/10.1098/rstb.2019.0502" TargetMode="External"/><Relationship Id="rId12" Type="http://schemas.openxmlformats.org/officeDocument/2006/relationships/hyperlink" Target="https://onlinelearningconsortium.org/sharing-student-work/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jpg"/><Relationship Id="rId4" Type="http://schemas.openxmlformats.org/officeDocument/2006/relationships/hyperlink" Target="http://sc.lib.miamioh.edu/handle/2374.MIA/5212" TargetMode="External"/><Relationship Id="rId9" Type="http://schemas.openxmlformats.org/officeDocument/2006/relationships/hyperlink" Target="http://catdir.loc.gov/catdir/enhancements/fy1312/2012454634-b.html" TargetMode="External"/><Relationship Id="rId15" Type="http://schemas.openxmlformats.org/officeDocument/2006/relationships/hyperlink" Target="http://sc.lib.miamioh.edu/handle/2374.MIA/6325" TargetMode="External"/><Relationship Id="rId14" Type="http://schemas.openxmlformats.org/officeDocument/2006/relationships/hyperlink" Target="https://doi.org/10.1098/rstb.2019.0502" TargetMode="External"/><Relationship Id="rId16" Type="http://schemas.openxmlformats.org/officeDocument/2006/relationships/hyperlink" Target="http://sc.lib.miamioh.edu/handle/2374.MIA/6325" TargetMode="External"/><Relationship Id="rId5" Type="http://schemas.openxmlformats.org/officeDocument/2006/relationships/hyperlink" Target="http://sc.lib.miamioh.edu/handle/2374.MIA/5212" TargetMode="External"/><Relationship Id="rId6" Type="http://schemas.openxmlformats.org/officeDocument/2006/relationships/hyperlink" Target="https://doi.org/10.5860/crl.84.3.441" TargetMode="External"/><Relationship Id="rId7" Type="http://schemas.openxmlformats.org/officeDocument/2006/relationships/hyperlink" Target="https://doi.org/10.1016/j.compcom.2015.06.008" TargetMode="External"/><Relationship Id="rId8" Type="http://schemas.openxmlformats.org/officeDocument/2006/relationships/hyperlink" Target="https://doi.org/10.1016/j.compcom.2015.06.008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jpg"/><Relationship Id="rId4" Type="http://schemas.openxmlformats.org/officeDocument/2006/relationships/hyperlink" Target="https://doi.org/10.1080/13614533.2020.1749093" TargetMode="External"/><Relationship Id="rId5" Type="http://schemas.openxmlformats.org/officeDocument/2006/relationships/hyperlink" Target="https://doi.org/10.1080/13614533.2020.1749093" TargetMode="External"/><Relationship Id="rId6" Type="http://schemas.openxmlformats.org/officeDocument/2006/relationships/hyperlink" Target="https://doi.org/10.1080/10691316.2020.1865859" TargetMode="External"/><Relationship Id="rId7" Type="http://schemas.openxmlformats.org/officeDocument/2006/relationships/hyperlink" Target="https://doi.org/10.1080/10691316.2020.1865859" TargetMode="External"/><Relationship Id="rId8" Type="http://schemas.openxmlformats.org/officeDocument/2006/relationships/hyperlink" Target="https://doi.org/10.1353/pla.2017.0022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jp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jp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lor.lib.miamioh.edu/s/lor/item/119" TargetMode="Externa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idx="4294967295" type="title"/>
          </p:nvPr>
        </p:nvSpPr>
        <p:spPr>
          <a:xfrm>
            <a:off x="478052" y="1124368"/>
            <a:ext cx="8069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rPr b="1" lang="en" sz="2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“The Forms of Things Unknown:”</a:t>
            </a:r>
            <a:endParaRPr b="1" sz="2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rPr b="1" lang="en" sz="2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Insights from a Librarian-designed Shakespeare Course</a:t>
            </a:r>
            <a:endParaRPr b="1" sz="2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273202" y="2442232"/>
            <a:ext cx="65976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Helvetica Neue"/>
              <a:buNone/>
            </a:pPr>
            <a:r>
              <a:rPr b="0" i="0" lang="en" u="none" cap="none" strike="noStrike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Mark Dahlquist, </a:t>
            </a:r>
            <a:r>
              <a:rPr b="0" i="0" lang="en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Humanities and Social Sciences </a:t>
            </a: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Librarian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Helvetica Neue"/>
              <a:buNone/>
            </a:pPr>
            <a:r>
              <a:rPr lang="en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Rachel Makarowski, </a:t>
            </a: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Collections Librarian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Helvetica Neue"/>
              <a:buNone/>
            </a:pPr>
            <a:r>
              <a:rPr lang="en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Sarah Nagle, </a:t>
            </a: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Creation and Innovation Services Librarian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Helvetica Neue"/>
              <a:buNone/>
            </a:pPr>
            <a:r>
              <a:rPr lang="en">
                <a:solidFill>
                  <a:srgbClr val="C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Andrew Revelle, </a:t>
            </a:r>
            <a:r>
              <a:rPr lang="en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Instructional Technologies Librarian</a:t>
            </a:r>
            <a:endParaRPr b="0" i="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400"/>
              <a:buFont typeface="Helvetica Neue"/>
              <a:buNone/>
            </a:pPr>
            <a:r>
              <a:t/>
            </a:r>
            <a:endParaRPr b="0" i="0" sz="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lang="en" sz="1200">
                <a:latin typeface="Helvetica Neue"/>
                <a:ea typeface="Helvetica Neue"/>
                <a:cs typeface="Helvetica Neue"/>
                <a:sym typeface="Helvetica Neue"/>
              </a:rPr>
              <a:t>LibLearnX 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rPr lang="en" sz="1200">
                <a:latin typeface="Helvetica Neue"/>
                <a:ea typeface="Helvetica Neue"/>
                <a:cs typeface="Helvetica Neue"/>
                <a:sym typeface="Helvetica Neue"/>
              </a:rPr>
              <a:t>28 January, </a:t>
            </a:r>
            <a:r>
              <a:rPr b="0" i="0" lang="en" sz="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</a:t>
            </a:r>
            <a:r>
              <a:rPr lang="en" sz="1200"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idx="4" type="body"/>
          </p:nvPr>
        </p:nvSpPr>
        <p:spPr>
          <a:xfrm>
            <a:off x="478175" y="1376100"/>
            <a:ext cx="36408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5A5A5A"/>
                </a:solidFill>
                <a:latin typeface="Calibri"/>
                <a:ea typeface="Calibri"/>
                <a:cs typeface="Calibri"/>
                <a:sym typeface="Calibri"/>
              </a:rPr>
              <a:t>How can Makerspaces support academic courses such as ENG/FST 221?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ENG 221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Show students what’s available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Show the “why” &amp; “how”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○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Maker tech in film/theater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5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Makerspace 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52" name="Google Shape;1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3325" y="494253"/>
            <a:ext cx="3640799" cy="2025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3275" y="2647775"/>
            <a:ext cx="3640801" cy="2013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idx="4" type="body"/>
          </p:nvPr>
        </p:nvSpPr>
        <p:spPr>
          <a:xfrm>
            <a:off x="448925" y="1338900"/>
            <a:ext cx="3825900" cy="27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30200" lvl="0" marL="342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 Sans"/>
              <a:buChar char="●"/>
            </a:pPr>
            <a:r>
              <a:rPr lang="en" sz="1800"/>
              <a:t>How can libraries and instructors support creative video projects?  </a:t>
            </a:r>
            <a:endParaRPr sz="1800"/>
          </a:p>
          <a:p>
            <a:pPr indent="-330200" lvl="0" marL="342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 Sans"/>
              <a:buChar char="●"/>
            </a:pPr>
            <a:r>
              <a:rPr lang="en" sz="1800"/>
              <a:t>Challenges to Video Creativity</a:t>
            </a:r>
            <a:endParaRPr sz="1600"/>
          </a:p>
          <a:p>
            <a:pPr indent="-273050" lvl="1" marL="742950" rtl="0" algn="l">
              <a:spcBef>
                <a:spcPts val="400"/>
              </a:spcBef>
              <a:spcAft>
                <a:spcPts val="0"/>
              </a:spcAft>
              <a:buSzPts val="1400"/>
              <a:buChar char="○"/>
            </a:pPr>
            <a:r>
              <a:rPr lang="en" sz="1800"/>
              <a:t>Recording technology</a:t>
            </a:r>
            <a:endParaRPr sz="1800"/>
          </a:p>
          <a:p>
            <a:pPr indent="-273050" lvl="1" marL="742950" rtl="0" algn="l">
              <a:spcBef>
                <a:spcPts val="400"/>
              </a:spcBef>
              <a:spcAft>
                <a:spcPts val="0"/>
              </a:spcAft>
              <a:buSzPts val="1400"/>
              <a:buChar char="○"/>
            </a:pPr>
            <a:r>
              <a:rPr lang="en" sz="1800"/>
              <a:t>Editing software</a:t>
            </a:r>
            <a:endParaRPr sz="1800"/>
          </a:p>
          <a:p>
            <a:pPr indent="-273050" lvl="1" marL="742950" rtl="0" algn="l">
              <a:spcBef>
                <a:spcPts val="400"/>
              </a:spcBef>
              <a:spcAft>
                <a:spcPts val="0"/>
              </a:spcAft>
              <a:buSzPts val="1400"/>
              <a:buChar char="○"/>
            </a:pPr>
            <a:r>
              <a:rPr lang="en" sz="1800"/>
              <a:t>Distribution &amp; Copyright</a:t>
            </a:r>
            <a:endParaRPr sz="1800"/>
          </a:p>
          <a:p>
            <a:pPr indent="-298450" lvl="1" marL="742950" rtl="0" algn="l">
              <a:spcBef>
                <a:spcPts val="4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Assessment/”rigor”?</a:t>
            </a:r>
            <a:endParaRPr sz="1800"/>
          </a:p>
        </p:txBody>
      </p:sp>
      <p:sp>
        <p:nvSpPr>
          <p:cNvPr id="159" name="Google Shape;159;p26"/>
          <p:cNvSpPr txBox="1"/>
          <p:nvPr>
            <p:ph idx="4294967295" type="title"/>
          </p:nvPr>
        </p:nvSpPr>
        <p:spPr>
          <a:xfrm>
            <a:off x="517525" y="2746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Libraries and Multimodal (Video) Creativity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60" name="Google Shape;160;p2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7625" y="1504489"/>
            <a:ext cx="4564374" cy="254972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640000" dist="123825">
              <a:srgbClr val="000000">
                <a:alpha val="50000"/>
              </a:srgbClr>
            </a:outerShdw>
          </a:effectLst>
        </p:spPr>
      </p:pic>
      <p:sp>
        <p:nvSpPr>
          <p:cNvPr id="161" name="Google Shape;161;p26"/>
          <p:cNvSpPr txBox="1"/>
          <p:nvPr/>
        </p:nvSpPr>
        <p:spPr>
          <a:xfrm>
            <a:off x="4147625" y="4311325"/>
            <a:ext cx="414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 Elmer (dir), “Macbeth,” 2022. Student work.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>
            <p:ph idx="4" type="body"/>
          </p:nvPr>
        </p:nvSpPr>
        <p:spPr>
          <a:xfrm>
            <a:off x="328775" y="1330413"/>
            <a:ext cx="3874200" cy="21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35280" lvl="0" marL="342900" rtl="0" algn="l">
              <a:spcBef>
                <a:spcPts val="400"/>
              </a:spcBef>
              <a:spcAft>
                <a:spcPts val="0"/>
              </a:spcAft>
              <a:buSzPct val="80000"/>
              <a:buChar char="●"/>
            </a:pPr>
            <a:r>
              <a:rPr lang="en"/>
              <a:t>Tools and Information </a:t>
            </a:r>
            <a:endParaRPr/>
          </a:p>
          <a:p>
            <a:pPr indent="-278130" lvl="1" marL="742950" rtl="0" algn="l">
              <a:spcBef>
                <a:spcPts val="400"/>
              </a:spcBef>
              <a:spcAft>
                <a:spcPts val="0"/>
              </a:spcAft>
              <a:buSzPct val="80000"/>
              <a:buChar char="○"/>
            </a:pPr>
            <a:r>
              <a:rPr lang="en"/>
              <a:t>Loanable software licenses</a:t>
            </a:r>
            <a:endParaRPr/>
          </a:p>
          <a:p>
            <a:pPr indent="-278130" lvl="1" marL="742950" rtl="0" algn="l">
              <a:spcBef>
                <a:spcPts val="400"/>
              </a:spcBef>
              <a:spcAft>
                <a:spcPts val="0"/>
              </a:spcAft>
              <a:buSzPct val="80000"/>
              <a:buChar char="○"/>
            </a:pPr>
            <a:r>
              <a:rPr lang="en"/>
              <a:t>Coordinated acquisition</a:t>
            </a:r>
            <a:endParaRPr/>
          </a:p>
          <a:p>
            <a:pPr indent="-278130" lvl="1" marL="742950" rtl="0" algn="l">
              <a:spcBef>
                <a:spcPts val="400"/>
              </a:spcBef>
              <a:spcAft>
                <a:spcPts val="0"/>
              </a:spcAft>
              <a:buSzPct val="80000"/>
              <a:buChar char="○"/>
            </a:pPr>
            <a:r>
              <a:rPr lang="en"/>
              <a:t>Putting it all together: what we have, what you need, and how to use it!</a:t>
            </a:r>
            <a:endParaRPr/>
          </a:p>
        </p:txBody>
      </p:sp>
      <p:sp>
        <p:nvSpPr>
          <p:cNvPr id="167" name="Google Shape;167;p27"/>
          <p:cNvSpPr txBox="1"/>
          <p:nvPr>
            <p:ph idx="4294967295" type="title"/>
          </p:nvPr>
        </p:nvSpPr>
        <p:spPr>
          <a:xfrm>
            <a:off x="517525" y="2746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Supporting Video Creativity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68" name="Google Shape;16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0900" y="958170"/>
            <a:ext cx="2859925" cy="288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4028974" y="2723550"/>
            <a:ext cx="2708874" cy="199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60246">
            <a:off x="6945751" y="349692"/>
            <a:ext cx="1006726" cy="1000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775341">
            <a:off x="7810839" y="1484004"/>
            <a:ext cx="1055525" cy="106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176968">
            <a:off x="6956015" y="3541677"/>
            <a:ext cx="2012394" cy="852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 txBox="1"/>
          <p:nvPr>
            <p:ph idx="4" type="body"/>
          </p:nvPr>
        </p:nvSpPr>
        <p:spPr>
          <a:xfrm>
            <a:off x="285200" y="1553575"/>
            <a:ext cx="3791400" cy="23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Process</a:t>
            </a:r>
            <a:r>
              <a:rPr lang="en" sz="1800"/>
              <a:t> assessment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Rubrics &amp; examples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Building instructor c</a:t>
            </a:r>
            <a:r>
              <a:rPr lang="en" sz="1800"/>
              <a:t>ollections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Copyright/FERPA/Research Consent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Ethical considerations</a:t>
            </a:r>
            <a:endParaRPr sz="1800"/>
          </a:p>
        </p:txBody>
      </p:sp>
      <p:sp>
        <p:nvSpPr>
          <p:cNvPr id="178" name="Google Shape;178;p28"/>
          <p:cNvSpPr txBox="1"/>
          <p:nvPr>
            <p:ph idx="4294967295" type="title"/>
          </p:nvPr>
        </p:nvSpPr>
        <p:spPr>
          <a:xfrm>
            <a:off x="517525" y="274675"/>
            <a:ext cx="4683000" cy="11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</a:pPr>
            <a:r>
              <a:rPr b="1" lang="en" sz="2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Multimodal Distribution: Collecting and Assessing</a:t>
            </a:r>
            <a:endParaRPr b="1" sz="26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79" name="Google Shape;179;p28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6549" y="1553575"/>
            <a:ext cx="4682974" cy="24748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80" name="Google Shape;18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4850" y="2837439"/>
            <a:ext cx="4317376" cy="201966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81" name="Google Shape;181;p28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26625" y="127875"/>
            <a:ext cx="4317376" cy="231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idx="4" type="body"/>
          </p:nvPr>
        </p:nvSpPr>
        <p:spPr>
          <a:xfrm>
            <a:off x="478175" y="1376100"/>
            <a:ext cx="35631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38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What other successes have you had in working with faculty and students on nontraditional, creative projects? How have you collaborated with other library departments in this endeavor?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9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Collections (2)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88" name="Google Shape;1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8700" y="135573"/>
            <a:ext cx="3248250" cy="243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270" y="2099375"/>
            <a:ext cx="3796730" cy="2571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/>
          <p:nvPr>
            <p:ph idx="4" type="body"/>
          </p:nvPr>
        </p:nvSpPr>
        <p:spPr>
          <a:xfrm>
            <a:off x="478175" y="1376100"/>
            <a:ext cx="35631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92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What other successes have you had in working with faculty and students on nontraditional, creative projects? How have you collaborated with other library departments in this endeavor?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Set designs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0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Collections (2)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96" name="Google Shape;196;p30"/>
          <p:cNvPicPr preferRelativeResize="0"/>
          <p:nvPr/>
        </p:nvPicPr>
        <p:blipFill rotWithShape="1">
          <a:blip r:embed="rId3">
            <a:alphaModFix/>
          </a:blip>
          <a:srcRect b="6959" l="0" r="1419" t="5612"/>
          <a:stretch/>
        </p:blipFill>
        <p:spPr>
          <a:xfrm>
            <a:off x="7069475" y="427050"/>
            <a:ext cx="1615776" cy="1910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30"/>
          <p:cNvPicPr preferRelativeResize="0"/>
          <p:nvPr/>
        </p:nvPicPr>
        <p:blipFill rotWithShape="1">
          <a:blip r:embed="rId4">
            <a:alphaModFix/>
          </a:blip>
          <a:srcRect b="17140" l="800" r="-800" t="11619"/>
          <a:stretch/>
        </p:blipFill>
        <p:spPr>
          <a:xfrm>
            <a:off x="5003200" y="1664675"/>
            <a:ext cx="1964475" cy="186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0"/>
          <p:cNvPicPr preferRelativeResize="0"/>
          <p:nvPr/>
        </p:nvPicPr>
        <p:blipFill rotWithShape="1">
          <a:blip r:embed="rId5">
            <a:alphaModFix/>
          </a:blip>
          <a:srcRect b="18232" l="2018" r="0" t="2596"/>
          <a:stretch/>
        </p:blipFill>
        <p:spPr>
          <a:xfrm>
            <a:off x="7095513" y="2453200"/>
            <a:ext cx="1563702" cy="168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1"/>
          <p:cNvSpPr txBox="1"/>
          <p:nvPr>
            <p:ph idx="4" type="body"/>
          </p:nvPr>
        </p:nvSpPr>
        <p:spPr>
          <a:xfrm>
            <a:off x="478175" y="1376100"/>
            <a:ext cx="35631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92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What other successes have you had in working with faculty and students on nontraditional, creative projects? How have you collaborated with other library departments in this endeavor?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Set designs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The Mexican Revolution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1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Collections (2)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05" name="Google Shape;205;p31"/>
          <p:cNvPicPr preferRelativeResize="0"/>
          <p:nvPr/>
        </p:nvPicPr>
        <p:blipFill rotWithShape="1">
          <a:blip r:embed="rId3">
            <a:alphaModFix/>
          </a:blip>
          <a:srcRect b="6959" l="0" r="1419" t="5612"/>
          <a:stretch/>
        </p:blipFill>
        <p:spPr>
          <a:xfrm>
            <a:off x="7069475" y="427050"/>
            <a:ext cx="1615776" cy="1910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1"/>
          <p:cNvPicPr preferRelativeResize="0"/>
          <p:nvPr/>
        </p:nvPicPr>
        <p:blipFill rotWithShape="1">
          <a:blip r:embed="rId4">
            <a:alphaModFix/>
          </a:blip>
          <a:srcRect b="17140" l="800" r="-800" t="11619"/>
          <a:stretch/>
        </p:blipFill>
        <p:spPr>
          <a:xfrm>
            <a:off x="5003200" y="1664675"/>
            <a:ext cx="1964475" cy="186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1"/>
          <p:cNvPicPr preferRelativeResize="0"/>
          <p:nvPr/>
        </p:nvPicPr>
        <p:blipFill rotWithShape="1">
          <a:blip r:embed="rId5">
            <a:alphaModFix/>
          </a:blip>
          <a:srcRect b="18232" l="2018" r="0" t="2596"/>
          <a:stretch/>
        </p:blipFill>
        <p:spPr>
          <a:xfrm>
            <a:off x="7095513" y="2453200"/>
            <a:ext cx="1563702" cy="168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/>
          <p:nvPr>
            <p:ph idx="4" type="body"/>
          </p:nvPr>
        </p:nvSpPr>
        <p:spPr>
          <a:xfrm>
            <a:off x="478175" y="1376100"/>
            <a:ext cx="3640800" cy="21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What are the benefits and challenges of supporting maker projects for students in a variety of disciplines?</a:t>
            </a:r>
            <a:endParaRPr sz="1500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+"/>
            </a:pPr>
            <a:r>
              <a:rPr lang="en" sz="1500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Inclusivity - reach beyond STEM</a:t>
            </a:r>
            <a:endParaRPr sz="1500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500"/>
              <a:buFont typeface="Arial"/>
              <a:buChar char="+"/>
            </a:pPr>
            <a:r>
              <a:rPr lang="en" sz="1500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Provides students with alternate learning opportunities</a:t>
            </a:r>
            <a:endParaRPr sz="1500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500"/>
              <a:buFont typeface="Arial"/>
              <a:buChar char="-"/>
            </a:pPr>
            <a:r>
              <a:rPr lang="en" sz="1500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Volume of classes</a:t>
            </a:r>
            <a:endParaRPr sz="1500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500"/>
              <a:buFont typeface="Arial"/>
              <a:buChar char="-"/>
            </a:pPr>
            <a:r>
              <a:rPr lang="en" sz="1500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Struggle of one-shot sessions</a:t>
            </a:r>
            <a:endParaRPr sz="1500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2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Makerspace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8325" y="427050"/>
            <a:ext cx="4273250" cy="24627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57150">
              <a:srgbClr val="000000">
                <a:alpha val="50000"/>
              </a:srgbClr>
            </a:outerShdw>
          </a:effectLst>
        </p:spPr>
      </p:pic>
      <p:pic>
        <p:nvPicPr>
          <p:cNvPr id="215" name="Google Shape;21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4851" y="1577750"/>
            <a:ext cx="3838901" cy="27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/>
          <p:nvPr/>
        </p:nvSpPr>
        <p:spPr>
          <a:xfrm>
            <a:off x="1095150" y="3993125"/>
            <a:ext cx="3477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 Bingham, Set </a:t>
            </a:r>
            <a:r>
              <a:rPr lang="en"/>
              <a:t>design and notes for a production of </a:t>
            </a:r>
            <a:r>
              <a:rPr i="1" lang="en"/>
              <a:t>The Tempest</a:t>
            </a:r>
            <a:r>
              <a:rPr lang="en"/>
              <a:t> (2021)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3"/>
          <p:cNvSpPr txBox="1"/>
          <p:nvPr>
            <p:ph idx="4294967295" type="title"/>
          </p:nvPr>
        </p:nvSpPr>
        <p:spPr>
          <a:xfrm>
            <a:off x="380252" y="631693"/>
            <a:ext cx="80694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en" sz="4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Questions: Outro</a:t>
            </a:r>
            <a:endParaRPr sz="311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3"/>
          <p:cNvSpPr txBox="1"/>
          <p:nvPr/>
        </p:nvSpPr>
        <p:spPr>
          <a:xfrm>
            <a:off x="1006975" y="1357600"/>
            <a:ext cx="393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3"/>
          <p:cNvSpPr txBox="1"/>
          <p:nvPr/>
        </p:nvSpPr>
        <p:spPr>
          <a:xfrm>
            <a:off x="683100" y="1625600"/>
            <a:ext cx="34455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800"/>
              <a:buChar char="●"/>
            </a:pPr>
            <a:r>
              <a:rPr lang="en" sz="1800">
                <a:solidFill>
                  <a:srgbClr val="5A5A5A"/>
                </a:solidFill>
              </a:rPr>
              <a:t>How have you collaborated across library departments or other boundaries to support creativity?</a:t>
            </a:r>
            <a:endParaRPr sz="1800">
              <a:solidFill>
                <a:srgbClr val="5A5A5A"/>
              </a:solidFill>
            </a:endParaRPr>
          </a:p>
        </p:txBody>
      </p:sp>
      <p:pic>
        <p:nvPicPr>
          <p:cNvPr id="224" name="Google Shape;22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757800"/>
            <a:ext cx="4061849" cy="1906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"/>
          <p:cNvSpPr txBox="1"/>
          <p:nvPr>
            <p:ph idx="4294967295" type="title"/>
          </p:nvPr>
        </p:nvSpPr>
        <p:spPr>
          <a:xfrm>
            <a:off x="1309875" y="967500"/>
            <a:ext cx="2709300" cy="9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rPr lang="en" sz="4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Questions &amp; </a:t>
            </a:r>
            <a:endParaRPr sz="4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rPr lang="en" sz="4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Discussion?</a:t>
            </a:r>
            <a:endParaRPr sz="4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t/>
            </a:r>
            <a:endParaRPr sz="3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0250" y="711173"/>
            <a:ext cx="3199150" cy="319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5257100" y="4081025"/>
            <a:ext cx="313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DALL-E 2, “The Forms of Things Unknown”</a:t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idx="4294967295" type="title"/>
          </p:nvPr>
        </p:nvSpPr>
        <p:spPr>
          <a:xfrm>
            <a:off x="430700" y="578898"/>
            <a:ext cx="80694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en" sz="4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Questions: Intro</a:t>
            </a:r>
            <a:endParaRPr sz="311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1155050" y="1421850"/>
            <a:ext cx="3283200" cy="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900"/>
              <a:buChar char="●"/>
            </a:pPr>
            <a:r>
              <a:rPr lang="en" sz="1900">
                <a:solidFill>
                  <a:srgbClr val="5A5A5A"/>
                </a:solidFill>
              </a:rPr>
              <a:t>What’s your favorite creative activity?</a:t>
            </a:r>
            <a:endParaRPr sz="1900">
              <a:solidFill>
                <a:srgbClr val="5A5A5A"/>
              </a:solidFill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1155050" y="2235450"/>
            <a:ext cx="2854800" cy="11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900"/>
              <a:buChar char="●"/>
            </a:pPr>
            <a:r>
              <a:rPr lang="en" sz="1900">
                <a:solidFill>
                  <a:srgbClr val="5A5A5A"/>
                </a:solidFill>
              </a:rPr>
              <a:t>What are some of the ways your library supports creativity?</a:t>
            </a:r>
            <a:endParaRPr sz="1900">
              <a:solidFill>
                <a:srgbClr val="5A5A5A"/>
              </a:solidFill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8250" y="1500900"/>
            <a:ext cx="4061849" cy="1906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/>
          <p:nvPr>
            <p:ph idx="4294967295" type="title"/>
          </p:nvPr>
        </p:nvSpPr>
        <p:spPr>
          <a:xfrm>
            <a:off x="1780200" y="304125"/>
            <a:ext cx="55836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Further Reading:</a:t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t/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5"/>
          <p:cNvSpPr txBox="1"/>
          <p:nvPr/>
        </p:nvSpPr>
        <p:spPr>
          <a:xfrm>
            <a:off x="634950" y="761925"/>
            <a:ext cx="78741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Burke, John. “Making Sense: Can Makerspaces Work in Academic Libraries?,” 2015.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http://sc.lib.miamioh.edu/handle/2374.MIA/5212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Dahlquist, Mark. “Toward a Framework for Information Creativity.” </a:t>
            </a:r>
            <a:r>
              <a:rPr i="1" lang="en" sz="1100">
                <a:solidFill>
                  <a:schemeClr val="dk1"/>
                </a:solidFill>
              </a:rPr>
              <a:t>College &amp; Research Libraries</a:t>
            </a:r>
            <a:r>
              <a:rPr lang="en" sz="1100">
                <a:solidFill>
                  <a:schemeClr val="dk1"/>
                </a:solidFill>
              </a:rPr>
              <a:t> 84, no. 3 (May 2023). </a:t>
            </a:r>
            <a:r>
              <a:rPr lang="en" sz="1100" u="sng">
                <a:solidFill>
                  <a:schemeClr val="hlink"/>
                </a:solidFill>
                <a:hlinkClick r:id="rId6"/>
              </a:rPr>
              <a:t>https://doi.org/10.5860/crl.84.3.441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Clapp, Edward P., Jessica Ross, Jennifer O. Ryan, and Shari Tishman. Maker-Centered Learning: Empowering Young People to Shape Their Worlds. San Francisco: Jossey-Bass, 2017.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DePalma, Michael-John, and Kara Poe Alexander. “A Bag Full of Snakes: Negotiating the Challenges of Multimodal Composition.” </a:t>
            </a:r>
            <a:r>
              <a:rPr i="1" lang="en" sz="1100">
                <a:solidFill>
                  <a:schemeClr val="dk1"/>
                </a:solidFill>
              </a:rPr>
              <a:t>Computers and Composition</a:t>
            </a:r>
            <a:r>
              <a:rPr lang="en" sz="1100">
                <a:solidFill>
                  <a:schemeClr val="dk1"/>
                </a:solidFill>
              </a:rPr>
              <a:t> 37 (September 1, 2015): 182–200.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8"/>
              </a:rPr>
              <a:t>https://doi.org/10.1016/j.compcom.2015.06.008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Fields, Karen E., and Barbara Jeanne Fields. </a:t>
            </a:r>
            <a:r>
              <a:rPr i="1" lang="en" sz="1100">
                <a:solidFill>
                  <a:schemeClr val="dk1"/>
                </a:solidFill>
              </a:rPr>
              <a:t>Racecraft: The Soul of Inequality in American Life</a:t>
            </a:r>
            <a:r>
              <a:rPr lang="en" sz="1100">
                <a:solidFill>
                  <a:schemeClr val="dk1"/>
                </a:solidFill>
              </a:rPr>
              <a:t>. London: Verso, 2012.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10"/>
              </a:rPr>
              <a:t>http://catdir.loc.gov/catdir/enhancements/fy1312/2012454634-b.html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Garcia, Heather. “Sharing Student Work.” OLC, August 9, 2018.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12"/>
              </a:rPr>
              <a:t>https://onlinelearningconsortium.org/sharing-student-work/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Gopnik, Alison. “Childhood as a Solution to Explore–Exploit Tensions.” </a:t>
            </a:r>
            <a:r>
              <a:rPr i="1" lang="en" sz="1100">
                <a:solidFill>
                  <a:schemeClr val="dk1"/>
                </a:solidFill>
              </a:rPr>
              <a:t>Philosophical Transactions of the Royal Society B: Biological Sciences</a:t>
            </a:r>
            <a:r>
              <a:rPr lang="en" sz="1100">
                <a:solidFill>
                  <a:schemeClr val="dk1"/>
                </a:solidFill>
              </a:rPr>
              <a:t> 375, no. 1803 (July 20, 2020): 20190502.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14"/>
              </a:rPr>
              <a:t>https://doi.org/10.1098/rstb.2019.0502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Myers, Carla. “Acting on IP: Valuing Students Rights as Intellectual Property Creators,” February 10, 2019.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16"/>
              </a:rPr>
              <a:t>http://sc.lib.miamioh.edu/handle/2374.MIA/6325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Helvetica Neue"/>
              <a:buNone/>
            </a:pPr>
            <a:r>
              <a:t/>
            </a:r>
            <a:endParaRPr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Helvetica Neue"/>
              <a:buNone/>
            </a:pPr>
            <a:r>
              <a:t/>
            </a:r>
            <a:endParaRPr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6"/>
          <p:cNvSpPr txBox="1"/>
          <p:nvPr>
            <p:ph idx="4294967295" type="title"/>
          </p:nvPr>
        </p:nvSpPr>
        <p:spPr>
          <a:xfrm>
            <a:off x="1780200" y="304125"/>
            <a:ext cx="5583600" cy="4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Further Reading (continued):</a:t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alibri"/>
              <a:buNone/>
            </a:pPr>
            <a:r>
              <a:t/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6"/>
          <p:cNvSpPr txBox="1"/>
          <p:nvPr/>
        </p:nvSpPr>
        <p:spPr>
          <a:xfrm>
            <a:off x="747450" y="641125"/>
            <a:ext cx="7803900" cy="3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N</a:t>
            </a:r>
            <a:r>
              <a:rPr lang="en" sz="1100">
                <a:solidFill>
                  <a:schemeClr val="dk1"/>
                </a:solidFill>
              </a:rPr>
              <a:t>agle, Sarah Beth. “Maker Services in Academic Libraries: A Review of Case Studies.” </a:t>
            </a:r>
            <a:r>
              <a:rPr i="1" lang="en" sz="1100">
                <a:solidFill>
                  <a:schemeClr val="dk1"/>
                </a:solidFill>
              </a:rPr>
              <a:t>New Review of Academic Librarianship</a:t>
            </a:r>
            <a:r>
              <a:rPr lang="en" sz="1100">
                <a:solidFill>
                  <a:schemeClr val="dk1"/>
                </a:solidFill>
              </a:rPr>
              <a:t> 27, no. 2 (April 3, 2021): 184–200.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https://doi.org/10.1080/13614533.2020.1749093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Nay, Leanne. “In Good Company: Engaging in the Maker Movement Alongside Campus Partners.” </a:t>
            </a:r>
            <a:r>
              <a:rPr i="1" lang="en" sz="1100">
                <a:solidFill>
                  <a:schemeClr val="dk1"/>
                </a:solidFill>
              </a:rPr>
              <a:t>College &amp; Undergraduate Libraries</a:t>
            </a:r>
            <a:r>
              <a:rPr lang="en" sz="1100">
                <a:solidFill>
                  <a:schemeClr val="dk1"/>
                </a:solidFill>
              </a:rPr>
              <a:t> 27, no. 2–4 (October 1, 2020): 326–38.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1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https://doi.org/10.1080/10691316.2020.1865859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Nichols, Jennifer, Marijel (Maggie) Melo, and Jason Dewland. “Unifying Space and Service for Makers, Entrepreneurs, and Digital Scholars.” portal: Libraries and the Academy 17, no. 2 (April 2015): 363-374. </a:t>
            </a:r>
            <a:r>
              <a:rPr lang="en" sz="11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https://doi.org/10.1353/pla.2017.0022</a:t>
            </a:r>
            <a:r>
              <a:rPr lang="en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Passehl-Stoddart, Erin, Ashlyn Velte, Kristin J. Henrich, and Annie M. Gaines MLIS. “History in the Making: Outreach and Collaboration Between Special Collections and Makerspaces.” </a:t>
            </a:r>
            <a:r>
              <a:rPr i="1" lang="en" sz="1100">
                <a:solidFill>
                  <a:schemeClr val="dk1"/>
                </a:solidFill>
              </a:rPr>
              <a:t>Collaborative Librarianship</a:t>
            </a:r>
            <a:r>
              <a:rPr lang="en" sz="1100">
                <a:solidFill>
                  <a:schemeClr val="dk1"/>
                </a:solidFill>
              </a:rPr>
              <a:t> 10, no. 2 (2018): 8.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Thompson, Ayanna. “Did the Concept of Race Exist for Shakespeare and His Contemporaries?” </a:t>
            </a:r>
            <a:r>
              <a:rPr i="1" lang="en" sz="1100">
                <a:solidFill>
                  <a:schemeClr val="dk1"/>
                </a:solidFill>
              </a:rPr>
              <a:t>The Cambridge Companion to Shakespeare and Race</a:t>
            </a:r>
            <a:r>
              <a:rPr lang="en" sz="1100">
                <a:solidFill>
                  <a:schemeClr val="dk1"/>
                </a:solidFill>
              </a:rPr>
              <a:t>, 2021, 1–16.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Vecchione, Amy, Deanna Brown, Gregory Brasier, and Ann Delaney. “Encouraging a Diverse Maker Culture.” In The Makerspace Librarian’s Sourcebook, edited by Elyssa Kroski, 51-71. Chicago: American Library Association, 2017.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Milne-Lane, Stephanie and Amy Vecchione. “Maker Instruction Toolkit.” Accessed May 20, 2021. https://www.boisestate.edu/library-makerlab/makerlab-instruction/maker-instruction-toolkit/.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idx="4" type="body"/>
          </p:nvPr>
        </p:nvSpPr>
        <p:spPr>
          <a:xfrm>
            <a:off x="449525" y="1347125"/>
            <a:ext cx="4347000" cy="27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“Study of selected plays of Shakespeare that have been filmed. Students read plays and view one or more versions of each play.”</a:t>
            </a:r>
            <a:endParaRPr sz="16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 testbed for supporting student creativity across makerspace, special collections and liaison library units.</a:t>
            </a:r>
            <a:endParaRPr sz="1600"/>
          </a:p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Support</a:t>
            </a:r>
            <a:r>
              <a:rPr lang="en" sz="1600"/>
              <a:t> for</a:t>
            </a:r>
            <a:r>
              <a:rPr lang="en" sz="1600"/>
              <a:t> multimodal and </a:t>
            </a:r>
            <a:r>
              <a:rPr lang="en" sz="1600"/>
              <a:t>non-traditional student projects</a:t>
            </a:r>
            <a:endParaRPr sz="1600"/>
          </a:p>
        </p:txBody>
      </p:sp>
      <p:sp>
        <p:nvSpPr>
          <p:cNvPr id="91" name="Google Shape;91;p18"/>
          <p:cNvSpPr txBox="1"/>
          <p:nvPr>
            <p:ph idx="4294967295" type="title"/>
          </p:nvPr>
        </p:nvSpPr>
        <p:spPr>
          <a:xfrm>
            <a:off x="230525" y="417100"/>
            <a:ext cx="54402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6128"/>
              <a:buFont typeface="Helvetica Neue"/>
              <a:buNone/>
            </a:pPr>
            <a:r>
              <a:rPr b="1" lang="en" sz="2755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English/Film Studies</a:t>
            </a:r>
            <a:r>
              <a:rPr b="1" lang="en" sz="2755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221: </a:t>
            </a:r>
            <a:r>
              <a:rPr b="1" lang="en" sz="2755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Shakespeare</a:t>
            </a:r>
            <a:r>
              <a:rPr b="1" lang="en" sz="2755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&amp; Film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0050" y="257925"/>
            <a:ext cx="2982725" cy="298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7087" y="1995125"/>
            <a:ext cx="1893738" cy="27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706625" y="4082525"/>
            <a:ext cx="44880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Macbeth </a:t>
            </a:r>
            <a:r>
              <a:rPr lang="en"/>
              <a:t>(dir. Joel Coen, 2021)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Omkara</a:t>
            </a:r>
            <a:r>
              <a:rPr lang="en"/>
              <a:t> (dir. Vishal Bhardwaj, 2006)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000" y="1137888"/>
            <a:ext cx="8574774" cy="12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9"/>
          <p:cNvSpPr txBox="1"/>
          <p:nvPr>
            <p:ph idx="4" type="body"/>
          </p:nvPr>
        </p:nvSpPr>
        <p:spPr>
          <a:xfrm>
            <a:off x="4987725" y="1110070"/>
            <a:ext cx="2892600" cy="3030900"/>
          </a:xfrm>
          <a:prstGeom prst="rect">
            <a:avLst/>
          </a:prstGeom>
          <a:solidFill>
            <a:srgbClr val="FFF2CC"/>
          </a:solidFill>
          <a:ln>
            <a:noFill/>
          </a:ln>
          <a:effectLst>
            <a:outerShdw blurRad="57150" rotWithShape="0" algn="bl" dir="2280000" dist="7620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4290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1" sz="100"/>
          </a:p>
          <a:p>
            <a:pPr indent="0" lvl="0" marL="164592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500"/>
              <a:t>“</a:t>
            </a:r>
            <a:r>
              <a:rPr b="1" lang="en" sz="1500" u="sng"/>
              <a:t>Information creativity</a:t>
            </a:r>
            <a:r>
              <a:rPr b="1" lang="en" sz="1500"/>
              <a:t> involves the experience of encountering, employing, transforming, or making informational objects for artistic, exploratory, or communicative purposes when creative originality or production is of primary concern”</a:t>
            </a:r>
            <a:endParaRPr b="1" sz="1700"/>
          </a:p>
        </p:txBody>
      </p:sp>
      <p:sp>
        <p:nvSpPr>
          <p:cNvPr id="101" name="Google Shape;101;p19"/>
          <p:cNvSpPr txBox="1"/>
          <p:nvPr>
            <p:ph idx="4294967295" type="title"/>
          </p:nvPr>
        </p:nvSpPr>
        <p:spPr>
          <a:xfrm>
            <a:off x="360000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0"/>
              <a:buFont typeface="Helvetica Neue"/>
              <a:buNone/>
            </a:pPr>
            <a:r>
              <a:rPr b="1" lang="en" sz="248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Information Creativity &amp; the Explore-Exploit Dilemma</a:t>
            </a:r>
            <a:endParaRPr b="1" sz="248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2" name="Google Shape;102;p19"/>
          <p:cNvSpPr txBox="1"/>
          <p:nvPr/>
        </p:nvSpPr>
        <p:spPr>
          <a:xfrm>
            <a:off x="360000" y="4296900"/>
            <a:ext cx="60669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Mark Dahlquist, “Towards a Framework for Information Creativity” (2023)</a:t>
            </a:r>
            <a:endParaRPr sz="1100">
              <a:solidFill>
                <a:schemeClr val="dk1"/>
              </a:solidFill>
            </a:endParaRPr>
          </a:p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Alison Gopnik, “Childhood as a Solution to Explore–Exploit Tensions” (2020)</a:t>
            </a:r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125" y="1443889"/>
            <a:ext cx="441960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9588" y="1056300"/>
            <a:ext cx="436675" cy="225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idx="4" type="body"/>
          </p:nvPr>
        </p:nvSpPr>
        <p:spPr>
          <a:xfrm>
            <a:off x="327025" y="1417475"/>
            <a:ext cx="4475100" cy="28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</a:pPr>
            <a:r>
              <a:rPr b="1" lang="en"/>
              <a:t>Inspire</a:t>
            </a:r>
            <a:r>
              <a:rPr lang="en"/>
              <a:t>: e.g. </a:t>
            </a:r>
            <a:r>
              <a:rPr lang="en"/>
              <a:t>Exhibits</a:t>
            </a:r>
            <a:r>
              <a:rPr lang="en"/>
              <a:t>, Displays, Programming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 Sans"/>
              <a:buChar char="»"/>
            </a:pPr>
            <a:r>
              <a:rPr b="1" lang="en"/>
              <a:t>Support</a:t>
            </a:r>
            <a:r>
              <a:rPr lang="en"/>
              <a:t>: e.g. Instruction, Makerspaces, Studios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600"/>
              <a:buChar char="»"/>
            </a:pPr>
            <a:r>
              <a:rPr b="1" lang="en"/>
              <a:t>Distribute</a:t>
            </a:r>
            <a:r>
              <a:rPr lang="en"/>
              <a:t>: </a:t>
            </a:r>
            <a:r>
              <a:rPr lang="en"/>
              <a:t>Collections, Preservation, Social Media</a:t>
            </a:r>
            <a:endParaRPr/>
          </a:p>
        </p:txBody>
      </p:sp>
      <p:sp>
        <p:nvSpPr>
          <p:cNvPr id="110" name="Google Shape;110;p20"/>
          <p:cNvSpPr txBox="1"/>
          <p:nvPr>
            <p:ph idx="4294967295" type="title"/>
          </p:nvPr>
        </p:nvSpPr>
        <p:spPr>
          <a:xfrm>
            <a:off x="327025" y="3762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0"/>
              <a:buFont typeface="Helvetica Neue"/>
              <a:buNone/>
            </a:pPr>
            <a:r>
              <a:rPr b="1" lang="en" sz="268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Information Creativity: Inspire Support Distribute</a:t>
            </a:r>
            <a:endParaRPr b="1" sz="268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6225" y="1233100"/>
            <a:ext cx="2895400" cy="30028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4512725" y="4235975"/>
            <a:ext cx="39624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79400" lvl="0" marL="2794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Mark Dahlquist, “Towards a Framework for Information Creativity” (2023)</a:t>
            </a:r>
            <a:endParaRPr sz="1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43300" y="404550"/>
            <a:ext cx="3911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Creativity and Libraries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613450" y="1050600"/>
            <a:ext cx="337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“What is the state of mind that is most propitious to the act of creation?”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Virginia</a:t>
            </a:r>
            <a:r>
              <a:rPr lang="en" sz="1300"/>
              <a:t> Woolf, </a:t>
            </a:r>
            <a:r>
              <a:rPr i="1" lang="en" sz="1300"/>
              <a:t>A Room of One’s Own</a:t>
            </a:r>
            <a:r>
              <a:rPr lang="en" sz="1300"/>
              <a:t> (1929)</a:t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6350" y="603550"/>
            <a:ext cx="3070374" cy="307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1975" y="603550"/>
            <a:ext cx="3248100" cy="324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2450" y="533100"/>
            <a:ext cx="3756649" cy="3756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idx="4" type="body"/>
          </p:nvPr>
        </p:nvSpPr>
        <p:spPr>
          <a:xfrm>
            <a:off x="478175" y="1376100"/>
            <a:ext cx="35631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238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How can special collection inspire creativity, including for non-traditional maker projects, in addition to providing traditional resources for bibliographic and cultural history?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Approach to ENG/FST 221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29210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○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Past interpretations including art and creative responses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7429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22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Collections 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8700" y="135573"/>
            <a:ext cx="3248250" cy="243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270" y="2099375"/>
            <a:ext cx="3796730" cy="2571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/>
          <p:nvPr>
            <p:ph idx="4" type="body"/>
          </p:nvPr>
        </p:nvSpPr>
        <p:spPr>
          <a:xfrm>
            <a:off x="478175" y="1376100"/>
            <a:ext cx="35631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238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How can special collection inspire creativity, including for non-traditional maker projects, in addition to providing traditional resources for bibliographic and cultural history?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Approach to ENG/FST 221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29210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○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Past interpretations including art and creative responses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292100" lvl="1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○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Evolution of technologies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3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Special Collections 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8700" y="135573"/>
            <a:ext cx="3248250" cy="243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1270" y="2099375"/>
            <a:ext cx="3796730" cy="2571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>
            <p:ph idx="4" type="body"/>
          </p:nvPr>
        </p:nvSpPr>
        <p:spPr>
          <a:xfrm>
            <a:off x="478175" y="1376100"/>
            <a:ext cx="3640800" cy="31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5A5A5A"/>
                </a:solidFill>
                <a:latin typeface="Calibri"/>
                <a:ea typeface="Calibri"/>
                <a:cs typeface="Calibri"/>
                <a:sym typeface="Calibri"/>
              </a:rPr>
              <a:t>How can Makerspaces support academic courses such as ENG/FST 221?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Supporting academic courses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Instructors as partners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No “one size fits all”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>
                <a:latin typeface="Calibri"/>
                <a:ea typeface="Calibri"/>
                <a:cs typeface="Calibri"/>
                <a:sym typeface="Calibri"/>
              </a:rPr>
              <a:t>Lesson planning template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●"/>
            </a:pPr>
            <a:r>
              <a:rPr lang="en" sz="1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Student learning outcomes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4"/>
          <p:cNvSpPr txBox="1"/>
          <p:nvPr>
            <p:ph idx="4294967295" type="title"/>
          </p:nvPr>
        </p:nvSpPr>
        <p:spPr>
          <a:xfrm>
            <a:off x="377825" y="427039"/>
            <a:ext cx="8226300" cy="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b="1" lang="en" sz="3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Makerspace </a:t>
            </a:r>
            <a:endParaRPr b="1" sz="32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4" name="Google Shape;144;p24"/>
          <p:cNvSpPr/>
          <p:nvPr/>
        </p:nvSpPr>
        <p:spPr>
          <a:xfrm>
            <a:off x="4513900" y="1564500"/>
            <a:ext cx="4352100" cy="27870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24"/>
          <p:cNvPicPr preferRelativeResize="0"/>
          <p:nvPr/>
        </p:nvPicPr>
        <p:blipFill rotWithShape="1">
          <a:blip r:embed="rId4">
            <a:alphaModFix/>
          </a:blip>
          <a:srcRect b="32813" l="0" r="0" t="0"/>
          <a:stretch/>
        </p:blipFill>
        <p:spPr>
          <a:xfrm>
            <a:off x="4583738" y="1653038"/>
            <a:ext cx="4212425" cy="26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